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tiff" ContentType="image/tiff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2"/>
  </p:notesMasterIdLst>
  <p:sldIdLst>
    <p:sldId id="264" r:id="rId2"/>
    <p:sldId id="260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 xmlns:p="http://schemas.openxmlformats.org/presentationml/2006/main" xmlns:r="http://schemas.openxmlformats.org/officeDocument/2006/relationships" xmlns:a="http://schemas.openxmlformats.org/drawingml/2006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38D08"/>
    <a:srgbClr val="236364"/>
    <a:srgbClr val="B7B7B8"/>
    <a:srgbClr val="D9D9D8"/>
    <a:srgbClr val="EBAC51"/>
    <a:srgbClr val="00C6E2"/>
    <a:srgbClr val="CD5223"/>
    <a:srgbClr val="CCD33F"/>
    <a:srgbClr val="7F01A5"/>
    <a:srgbClr val="CE6036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767"/>
    </p:ext>
    <p:ext uri="{FD5EFAAD-0ECE-453E-9831-46B23BE46B34}">
      <p15:chartTrackingRefBased xmlns:p15="http://schemas.microsoft.com/office/powerpoint/2012/main" xmlns="" xmlns:p="http://schemas.openxmlformats.org/presentationml/2006/main" xmlns:r="http://schemas.openxmlformats.org/officeDocument/2006/relationships" xmlns:a="http://schemas.openxmlformats.org/drawingml/2006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960"/>
    <p:restoredTop sz="84573"/>
  </p:normalViewPr>
  <p:slideViewPr>
    <p:cSldViewPr snapToGrid="0" snapToObjects="1">
      <p:cViewPr>
        <p:scale>
          <a:sx n="76" d="100"/>
          <a:sy n="76" d="100"/>
        </p:scale>
        <p:origin x="-1160" y="-3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CDE0D-7C02-6B49-9B3C-7972CBAB0460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4142A-BCA7-F647-8F33-D522194E5923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26141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4142A-BCA7-F647-8F33-D522194E5923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51502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4142A-BCA7-F647-8F33-D522194E5923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7291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SVP:</a:t>
            </a:r>
            <a:r>
              <a:rPr lang="it-IT" dirty="0" smtClean="0"/>
              <a:t> sangue venoso periferico; GMO</a:t>
            </a:r>
            <a:r>
              <a:rPr lang="it-IT" dirty="0" smtClean="0"/>
              <a:t>: </a:t>
            </a:r>
            <a:r>
              <a:rPr lang="it-IT" dirty="0" err="1" smtClean="0"/>
              <a:t>genetically</a:t>
            </a:r>
            <a:r>
              <a:rPr lang="it-IT" dirty="0" smtClean="0"/>
              <a:t> </a:t>
            </a:r>
            <a:r>
              <a:rPr lang="it-IT" dirty="0" err="1" smtClean="0"/>
              <a:t>modified</a:t>
            </a:r>
            <a:r>
              <a:rPr lang="it-IT" dirty="0" smtClean="0"/>
              <a:t> </a:t>
            </a:r>
            <a:r>
              <a:rPr lang="it-IT" dirty="0" err="1" smtClean="0"/>
              <a:t>organisms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4142A-BCA7-F647-8F33-D522194E5923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5385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4142A-BCA7-F647-8F33-D522194E5923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35502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SCT: </a:t>
            </a:r>
            <a:r>
              <a:rPr lang="it-IT" dirty="0" err="1" smtClean="0"/>
              <a:t>stem</a:t>
            </a:r>
            <a:r>
              <a:rPr lang="it-IT" baseline="0" dirty="0" smtClean="0"/>
              <a:t> </a:t>
            </a:r>
            <a:r>
              <a:rPr lang="it-IT" baseline="0" dirty="0" err="1" smtClean="0"/>
              <a:t>cell</a:t>
            </a:r>
            <a:r>
              <a:rPr lang="it-IT" baseline="0" dirty="0" smtClean="0"/>
              <a:t> </a:t>
            </a:r>
            <a:r>
              <a:rPr lang="it-IT" baseline="0" dirty="0" err="1" smtClean="0"/>
              <a:t>transplantation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4142A-BCA7-F647-8F33-D522194E5923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16760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CRS: </a:t>
            </a:r>
            <a:r>
              <a:rPr lang="it-IT" dirty="0" err="1" smtClean="0"/>
              <a:t>cytokin</a:t>
            </a:r>
            <a:r>
              <a:rPr lang="it-IT" dirty="0" smtClean="0"/>
              <a:t> release </a:t>
            </a:r>
            <a:r>
              <a:rPr lang="it-IT" dirty="0" err="1" smtClean="0"/>
              <a:t>syndrome</a:t>
            </a:r>
            <a:r>
              <a:rPr lang="it-IT" dirty="0" smtClean="0"/>
              <a:t>;</a:t>
            </a:r>
            <a:r>
              <a:rPr lang="it-IT" baseline="0" dirty="0" smtClean="0"/>
              <a:t> </a:t>
            </a:r>
            <a:r>
              <a:rPr lang="it-IT" dirty="0" smtClean="0"/>
              <a:t>ICANS: immune </a:t>
            </a:r>
            <a:r>
              <a:rPr lang="it-IT" dirty="0" err="1" smtClean="0"/>
              <a:t>effector</a:t>
            </a:r>
            <a:r>
              <a:rPr lang="it-IT" dirty="0" smtClean="0"/>
              <a:t> </a:t>
            </a:r>
            <a:r>
              <a:rPr lang="it-IT" dirty="0" err="1" smtClean="0"/>
              <a:t>cell-associated</a:t>
            </a:r>
            <a:r>
              <a:rPr lang="it-IT" dirty="0" smtClean="0"/>
              <a:t> </a:t>
            </a:r>
            <a:r>
              <a:rPr lang="it-IT" dirty="0" err="1" smtClean="0"/>
              <a:t>neurotoxicity</a:t>
            </a:r>
            <a:r>
              <a:rPr lang="it-IT" dirty="0" smtClean="0"/>
              <a:t> </a:t>
            </a:r>
            <a:r>
              <a:rPr lang="it-IT" dirty="0" err="1" smtClean="0"/>
              <a:t>syndrome</a:t>
            </a: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4142A-BCA7-F647-8F33-D522194E5923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75221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TNC: </a:t>
            </a:r>
            <a:r>
              <a:rPr lang="it-IT" dirty="0" err="1" smtClean="0"/>
              <a:t>total</a:t>
            </a:r>
            <a:r>
              <a:rPr lang="it-IT" dirty="0" smtClean="0"/>
              <a:t> </a:t>
            </a:r>
            <a:r>
              <a:rPr lang="it-IT" dirty="0" err="1" smtClean="0"/>
              <a:t>nucleated</a:t>
            </a:r>
            <a:r>
              <a:rPr lang="it-IT" dirty="0" smtClean="0"/>
              <a:t> </a:t>
            </a:r>
            <a:r>
              <a:rPr lang="it-IT" dirty="0" err="1" smtClean="0"/>
              <a:t>cells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4142A-BCA7-F647-8F33-D522194E5923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85681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LDH: </a:t>
            </a:r>
            <a:r>
              <a:rPr lang="it-IT" dirty="0" err="1" smtClean="0"/>
              <a:t>lactate</a:t>
            </a:r>
            <a:r>
              <a:rPr lang="it-IT" dirty="0" smtClean="0"/>
              <a:t> </a:t>
            </a:r>
            <a:r>
              <a:rPr lang="it-IT" dirty="0" err="1" smtClean="0"/>
              <a:t>dehydrogenase</a:t>
            </a:r>
            <a:r>
              <a:rPr lang="it-IT" dirty="0" smtClean="0"/>
              <a:t>;</a:t>
            </a:r>
            <a:r>
              <a:rPr lang="it-IT" baseline="0" dirty="0" smtClean="0"/>
              <a:t> </a:t>
            </a:r>
            <a:r>
              <a:rPr lang="it-IT" dirty="0" smtClean="0"/>
              <a:t>PCR: </a:t>
            </a:r>
            <a:r>
              <a:rPr lang="it-IT" dirty="0" err="1" smtClean="0"/>
              <a:t>polymerase</a:t>
            </a:r>
            <a:r>
              <a:rPr lang="it-IT" dirty="0" smtClean="0"/>
              <a:t> </a:t>
            </a:r>
            <a:r>
              <a:rPr lang="it-IT" dirty="0" err="1" smtClean="0"/>
              <a:t>chain</a:t>
            </a:r>
            <a:r>
              <a:rPr lang="it-IT" dirty="0" smtClean="0"/>
              <a:t> </a:t>
            </a:r>
            <a:r>
              <a:rPr lang="it-IT" dirty="0" err="1" smtClean="0"/>
              <a:t>reaction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4142A-BCA7-F647-8F33-D522194E5923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400056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TLS: </a:t>
            </a:r>
            <a:r>
              <a:rPr lang="it-IT" dirty="0" err="1" smtClean="0"/>
              <a:t>tumor</a:t>
            </a:r>
            <a:r>
              <a:rPr lang="it-IT" baseline="0" dirty="0" smtClean="0"/>
              <a:t> </a:t>
            </a:r>
            <a:r>
              <a:rPr lang="it-IT" baseline="0" dirty="0" err="1" smtClean="0"/>
              <a:t>lysis</a:t>
            </a:r>
            <a:r>
              <a:rPr lang="it-IT" baseline="0" dirty="0" smtClean="0"/>
              <a:t> </a:t>
            </a:r>
            <a:r>
              <a:rPr lang="it-IT" baseline="0" dirty="0" err="1" smtClean="0"/>
              <a:t>syndrome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4142A-BCA7-F647-8F33-D522194E5923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960324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4142A-BCA7-F647-8F33-D522194E5923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52996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09FF1079-5934-BD47-B5B8-EE89A969FCD7}"/>
              </a:ext>
            </a:extLst>
          </p:cNvPr>
          <p:cNvSpPr/>
          <p:nvPr userDrawn="1"/>
        </p:nvSpPr>
        <p:spPr>
          <a:xfrm>
            <a:off x="1" y="0"/>
            <a:ext cx="1642414" cy="843280"/>
          </a:xfrm>
          <a:prstGeom prst="rect">
            <a:avLst/>
          </a:prstGeom>
          <a:solidFill>
            <a:srgbClr val="222222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" name="Connettore 1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F55F4E2B-0B0A-144D-8920-3F2D45299449}"/>
              </a:ext>
            </a:extLst>
          </p:cNvPr>
          <p:cNvCxnSpPr>
            <a:cxnSpLocks/>
          </p:cNvCxnSpPr>
          <p:nvPr userDrawn="1"/>
        </p:nvCxnSpPr>
        <p:spPr>
          <a:xfrm>
            <a:off x="-4665" y="850270"/>
            <a:ext cx="12196665" cy="0"/>
          </a:xfrm>
          <a:prstGeom prst="line">
            <a:avLst/>
          </a:prstGeom>
          <a:ln w="38100">
            <a:solidFill>
              <a:srgbClr val="F38D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5CBD3C5C-7BA6-4240-820A-B4ED4A8CF4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1057" y="256940"/>
            <a:ext cx="1340300" cy="276570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316CC583-1309-0A4C-BBCE-A823C7E7CE54}"/>
              </a:ext>
            </a:extLst>
          </p:cNvPr>
          <p:cNvSpPr/>
          <p:nvPr userDrawn="1"/>
        </p:nvSpPr>
        <p:spPr>
          <a:xfrm>
            <a:off x="1649399" y="0"/>
            <a:ext cx="10542600" cy="843280"/>
          </a:xfrm>
          <a:prstGeom prst="rect">
            <a:avLst/>
          </a:prstGeom>
          <a:solidFill>
            <a:srgbClr val="236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Titolo 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B096AE74-7D96-9A40-A324-5F09EC52E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9399" y="0"/>
            <a:ext cx="10515600" cy="843280"/>
          </a:xfrm>
        </p:spPr>
        <p:txBody>
          <a:bodyPr>
            <a:normAutofit/>
          </a:bodyPr>
          <a:lstStyle>
            <a:lvl1pPr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39409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E8002AB-53A8-C840-A2E3-227B8BDE7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2FE95E3B-643A-7E48-B716-B1F79B6C01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050B1E80-6637-4C43-98B1-9739EACB6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8DB4-6D24-434D-AF47-D4DB3C8E07A4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810FADA3-3F06-5A40-A653-B0AADFC0E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F3E7ABB0-EF58-4E44-8D87-A9FABCE58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4C69-8A3A-B14D-AAFD-3D3A7F5DDD5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82087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8FB39F9F-32D4-E24A-9C28-9BDF2367F9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4C445E0F-D326-404B-8376-4C40B18DE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243FA9C2-8BB2-3446-8F30-D292F407D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8DB4-6D24-434D-AF47-D4DB3C8E07A4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35E48187-9F18-D74C-99D4-D13F87C47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DE5C0DF7-4041-B247-80B8-443E82ADE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4C69-8A3A-B14D-AAFD-3D3A7F5DDD5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0273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7BE5029D-CABA-BD46-892C-C0C829C11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366C2A27-F5FC-144B-8C0B-4B6BD76DF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8F95C15D-582D-0C48-BDEB-88B40173F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8DB4-6D24-434D-AF47-D4DB3C8E07A4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70CFEB6C-CA64-E546-90FE-BB7844E73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E95A588F-F051-3748-8BAD-2890B4F55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4C69-8A3A-B14D-AAFD-3D3A7F5DDD5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48987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D4EB83F1-444F-4748-BF18-66B041B19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7920CE8F-5410-9F43-B035-670F247A0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B1D638D-BF98-0749-9F84-7102BD6E9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8DB4-6D24-434D-AF47-D4DB3C8E07A4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88BA2A6-1BA3-B247-999C-1E72B763A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01D2266C-EA73-A143-9639-9FB8E5CFE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4C69-8A3A-B14D-AAFD-3D3A7F5DDD5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55783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0B93EB2B-18E0-DD46-856C-CA4FD80DF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CB901CD-AFE9-F94E-B585-B07B3BABC4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723518B3-7C7E-FF40-AF3F-A088A9ABA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D1FFB6FF-7390-0D42-B97A-C196643E5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8DB4-6D24-434D-AF47-D4DB3C8E07A4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524C7FD2-55EA-B542-BEC0-93A08CC75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488B0339-387B-BD47-AEDB-1C900CED8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4C69-8A3A-B14D-AAFD-3D3A7F5DDD5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2649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1C2148E5-200B-3542-8D6A-D8E647B03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FCECC428-F9E9-6147-A80D-F0AF645E4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75F2C165-644E-E847-8FAE-476B09DD87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CA32B168-E035-4B49-85DA-D13186424F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5332936-4637-5549-BB8A-45CA74E2F7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34116D2B-C910-0A4D-981A-65B3DA997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8DB4-6D24-434D-AF47-D4DB3C8E07A4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CB8BE182-DA04-5845-B614-087556D06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C8B65672-6040-714E-9B1F-8B47E630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4C69-8A3A-B14D-AAFD-3D3A7F5DDD5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2228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E4535D20-5B33-5B48-9632-E19473A7C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889C7990-E9F3-224A-B74C-C21B133F3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8DB4-6D24-434D-AF47-D4DB3C8E07A4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EED57C3F-3009-3D4D-B231-E09790523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DBDD1331-00B6-B545-9EB0-0D8EBCD72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4C69-8A3A-B14D-AAFD-3D3A7F5DDD5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1841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575C9A1-7EBE-4C4E-A8B4-60C10EC0E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8DB4-6D24-434D-AF47-D4DB3C8E07A4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C84D6C35-4D10-574B-9D41-C359E3730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172C6106-ACA1-C449-BAA2-4976C59E4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4C69-8A3A-B14D-AAFD-3D3A7F5DDD5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26537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8C082D8A-3C5B-E047-A999-306180BB9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6202ABEC-3536-F84E-91EB-7D3745BF8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2E60BF6C-B860-C949-ADC6-59A2FA26E3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C0BA15C7-990B-8A4D-9809-3473C75A7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8DB4-6D24-434D-AF47-D4DB3C8E07A4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8994B6FF-D622-3C4E-8E2F-70223B82D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FE53DD7-F3BC-0E47-A160-8B0A1689A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4C69-8A3A-B14D-AAFD-3D3A7F5DDD5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35930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FD420346-B4D6-E340-BBD3-063DB0EBF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C2C06AF1-19B4-684D-BD0D-01672BB9E2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0800C63B-1CF6-2D45-B5B4-139C9728F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506E7B80-70D7-FA43-9C1B-1F59F3D8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8DB4-6D24-434D-AF47-D4DB3C8E07A4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B31A1BF8-6861-6F4A-8018-ABCA01113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FB77765F-0422-174D-886B-979280EC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4C69-8A3A-B14D-AAFD-3D3A7F5DDD5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83439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E4DCDEBB-B73B-424C-8CB0-AE0B07C75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E22B8A0-C1B2-3740-BEF9-EEA59544D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F928D692-5C6E-EE45-AFF6-BA9C6B833C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A4A8DB4-6D24-434D-AF47-D4DB3C8E07A4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F968D769-7756-8C4F-88E5-DD8B9BF5D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65DD3FA7-FCA2-664C-90D7-9BFFD932C8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984C69-8A3A-B14D-AAFD-3D3A7F5DDD5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4343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1.tif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5DFE515-716E-2345-B792-20BCF7BB451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36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 descr="Immagine che contiene pianta, tavolo, albero, fiore&#10;&#10;Descrizione generata automaticamente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BB669210-31F8-484E-99B1-162369A008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780" r="22139" b="2987"/>
          <a:stretch/>
        </p:blipFill>
        <p:spPr>
          <a:xfrm>
            <a:off x="673105" y="2132833"/>
            <a:ext cx="6262750" cy="6058223"/>
          </a:xfrm>
          <a:prstGeom prst="ellipse">
            <a:avLst/>
          </a:prstGeom>
          <a:ln w="12700">
            <a:solidFill>
              <a:schemeClr val="bg1"/>
            </a:solidFill>
          </a:ln>
        </p:spPr>
      </p:pic>
      <p:sp>
        <p:nvSpPr>
          <p:cNvPr id="22" name="Ovale 2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F9BED91-7711-3545-ADCA-A57F5D2352F6}"/>
              </a:ext>
            </a:extLst>
          </p:cNvPr>
          <p:cNvSpPr/>
          <p:nvPr/>
        </p:nvSpPr>
        <p:spPr>
          <a:xfrm>
            <a:off x="2272782" y="908474"/>
            <a:ext cx="2330031" cy="2330031"/>
          </a:xfrm>
          <a:prstGeom prst="ellipse">
            <a:avLst/>
          </a:prstGeom>
          <a:solidFill>
            <a:schemeClr val="bg1">
              <a:alpha val="71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 descr="Immagine che contiene fiore, frutta, albero&#10;&#10;Descrizione generata automaticamente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E4EB5AA-09A8-3841-ABEB-7D4D2D1E758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8540" t="2906" r="10948" b="2020"/>
          <a:stretch/>
        </p:blipFill>
        <p:spPr>
          <a:xfrm>
            <a:off x="5936012" y="-744725"/>
            <a:ext cx="5118913" cy="5061453"/>
          </a:xfrm>
          <a:prstGeom prst="ellipse">
            <a:avLst/>
          </a:prstGeom>
          <a:ln w="12700">
            <a:solidFill>
              <a:schemeClr val="bg1"/>
            </a:solidFill>
          </a:ln>
        </p:spPr>
      </p:pic>
      <p:sp>
        <p:nvSpPr>
          <p:cNvPr id="20" name="Ovale 19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D9B4B8A7-0030-7C4F-8577-F9ECA11C3EFD}"/>
              </a:ext>
            </a:extLst>
          </p:cNvPr>
          <p:cNvSpPr/>
          <p:nvPr/>
        </p:nvSpPr>
        <p:spPr>
          <a:xfrm>
            <a:off x="7484971" y="3230085"/>
            <a:ext cx="2144051" cy="2144051"/>
          </a:xfrm>
          <a:prstGeom prst="ellipse">
            <a:avLst/>
          </a:prstGeom>
          <a:solidFill>
            <a:schemeClr val="bg1">
              <a:alpha val="71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318914F0-420E-B941-8C7B-91112B4BC026}"/>
              </a:ext>
            </a:extLst>
          </p:cNvPr>
          <p:cNvSpPr/>
          <p:nvPr/>
        </p:nvSpPr>
        <p:spPr>
          <a:xfrm>
            <a:off x="3555263" y="399884"/>
            <a:ext cx="4607170" cy="605822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31800" dist="38100" dir="2700000" sx="101000" sy="101000" algn="tl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8D58A5A6-72CD-9C44-B7BF-EB15C8002B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31247" y="1349348"/>
            <a:ext cx="2655202" cy="547899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C231072-059F-8B43-937E-2AB74844E45C}"/>
              </a:ext>
            </a:extLst>
          </p:cNvPr>
          <p:cNvSpPr txBox="1"/>
          <p:nvPr/>
        </p:nvSpPr>
        <p:spPr>
          <a:xfrm>
            <a:off x="4053697" y="2934302"/>
            <a:ext cx="3610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GB" sz="20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CAR-T</a:t>
            </a:r>
            <a:r>
              <a:rPr lang="en-GB" sz="2000" b="1" dirty="0" smtClean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GB" sz="2000" b="1" dirty="0" smtClean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dirty="0" smtClean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</a:t>
            </a:r>
            <a:r>
              <a:rPr lang="en-GB" sz="20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MULTIDISCIPLINARE</a:t>
            </a:r>
            <a:endParaRPr lang="en-US" altLang="it-IT" sz="2000" b="1" dirty="0">
              <a:solidFill>
                <a:srgbClr val="F38D0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Connettore 1 1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8F481A84-5691-D242-9B27-2511C3755FFA}"/>
              </a:ext>
            </a:extLst>
          </p:cNvPr>
          <p:cNvCxnSpPr/>
          <p:nvPr/>
        </p:nvCxnSpPr>
        <p:spPr>
          <a:xfrm>
            <a:off x="4053697" y="2823672"/>
            <a:ext cx="3610303" cy="0"/>
          </a:xfrm>
          <a:prstGeom prst="line">
            <a:avLst/>
          </a:prstGeom>
          <a:ln>
            <a:solidFill>
              <a:srgbClr val="2363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DCD79891-48F4-9D4D-A499-0C9665811E2D}"/>
              </a:ext>
            </a:extLst>
          </p:cNvPr>
          <p:cNvCxnSpPr/>
          <p:nvPr/>
        </p:nvCxnSpPr>
        <p:spPr>
          <a:xfrm>
            <a:off x="4053697" y="3620749"/>
            <a:ext cx="3610303" cy="0"/>
          </a:xfrm>
          <a:prstGeom prst="line">
            <a:avLst/>
          </a:prstGeom>
          <a:ln>
            <a:solidFill>
              <a:srgbClr val="2363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tangolo 1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1F0C54B3-0B42-044B-96EE-E7213F9F484C}"/>
              </a:ext>
            </a:extLst>
          </p:cNvPr>
          <p:cNvSpPr/>
          <p:nvPr/>
        </p:nvSpPr>
        <p:spPr>
          <a:xfrm>
            <a:off x="3555263" y="4292097"/>
            <a:ext cx="460717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25500" hangingPunct="0"/>
            <a:r>
              <a:rPr lang="en-GB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  <a:sym typeface="Helvetica Neue"/>
              </a:rPr>
              <a:t>Maurizio </a:t>
            </a:r>
            <a:r>
              <a:rPr lang="en-GB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  <a:sym typeface="Helvetica Neue"/>
              </a:rPr>
              <a:t>Martelli</a:t>
            </a:r>
            <a:r>
              <a:rPr lang="en-GB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,</a:t>
            </a:r>
            <a:r>
              <a:rPr lang="en-GB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  <a:sym typeface="Helvetica Neue"/>
              </a:rPr>
              <a:t> Alice Di Rocco </a:t>
            </a:r>
          </a:p>
          <a:p>
            <a:pPr algn="ctr">
              <a:spcBef>
                <a:spcPts val="600"/>
              </a:spcBef>
            </a:pPr>
            <a:r>
              <a:rPr lang="en-GB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Dipartimento</a:t>
            </a:r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 di </a:t>
            </a:r>
            <a:r>
              <a:rPr lang="en-GB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Medicina</a:t>
            </a:r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Traslazionale</a:t>
            </a:r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 e di </a:t>
            </a:r>
            <a:r>
              <a:rPr lang="en-GB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Precisione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Calibri" charset="0"/>
              <a:cs typeface="Arial" panose="020B0604020202020204" pitchFamily="34" charset="0"/>
            </a:endParaRPr>
          </a:p>
          <a:p>
            <a:pPr algn="ctr"/>
            <a:r>
              <a:rPr lang="en-GB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Sezione</a:t>
            </a:r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 di </a:t>
            </a:r>
            <a:r>
              <a:rPr lang="en-GB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Ematologia</a:t>
            </a:r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   </a:t>
            </a:r>
          </a:p>
          <a:p>
            <a:pPr algn="ctr"/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'Sapienza' </a:t>
            </a:r>
            <a:r>
              <a:rPr lang="en-GB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Università</a:t>
            </a:r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 di Roma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Calibri" charset="0"/>
              <a:cs typeface="Arial" panose="020B0604020202020204" pitchFamily="34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1705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43FFED1-8E6B-1141-B42A-C0947F01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pc="-38" dirty="0">
                <a:ea typeface="Calibri Light" charset="0"/>
              </a:rPr>
              <a:t>Conclusioni </a:t>
            </a:r>
            <a:endParaRPr lang="it-IT" altLang="it-IT" dirty="0">
              <a:ea typeface="Calibri Light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E75BD4B3-6504-2147-AFA7-06F300ADEFF9}"/>
              </a:ext>
            </a:extLst>
          </p:cNvPr>
          <p:cNvSpPr/>
          <p:nvPr/>
        </p:nvSpPr>
        <p:spPr>
          <a:xfrm>
            <a:off x="495300" y="1859339"/>
            <a:ext cx="10972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25500" hangingPunct="0"/>
            <a:r>
              <a:rPr lang="it-IT" b="1" dirty="0"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Ad</a:t>
            </a:r>
            <a:r>
              <a:rPr lang="it-IT" b="1" dirty="0">
                <a:latin typeface="Arial" panose="020B0604020202020204" pitchFamily="34" charset="0"/>
                <a:ea typeface="Calibri" charset="0"/>
                <a:cs typeface="Arial" pitchFamily="34" charset="0"/>
                <a:sym typeface="Helvetica Neue"/>
              </a:rPr>
              <a:t> ogni paziente trattato con CAR-T corrisponde un aumento di almeno 18 ore lavorative da parte del CAR-T team</a:t>
            </a:r>
            <a:endParaRPr lang="it-IT" b="1" dirty="0" smtClean="0">
              <a:latin typeface="Arial" panose="020B0604020202020204" pitchFamily="34" charset="0"/>
              <a:ea typeface="Calibri" charset="0"/>
              <a:cs typeface="Arial" pitchFamily="34" charset="0"/>
              <a:sym typeface="Helvetica Neue"/>
            </a:endParaRPr>
          </a:p>
          <a:p>
            <a:pPr defTabSz="825500" hangingPunct="0">
              <a:spcBef>
                <a:spcPts val="3000"/>
              </a:spcBef>
            </a:pPr>
            <a:r>
              <a:rPr lang="it-IT" b="1" dirty="0" smtClean="0">
                <a:latin typeface="Arial" panose="020B0604020202020204" pitchFamily="34" charset="0"/>
                <a:ea typeface="Calibri" charset="0"/>
                <a:cs typeface="Arial" pitchFamily="34" charset="0"/>
                <a:sym typeface="Helvetica Neue"/>
              </a:rPr>
              <a:t>La t</a:t>
            </a:r>
            <a:r>
              <a:rPr lang="it-IT" b="1" dirty="0" smtClean="0">
                <a:latin typeface="Arial" panose="020B0604020202020204" pitchFamily="34" charset="0"/>
                <a:ea typeface="Calibri" charset="0"/>
                <a:cs typeface="Arial" pitchFamily="34" charset="0"/>
                <a:sym typeface="Helvetica Neue"/>
              </a:rPr>
              <a:t>erapia </a:t>
            </a:r>
            <a:r>
              <a:rPr lang="it-IT" b="1" dirty="0">
                <a:latin typeface="Arial" panose="020B0604020202020204" pitchFamily="34" charset="0"/>
                <a:ea typeface="Calibri" charset="0"/>
                <a:cs typeface="Arial" pitchFamily="34" charset="0"/>
                <a:sym typeface="Helvetica Neue"/>
              </a:rPr>
              <a:t>CAR-T è un processo complesso: </a:t>
            </a:r>
          </a:p>
          <a:p>
            <a:pPr marL="285750" indent="-285750" defTabSz="825500" hangingPunct="0">
              <a:spcBef>
                <a:spcPts val="600"/>
              </a:spcBef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ea typeface="Calibri" charset="0"/>
                <a:cs typeface="Arial" pitchFamily="34" charset="0"/>
              </a:rPr>
              <a:t>richiede coordinazione tra i diversi attori</a:t>
            </a:r>
            <a:endParaRPr lang="it-IT" dirty="0">
              <a:latin typeface="Arial" pitchFamily="34" charset="0"/>
              <a:ea typeface="Calibri" charset="0"/>
              <a:cs typeface="Arial" pitchFamily="34" charset="0"/>
              <a:sym typeface="Helvetica Neue"/>
            </a:endParaRPr>
          </a:p>
          <a:p>
            <a:pPr marL="285750" indent="-285750" defTabSz="825500" hangingPunct="0">
              <a:spcBef>
                <a:spcPts val="600"/>
              </a:spcBef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dirty="0">
                <a:latin typeface="Arial" pitchFamily="34" charset="0"/>
                <a:ea typeface="Calibri" charset="0"/>
                <a:cs typeface="Arial" pitchFamily="34" charset="0"/>
                <a:sym typeface="Helvetica Neue"/>
              </a:rPr>
              <a:t>complicanze a volte fatali</a:t>
            </a:r>
            <a:endParaRPr lang="it-IT" dirty="0">
              <a:latin typeface="Arial" pitchFamily="34" charset="0"/>
              <a:ea typeface="Calibri" charset="0"/>
              <a:cs typeface="Arial" pitchFamily="34" charset="0"/>
            </a:endParaRPr>
          </a:p>
          <a:p>
            <a:pPr marL="285750" indent="-285750" defTabSz="825500" hangingPunct="0">
              <a:spcBef>
                <a:spcPts val="600"/>
              </a:spcBef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dirty="0">
                <a:latin typeface="Arial" pitchFamily="34" charset="0"/>
                <a:ea typeface="Calibri" charset="0"/>
                <a:cs typeface="Arial" pitchFamily="34" charset="0"/>
              </a:rPr>
              <a:t>alti costi</a:t>
            </a:r>
          </a:p>
          <a:p>
            <a:pPr defTabSz="825500" hangingPunct="0">
              <a:spcBef>
                <a:spcPts val="3000"/>
              </a:spcBef>
            </a:pPr>
            <a:r>
              <a:rPr lang="it-IT" b="1" dirty="0">
                <a:latin typeface="Arial" panose="020B0604020202020204" pitchFamily="34" charset="0"/>
                <a:ea typeface="Calibri" charset="0"/>
                <a:cs typeface="Arial" pitchFamily="34" charset="0"/>
                <a:sym typeface="Helvetica Neue"/>
              </a:rPr>
              <a:t>Un programma CAR-T necessita di un team multidisciplinare con disponibilità </a:t>
            </a:r>
            <a:r>
              <a:rPr lang="it-IT" b="1" dirty="0">
                <a:latin typeface="Arial" panose="020B0604020202020204" pitchFamily="34" charset="0"/>
                <a:ea typeface="Calibri" charset="0"/>
                <a:cs typeface="Arial" pitchFamily="34" charset="0"/>
              </a:rPr>
              <a:t>di terapia intensiva</a:t>
            </a:r>
            <a:endParaRPr lang="it-IT" b="1" dirty="0">
              <a:latin typeface="Arial" panose="020B0604020202020204" pitchFamily="34" charset="0"/>
              <a:ea typeface="Calibri" charset="0"/>
              <a:cs typeface="Arial" pitchFamily="34" charset="0"/>
              <a:sym typeface="Helvetica Neue"/>
            </a:endParaRPr>
          </a:p>
          <a:p>
            <a:pPr>
              <a:spcBef>
                <a:spcPts val="3000"/>
              </a:spcBef>
            </a:pPr>
            <a:r>
              <a:rPr lang="it-IT" b="1" dirty="0">
                <a:latin typeface="Arial" panose="020B0604020202020204" pitchFamily="34" charset="0"/>
                <a:ea typeface="Calibri" charset="0"/>
                <a:cs typeface="Arial" pitchFamily="34" charset="0"/>
              </a:rPr>
              <a:t>Una buona collaborazione tra tutti gli attori del CAR-T team è necessaria per l’assistenza </a:t>
            </a:r>
            <a:br>
              <a:rPr lang="it-IT" b="1" dirty="0">
                <a:latin typeface="Arial" panose="020B0604020202020204" pitchFamily="34" charset="0"/>
                <a:ea typeface="Calibri" charset="0"/>
                <a:cs typeface="Arial" pitchFamily="34" charset="0"/>
              </a:rPr>
            </a:br>
            <a:r>
              <a:rPr lang="it-IT" b="1" dirty="0">
                <a:latin typeface="Arial" panose="020B0604020202020204" pitchFamily="34" charset="0"/>
                <a:ea typeface="Calibri" charset="0"/>
                <a:cs typeface="Arial" pitchFamily="34" charset="0"/>
              </a:rPr>
              <a:t>del paziente</a:t>
            </a:r>
          </a:p>
        </p:txBody>
      </p:sp>
      <p:cxnSp>
        <p:nvCxnSpPr>
          <p:cNvPr id="12" name="Connettore 1 1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1F2E0B5B-5438-3241-91F0-C230E241B4EA}"/>
              </a:ext>
            </a:extLst>
          </p:cNvPr>
          <p:cNvCxnSpPr/>
          <p:nvPr/>
        </p:nvCxnSpPr>
        <p:spPr>
          <a:xfrm>
            <a:off x="563880" y="2621280"/>
            <a:ext cx="10858500" cy="0"/>
          </a:xfrm>
          <a:prstGeom prst="line">
            <a:avLst/>
          </a:prstGeom>
          <a:ln>
            <a:solidFill>
              <a:srgbClr val="F38D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32ACEC82-5B8F-1C4B-9D00-3381EEBC756C}"/>
              </a:ext>
            </a:extLst>
          </p:cNvPr>
          <p:cNvCxnSpPr/>
          <p:nvPr/>
        </p:nvCxnSpPr>
        <p:spPr>
          <a:xfrm>
            <a:off x="563880" y="1676400"/>
            <a:ext cx="10858500" cy="0"/>
          </a:xfrm>
          <a:prstGeom prst="line">
            <a:avLst/>
          </a:prstGeom>
          <a:ln>
            <a:solidFill>
              <a:srgbClr val="F38D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5B6D8FBD-E785-104B-AE6C-D3586309E92E}"/>
              </a:ext>
            </a:extLst>
          </p:cNvPr>
          <p:cNvCxnSpPr/>
          <p:nvPr/>
        </p:nvCxnSpPr>
        <p:spPr>
          <a:xfrm>
            <a:off x="563880" y="4358640"/>
            <a:ext cx="10858500" cy="0"/>
          </a:xfrm>
          <a:prstGeom prst="line">
            <a:avLst/>
          </a:prstGeom>
          <a:ln>
            <a:solidFill>
              <a:srgbClr val="F38D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3BE2C6E4-03C3-9C43-9431-572E7C3CA6D7}"/>
              </a:ext>
            </a:extLst>
          </p:cNvPr>
          <p:cNvCxnSpPr/>
          <p:nvPr/>
        </p:nvCxnSpPr>
        <p:spPr>
          <a:xfrm>
            <a:off x="563880" y="5029200"/>
            <a:ext cx="10858500" cy="0"/>
          </a:xfrm>
          <a:prstGeom prst="line">
            <a:avLst/>
          </a:prstGeom>
          <a:ln>
            <a:solidFill>
              <a:srgbClr val="F38D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1099323-418C-DF4C-89F5-A6611CE95464}"/>
              </a:ext>
            </a:extLst>
          </p:cNvPr>
          <p:cNvCxnSpPr/>
          <p:nvPr/>
        </p:nvCxnSpPr>
        <p:spPr>
          <a:xfrm>
            <a:off x="563880" y="5943600"/>
            <a:ext cx="10858500" cy="0"/>
          </a:xfrm>
          <a:prstGeom prst="line">
            <a:avLst/>
          </a:prstGeom>
          <a:ln>
            <a:solidFill>
              <a:srgbClr val="F38D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953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43FFED1-8E6B-1141-B42A-C0947F01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pc="-10" dirty="0">
                <a:ea typeface="Calibri Light" charset="0"/>
              </a:rPr>
              <a:t>CAR-T </a:t>
            </a:r>
            <a:r>
              <a:rPr lang="it-IT" spc="-10" dirty="0" err="1">
                <a:ea typeface="Calibri Light" charset="0"/>
              </a:rPr>
              <a:t>cell</a:t>
            </a:r>
            <a:r>
              <a:rPr lang="it-IT" spc="-10" dirty="0">
                <a:ea typeface="Calibri Light" charset="0"/>
              </a:rPr>
              <a:t>:</a:t>
            </a:r>
            <a:r>
              <a:rPr lang="it-IT" dirty="0">
                <a:ea typeface="Calibri Light" charset="0"/>
              </a:rPr>
              <a:t> una terapia con diversi </a:t>
            </a:r>
            <a:r>
              <a:rPr lang="it-IT" dirty="0" err="1">
                <a:ea typeface="Calibri Light" charset="0"/>
              </a:rPr>
              <a:t>steps</a:t>
            </a:r>
            <a:endParaRPr lang="it-IT" dirty="0"/>
          </a:p>
        </p:txBody>
      </p:sp>
      <p:pic>
        <p:nvPicPr>
          <p:cNvPr id="10" name="Immagine 9" descr="Immagine che contiene tavolo&#10;&#10;Descrizione generata automaticamente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1B15DFBF-C111-0242-9823-6524B42A48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5406" y="514628"/>
            <a:ext cx="8638159" cy="6134895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7A7EBC48-55B0-2D4B-9338-73E9B0DAD48D}"/>
              </a:ext>
            </a:extLst>
          </p:cNvPr>
          <p:cNvSpPr txBox="1"/>
          <p:nvPr/>
        </p:nvSpPr>
        <p:spPr>
          <a:xfrm>
            <a:off x="3633741" y="1173879"/>
            <a:ext cx="13355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Leukapheresis</a:t>
            </a:r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0885BC31-DA00-AB45-85BC-537EA9C3DDCC}"/>
              </a:ext>
            </a:extLst>
          </p:cNvPr>
          <p:cNvSpPr/>
          <p:nvPr/>
        </p:nvSpPr>
        <p:spPr>
          <a:xfrm>
            <a:off x="3369046" y="1161847"/>
            <a:ext cx="300790" cy="300790"/>
          </a:xfrm>
          <a:prstGeom prst="ellipse">
            <a:avLst/>
          </a:prstGeom>
          <a:solidFill>
            <a:srgbClr val="F38D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899E3CB8-4F46-F345-BC24-4390BD80D971}"/>
              </a:ext>
            </a:extLst>
          </p:cNvPr>
          <p:cNvSpPr txBox="1"/>
          <p:nvPr/>
        </p:nvSpPr>
        <p:spPr>
          <a:xfrm>
            <a:off x="3719376" y="4233682"/>
            <a:ext cx="1399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T-</a:t>
            </a:r>
            <a:r>
              <a:rPr lang="it-IT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activation</a:t>
            </a:r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b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transduction</a:t>
            </a:r>
            <a:r>
              <a:rPr lang="it-IT" sz="1200" b="1" baseline="30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it-IT" sz="12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vale 19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CDB954B6-12AF-444E-94DF-001505896245}"/>
              </a:ext>
            </a:extLst>
          </p:cNvPr>
          <p:cNvSpPr/>
          <p:nvPr/>
        </p:nvSpPr>
        <p:spPr>
          <a:xfrm>
            <a:off x="3406186" y="4314120"/>
            <a:ext cx="300790" cy="300790"/>
          </a:xfrm>
          <a:prstGeom prst="ellipse">
            <a:avLst/>
          </a:prstGeom>
          <a:solidFill>
            <a:srgbClr val="F38D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14325F65-3274-DC49-B511-96048C8165F6}"/>
              </a:ext>
            </a:extLst>
          </p:cNvPr>
          <p:cNvSpPr txBox="1"/>
          <p:nvPr/>
        </p:nvSpPr>
        <p:spPr>
          <a:xfrm>
            <a:off x="2885646" y="3621623"/>
            <a:ext cx="13999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 err="1">
                <a:latin typeface="Arial" panose="020B0604020202020204" pitchFamily="34" charset="0"/>
                <a:cs typeface="Arial" panose="020B0604020202020204" pitchFamily="34" charset="0"/>
              </a:rPr>
              <a:t>Antibody-coated</a:t>
            </a:r>
            <a:endParaRPr lang="it-IT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050" dirty="0" err="1">
                <a:latin typeface="Arial" panose="020B0604020202020204" pitchFamily="34" charset="0"/>
                <a:cs typeface="Arial" panose="020B0604020202020204" pitchFamily="34" charset="0"/>
              </a:rPr>
              <a:t>beads</a:t>
            </a:r>
            <a:endParaRPr lang="it-IT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68D19B7-FB12-194B-B250-A303014ADD87}"/>
              </a:ext>
            </a:extLst>
          </p:cNvPr>
          <p:cNvSpPr txBox="1"/>
          <p:nvPr/>
        </p:nvSpPr>
        <p:spPr>
          <a:xfrm>
            <a:off x="7328875" y="4483517"/>
            <a:ext cx="1399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Modified</a:t>
            </a:r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 T-</a:t>
            </a:r>
            <a:r>
              <a:rPr lang="it-IT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expansion</a:t>
            </a:r>
            <a:r>
              <a:rPr lang="it-IT" sz="1200" b="1" baseline="30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it-IT" sz="12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vale 2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2A5E204-C1FF-BC4D-AF74-873ECD018862}"/>
              </a:ext>
            </a:extLst>
          </p:cNvPr>
          <p:cNvSpPr/>
          <p:nvPr/>
        </p:nvSpPr>
        <p:spPr>
          <a:xfrm>
            <a:off x="7015685" y="4563955"/>
            <a:ext cx="300790" cy="300790"/>
          </a:xfrm>
          <a:prstGeom prst="ellipse">
            <a:avLst/>
          </a:prstGeom>
          <a:solidFill>
            <a:srgbClr val="F38D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079303FD-517B-084F-9BBF-F8FAF7649B83}"/>
              </a:ext>
            </a:extLst>
          </p:cNvPr>
          <p:cNvSpPr txBox="1"/>
          <p:nvPr/>
        </p:nvSpPr>
        <p:spPr>
          <a:xfrm>
            <a:off x="8160822" y="3052512"/>
            <a:ext cx="1399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Chemotherapy</a:t>
            </a:r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vale 2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75F04D6-3A53-874E-B7D5-D2C4B6F45401}"/>
              </a:ext>
            </a:extLst>
          </p:cNvPr>
          <p:cNvSpPr/>
          <p:nvPr/>
        </p:nvSpPr>
        <p:spPr>
          <a:xfrm>
            <a:off x="7860032" y="3040617"/>
            <a:ext cx="300790" cy="300790"/>
          </a:xfrm>
          <a:prstGeom prst="ellipse">
            <a:avLst/>
          </a:prstGeom>
          <a:solidFill>
            <a:srgbClr val="F38D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1DE09F80-6358-4A40-A786-7C55EBDC8F26}"/>
              </a:ext>
            </a:extLst>
          </p:cNvPr>
          <p:cNvSpPr txBox="1"/>
          <p:nvPr/>
        </p:nvSpPr>
        <p:spPr>
          <a:xfrm>
            <a:off x="7534294" y="4083535"/>
            <a:ext cx="10853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dirty="0" err="1">
                <a:latin typeface="Arial" panose="020B0604020202020204" pitchFamily="34" charset="0"/>
                <a:cs typeface="Arial" panose="020B0604020202020204" pitchFamily="34" charset="0"/>
              </a:rPr>
              <a:t>Bead</a:t>
            </a:r>
            <a:r>
              <a:rPr lang="it-IT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050" dirty="0" err="1">
                <a:latin typeface="Arial" panose="020B0604020202020204" pitchFamily="34" charset="0"/>
                <a:cs typeface="Arial" panose="020B0604020202020204" pitchFamily="34" charset="0"/>
              </a:rPr>
              <a:t>removal</a:t>
            </a:r>
            <a:endParaRPr lang="it-IT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FAE8C9B2-43F1-7F48-A304-D6E1DEF47C96}"/>
              </a:ext>
            </a:extLst>
          </p:cNvPr>
          <p:cNvSpPr txBox="1"/>
          <p:nvPr/>
        </p:nvSpPr>
        <p:spPr>
          <a:xfrm>
            <a:off x="7192278" y="1080909"/>
            <a:ext cx="19944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Modified</a:t>
            </a:r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 T-</a:t>
            </a:r>
            <a:r>
              <a:rPr lang="it-IT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infusion</a:t>
            </a:r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vale 27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58BA4B67-69D3-954A-84C2-7C9365B5ED0F}"/>
              </a:ext>
            </a:extLst>
          </p:cNvPr>
          <p:cNvSpPr/>
          <p:nvPr/>
        </p:nvSpPr>
        <p:spPr>
          <a:xfrm>
            <a:off x="6927584" y="1068877"/>
            <a:ext cx="300790" cy="300790"/>
          </a:xfrm>
          <a:prstGeom prst="ellipse">
            <a:avLst/>
          </a:prstGeom>
          <a:solidFill>
            <a:srgbClr val="F38D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882AFB0D-D17D-F04C-B94B-5038E41F771C}"/>
              </a:ext>
            </a:extLst>
          </p:cNvPr>
          <p:cNvSpPr/>
          <p:nvPr/>
        </p:nvSpPr>
        <p:spPr>
          <a:xfrm>
            <a:off x="263471" y="1277354"/>
            <a:ext cx="1875295" cy="1140382"/>
          </a:xfrm>
          <a:prstGeom prst="roundRect">
            <a:avLst/>
          </a:prstGeom>
          <a:noFill/>
          <a:ln>
            <a:solidFill>
              <a:srgbClr val="2363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err="1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Linfocitoaferesi</a:t>
            </a:r>
            <a:r>
              <a:rPr lang="it-IT" sz="14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it-IT" sz="14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raccolta linfociti </a:t>
            </a:r>
            <a:br>
              <a:rPr lang="it-IT" sz="14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4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da SVP</a:t>
            </a:r>
          </a:p>
          <a:p>
            <a:pPr algn="ctr">
              <a:spcBef>
                <a:spcPts val="600"/>
              </a:spcBef>
            </a:pPr>
            <a:r>
              <a:rPr lang="it-IT" sz="14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Unità di Aferesi</a:t>
            </a:r>
          </a:p>
        </p:txBody>
      </p:sp>
      <p:sp>
        <p:nvSpPr>
          <p:cNvPr id="29" name="Rettangolo con angoli arrotondati 28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29C5A568-B95A-C84C-8528-D63167E6640A}"/>
              </a:ext>
            </a:extLst>
          </p:cNvPr>
          <p:cNvSpPr/>
          <p:nvPr/>
        </p:nvSpPr>
        <p:spPr>
          <a:xfrm>
            <a:off x="263471" y="3299883"/>
            <a:ext cx="1875295" cy="1140382"/>
          </a:xfrm>
          <a:prstGeom prst="roundRect">
            <a:avLst/>
          </a:prstGeom>
          <a:noFill/>
          <a:ln>
            <a:solidFill>
              <a:srgbClr val="2363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Prodotto cellulare</a:t>
            </a:r>
            <a:endParaRPr lang="it-IT" sz="1400" b="1" dirty="0">
              <a:solidFill>
                <a:srgbClr val="2363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it-IT" sz="14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Terapia Cellulare</a:t>
            </a:r>
          </a:p>
          <a:p>
            <a:pPr algn="ctr"/>
            <a:r>
              <a:rPr lang="it-IT" sz="14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</a:p>
        </p:txBody>
      </p:sp>
      <p:sp>
        <p:nvSpPr>
          <p:cNvPr id="30" name="Rettangolo con angoli arrotondati 29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7A6BC13D-BD8B-1C49-9DE0-7547B36C5CA3}"/>
              </a:ext>
            </a:extLst>
          </p:cNvPr>
          <p:cNvSpPr/>
          <p:nvPr/>
        </p:nvSpPr>
        <p:spPr>
          <a:xfrm>
            <a:off x="263471" y="5390606"/>
            <a:ext cx="1875295" cy="1140382"/>
          </a:xfrm>
          <a:prstGeom prst="roundRect">
            <a:avLst/>
          </a:prstGeom>
          <a:noFill/>
          <a:ln>
            <a:solidFill>
              <a:srgbClr val="2363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Materiale d’origine = cellule T  </a:t>
            </a:r>
          </a:p>
          <a:p>
            <a:pPr algn="ctr">
              <a:spcBef>
                <a:spcPts val="600"/>
              </a:spcBef>
            </a:pPr>
            <a:r>
              <a:rPr lang="it-IT" sz="14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 farmaceutica</a:t>
            </a:r>
          </a:p>
        </p:txBody>
      </p:sp>
      <p:sp>
        <p:nvSpPr>
          <p:cNvPr id="31" name="Rettangolo con angoli arrotondati 30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FA3B22D2-56B4-C441-BD11-B2E3D72EF04A}"/>
              </a:ext>
            </a:extLst>
          </p:cNvPr>
          <p:cNvSpPr/>
          <p:nvPr/>
        </p:nvSpPr>
        <p:spPr>
          <a:xfrm>
            <a:off x="10135891" y="4772432"/>
            <a:ext cx="1875295" cy="1758556"/>
          </a:xfrm>
          <a:prstGeom prst="roundRect">
            <a:avLst/>
          </a:prstGeom>
          <a:noFill/>
          <a:ln>
            <a:solidFill>
              <a:srgbClr val="2363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Prodotto</a:t>
            </a:r>
            <a:r>
              <a:rPr lang="it-IT" sz="1400" b="1" dirty="0" smtClean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finale </a:t>
            </a:r>
            <a:r>
              <a:rPr lang="it-IT" sz="14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GMO sospensione cellulare</a:t>
            </a:r>
          </a:p>
          <a:p>
            <a:pPr algn="ctr">
              <a:spcBef>
                <a:spcPts val="600"/>
              </a:spcBef>
            </a:pPr>
            <a:r>
              <a:rPr lang="it-IT" sz="14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 farmaceutica</a:t>
            </a:r>
          </a:p>
        </p:txBody>
      </p:sp>
      <p:sp>
        <p:nvSpPr>
          <p:cNvPr id="33" name="Rettangolo con angoli arrotondati 3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A19B724-2F2B-CC44-894F-79DDAEE9ACF5}"/>
              </a:ext>
            </a:extLst>
          </p:cNvPr>
          <p:cNvSpPr/>
          <p:nvPr/>
        </p:nvSpPr>
        <p:spPr>
          <a:xfrm>
            <a:off x="10135891" y="1277354"/>
            <a:ext cx="1875295" cy="1838758"/>
          </a:xfrm>
          <a:prstGeom prst="roundRect">
            <a:avLst/>
          </a:prstGeom>
          <a:noFill/>
          <a:ln>
            <a:solidFill>
              <a:srgbClr val="2363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14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CAR–T </a:t>
            </a:r>
            <a:r>
              <a:rPr lang="it-IT" sz="1400" b="1" dirty="0" err="1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  <a:r>
              <a:rPr lang="it-IT" sz="14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endParaRPr lang="it-IT" sz="1400" b="1" dirty="0" smtClean="0">
              <a:solidFill>
                <a:srgbClr val="2363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400" b="1" dirty="0" err="1" smtClean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</a:t>
            </a:r>
            <a:r>
              <a:rPr lang="it-IT" sz="1400" b="1" dirty="0" smtClean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400" b="1" dirty="0" err="1" smtClean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therapy</a:t>
            </a:r>
            <a:r>
              <a:rPr lang="it-IT" sz="1400" b="1" dirty="0" smtClean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it-IT" sz="1400" b="1" dirty="0" err="1" smtClean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medicinal</a:t>
            </a:r>
            <a:r>
              <a:rPr lang="it-IT" sz="1400" b="1" dirty="0" smtClean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400" b="1" dirty="0" err="1" smtClean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products</a:t>
            </a:r>
            <a:r>
              <a:rPr lang="it-IT" sz="1400" b="1" dirty="0" smtClean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it-IT" sz="1400" b="1" dirty="0" err="1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ATMPs</a:t>
            </a:r>
            <a:r>
              <a:rPr lang="it-IT" sz="14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>
              <a:spcBef>
                <a:spcPts val="600"/>
              </a:spcBef>
            </a:pPr>
            <a:r>
              <a:rPr lang="it-IT" sz="14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Ospedale </a:t>
            </a:r>
            <a:br>
              <a:rPr lang="it-IT" sz="14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4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Farmacia</a:t>
            </a:r>
            <a:r>
              <a:rPr lang="it-IT" sz="1400" b="1" dirty="0" smtClean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400" b="1" dirty="0" err="1" smtClean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endParaRPr lang="it-IT" sz="1400" b="1" dirty="0">
              <a:solidFill>
                <a:srgbClr val="F38D0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Connettore 1 3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EF721C75-7039-7C49-A031-174FD4C863DB}"/>
              </a:ext>
            </a:extLst>
          </p:cNvPr>
          <p:cNvCxnSpPr>
            <a:cxnSpLocks/>
            <a:stCxn id="15" idx="2"/>
            <a:endCxn id="29" idx="0"/>
          </p:cNvCxnSpPr>
          <p:nvPr/>
        </p:nvCxnSpPr>
        <p:spPr>
          <a:xfrm>
            <a:off x="1201119" y="2417736"/>
            <a:ext cx="0" cy="882147"/>
          </a:xfrm>
          <a:prstGeom prst="line">
            <a:avLst/>
          </a:prstGeom>
          <a:ln w="12700">
            <a:solidFill>
              <a:schemeClr val="tx1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3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271FB13-142B-214D-BE2E-BBDB8C75C1D7}"/>
              </a:ext>
            </a:extLst>
          </p:cNvPr>
          <p:cNvCxnSpPr>
            <a:cxnSpLocks/>
            <a:endCxn id="30" idx="0"/>
          </p:cNvCxnSpPr>
          <p:nvPr/>
        </p:nvCxnSpPr>
        <p:spPr>
          <a:xfrm>
            <a:off x="1201119" y="4432515"/>
            <a:ext cx="0" cy="958091"/>
          </a:xfrm>
          <a:prstGeom prst="line">
            <a:avLst/>
          </a:prstGeom>
          <a:ln w="12700">
            <a:solidFill>
              <a:schemeClr val="tx1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1 38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286B552C-2EA7-2E41-8FB7-44955D70D9B3}"/>
              </a:ext>
            </a:extLst>
          </p:cNvPr>
          <p:cNvCxnSpPr>
            <a:cxnSpLocks/>
            <a:stCxn id="31" idx="0"/>
            <a:endCxn id="33" idx="2"/>
          </p:cNvCxnSpPr>
          <p:nvPr/>
        </p:nvCxnSpPr>
        <p:spPr>
          <a:xfrm flipV="1">
            <a:off x="11073539" y="3116112"/>
            <a:ext cx="0" cy="1656320"/>
          </a:xfrm>
          <a:prstGeom prst="line">
            <a:avLst/>
          </a:prstGeom>
          <a:ln w="12700">
            <a:solidFill>
              <a:schemeClr val="tx1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1 4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5183097E-8F44-8047-8987-8E9C0C3E6B0A}"/>
              </a:ext>
            </a:extLst>
          </p:cNvPr>
          <p:cNvCxnSpPr>
            <a:cxnSpLocks/>
          </p:cNvCxnSpPr>
          <p:nvPr/>
        </p:nvCxnSpPr>
        <p:spPr>
          <a:xfrm>
            <a:off x="2131017" y="6320266"/>
            <a:ext cx="8004874" cy="0"/>
          </a:xfrm>
          <a:prstGeom prst="line">
            <a:avLst/>
          </a:prstGeom>
          <a:ln w="12700">
            <a:solidFill>
              <a:schemeClr val="tx1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/>
          <p:cNvSpPr txBox="1"/>
          <p:nvPr/>
        </p:nvSpPr>
        <p:spPr>
          <a:xfrm>
            <a:off x="2193632" y="6284767"/>
            <a:ext cx="48910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 smtClean="0"/>
              <a:t>a: </a:t>
            </a:r>
            <a:r>
              <a:rPr lang="it-IT" sz="1000" dirty="0" err="1" smtClean="0"/>
              <a:t>cellular</a:t>
            </a:r>
            <a:r>
              <a:rPr lang="it-IT" sz="1000" dirty="0" smtClean="0"/>
              <a:t> </a:t>
            </a:r>
            <a:r>
              <a:rPr lang="it-IT" sz="1000" dirty="0" err="1" smtClean="0"/>
              <a:t>reprogramming</a:t>
            </a:r>
            <a:r>
              <a:rPr lang="it-IT" sz="1000" dirty="0" smtClean="0"/>
              <a:t> and ex vivo </a:t>
            </a:r>
            <a:r>
              <a:rPr lang="it-IT" sz="1000" dirty="0" err="1" smtClean="0"/>
              <a:t>expansion</a:t>
            </a:r>
            <a:r>
              <a:rPr lang="it-IT" sz="1000" dirty="0" smtClean="0"/>
              <a:t> are </a:t>
            </a:r>
            <a:r>
              <a:rPr lang="it-IT" sz="1000" dirty="0" err="1" smtClean="0"/>
              <a:t>conducted</a:t>
            </a:r>
            <a:r>
              <a:rPr lang="it-IT" sz="1000" dirty="0" smtClean="0"/>
              <a:t> </a:t>
            </a:r>
            <a:r>
              <a:rPr lang="it-IT" sz="1000" dirty="0" err="1" smtClean="0"/>
              <a:t>at</a:t>
            </a:r>
            <a:r>
              <a:rPr lang="it-IT" sz="1000" dirty="0" smtClean="0"/>
              <a:t> a </a:t>
            </a:r>
            <a:r>
              <a:rPr lang="it-IT" sz="1000" dirty="0" err="1" smtClean="0"/>
              <a:t>cell</a:t>
            </a:r>
            <a:r>
              <a:rPr lang="it-IT" sz="1000" dirty="0" smtClean="0"/>
              <a:t> processing </a:t>
            </a:r>
            <a:r>
              <a:rPr lang="it-IT" sz="1000" dirty="0" err="1" smtClean="0"/>
              <a:t>facility</a:t>
            </a:r>
            <a:endParaRPr lang="it-IT" sz="1000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3020999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000" i="1" dirty="0" err="1" smtClean="0">
                <a:latin typeface="+mn-lt"/>
              </a:rPr>
              <a:t>Mod</a:t>
            </a:r>
            <a:r>
              <a:rPr lang="it-IT" sz="1000" i="1" dirty="0" smtClean="0">
                <a:latin typeface="+mn-lt"/>
              </a:rPr>
              <a:t> da Levine BL. </a:t>
            </a:r>
            <a:r>
              <a:rPr lang="it-IT" sz="1000" i="1" dirty="0" err="1" smtClean="0">
                <a:latin typeface="+mn-lt"/>
              </a:rPr>
              <a:t>Cancer</a:t>
            </a:r>
            <a:r>
              <a:rPr lang="it-IT" sz="1000" i="1" dirty="0" smtClean="0">
                <a:latin typeface="+mn-lt"/>
              </a:rPr>
              <a:t> Gene </a:t>
            </a:r>
            <a:r>
              <a:rPr lang="it-IT" sz="1000" i="1" dirty="0" err="1" smtClean="0">
                <a:latin typeface="+mn-lt"/>
              </a:rPr>
              <a:t>Therapy</a:t>
            </a:r>
            <a:r>
              <a:rPr lang="it-IT" sz="1000" i="1" dirty="0" smtClean="0">
                <a:latin typeface="+mn-lt"/>
              </a:rPr>
              <a:t>, 2015; 22: 79-84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8527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43FFED1-8E6B-1141-B42A-C0947F01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>
                <a:ea typeface="Calibri Light" charset="0"/>
              </a:rPr>
              <a:t>CAR-T: Team multidisciplinare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C86BAA6E-3D59-B44F-AC99-A981ADBCA860}"/>
              </a:ext>
            </a:extLst>
          </p:cNvPr>
          <p:cNvSpPr/>
          <p:nvPr/>
        </p:nvSpPr>
        <p:spPr>
          <a:xfrm>
            <a:off x="214494" y="1130733"/>
            <a:ext cx="55532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Coordinatore/PI </a:t>
            </a:r>
          </a:p>
          <a:p>
            <a:pPr marL="285750" indent="-285750">
              <a:spcBef>
                <a:spcPts val="1200"/>
              </a:spcBef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Co-investigatori </a:t>
            </a:r>
          </a:p>
          <a:p>
            <a:pPr marL="285750" indent="-285750">
              <a:spcBef>
                <a:spcPts val="1200"/>
              </a:spcBef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Medici unità trapianti</a:t>
            </a:r>
          </a:p>
          <a:p>
            <a:pPr marL="285750" indent="-285750">
              <a:spcBef>
                <a:spcPts val="1200"/>
              </a:spcBef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Accreditamento JACIE per i programmi </a:t>
            </a:r>
            <a:br>
              <a:rPr lang="it-IT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trapianto</a:t>
            </a:r>
          </a:p>
          <a:p>
            <a:pPr marL="285750" indent="-285750">
              <a:spcBef>
                <a:spcPts val="1200"/>
              </a:spcBef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trapianti medici e infermieri dedicati </a:t>
            </a:r>
            <a:br>
              <a:rPr lang="it-IT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trainati </a:t>
            </a:r>
          </a:p>
          <a:p>
            <a:pPr marL="285750" indent="-285750">
              <a:spcBef>
                <a:spcPts val="1200"/>
              </a:spcBef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Farmacia</a:t>
            </a:r>
          </a:p>
          <a:p>
            <a:pPr marL="285750" indent="-285750">
              <a:spcBef>
                <a:spcPts val="1200"/>
              </a:spcBef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Laboratorio dedicato</a:t>
            </a:r>
          </a:p>
          <a:p>
            <a:pPr marL="285750" indent="-285750">
              <a:spcBef>
                <a:spcPts val="1200"/>
              </a:spcBef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Laboratorio cellule staminali/controllo qualità</a:t>
            </a:r>
          </a:p>
          <a:p>
            <a:pPr marL="285750" indent="-285750">
              <a:spcBef>
                <a:spcPts val="1200"/>
              </a:spcBef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Unità di terapia intensiva con </a:t>
            </a:r>
            <a:r>
              <a:rPr lang="it-IT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medici</a:t>
            </a:r>
            <a:br>
              <a:rPr lang="it-IT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infermieri dedicati e trainati  </a:t>
            </a:r>
          </a:p>
          <a:p>
            <a:pPr marL="285750" indent="-285750">
              <a:spcBef>
                <a:spcPts val="1200"/>
              </a:spcBef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Consulenza: infettivologica, neurologica, cardiologica</a:t>
            </a:r>
          </a:p>
          <a:p>
            <a:pPr marL="285750" indent="-285750">
              <a:spcBef>
                <a:spcPts val="1200"/>
              </a:spcBef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manager</a:t>
            </a: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1B9C6DA-08B3-9345-8285-70B65EB390C7}"/>
              </a:ext>
            </a:extLst>
          </p:cNvPr>
          <p:cNvSpPr/>
          <p:nvPr/>
        </p:nvSpPr>
        <p:spPr>
          <a:xfrm>
            <a:off x="7777584" y="3270104"/>
            <a:ext cx="1500554" cy="728002"/>
          </a:xfrm>
          <a:prstGeom prst="roundRect">
            <a:avLst>
              <a:gd name="adj" fmla="val 50000"/>
            </a:avLst>
          </a:prstGeom>
          <a:solidFill>
            <a:srgbClr val="236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PAZIENTE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672FDD1A-EDE5-2B4E-9B0A-A1B7D142DE1C}"/>
              </a:ext>
            </a:extLst>
          </p:cNvPr>
          <p:cNvSpPr/>
          <p:nvPr/>
        </p:nvSpPr>
        <p:spPr>
          <a:xfrm>
            <a:off x="5331657" y="1601959"/>
            <a:ext cx="1937890" cy="728002"/>
          </a:xfrm>
          <a:prstGeom prst="roundRect">
            <a:avLst>
              <a:gd name="adj" fmla="val 26370"/>
            </a:avLst>
          </a:prstGeom>
          <a:noFill/>
          <a:ln>
            <a:solidFill>
              <a:srgbClr val="F38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20"/>
              </a:lnSpc>
            </a:pPr>
            <a:r>
              <a:rPr lang="it-IT" sz="1600" b="1" dirty="0" err="1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</a:t>
            </a:r>
            <a:r>
              <a:rPr lang="it-IT" sz="16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data management</a:t>
            </a: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6ADF77E5-923B-3D44-A2F7-4A24FCA5E3CC}"/>
              </a:ext>
            </a:extLst>
          </p:cNvPr>
          <p:cNvSpPr/>
          <p:nvPr/>
        </p:nvSpPr>
        <p:spPr>
          <a:xfrm>
            <a:off x="5331656" y="2700998"/>
            <a:ext cx="1936652" cy="728002"/>
          </a:xfrm>
          <a:prstGeom prst="roundRect">
            <a:avLst>
              <a:gd name="adj" fmla="val 26370"/>
            </a:avLst>
          </a:prstGeom>
          <a:noFill/>
          <a:ln>
            <a:solidFill>
              <a:srgbClr val="F38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620"/>
              </a:lnSpc>
            </a:pPr>
            <a:r>
              <a:rPr lang="it-IT" sz="16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Unità</a:t>
            </a:r>
            <a:r>
              <a:rPr lang="it-IT" sz="1600" b="1" dirty="0" smtClean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aferesi</a:t>
            </a:r>
            <a:r>
              <a:rPr lang="it-IT" sz="16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endParaRPr lang="it-IT" sz="1600" b="1" dirty="0" smtClean="0">
              <a:solidFill>
                <a:srgbClr val="2363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620"/>
              </a:lnSpc>
            </a:pPr>
            <a:r>
              <a:rPr lang="it-IT" sz="1600" b="1" dirty="0" err="1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sz="1600" b="1" dirty="0" err="1" smtClean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riopreservazione</a:t>
            </a:r>
            <a:endParaRPr lang="it-IT" sz="1600" b="1" dirty="0">
              <a:solidFill>
                <a:srgbClr val="2363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1A2F96B3-AF22-7648-8EFE-B236F82E2F01}"/>
              </a:ext>
            </a:extLst>
          </p:cNvPr>
          <p:cNvSpPr/>
          <p:nvPr/>
        </p:nvSpPr>
        <p:spPr>
          <a:xfrm>
            <a:off x="5331656" y="3842196"/>
            <a:ext cx="1936652" cy="728002"/>
          </a:xfrm>
          <a:prstGeom prst="roundRect">
            <a:avLst>
              <a:gd name="adj" fmla="val 26370"/>
            </a:avLst>
          </a:prstGeom>
          <a:noFill/>
          <a:ln>
            <a:solidFill>
              <a:srgbClr val="F38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20"/>
              </a:lnSpc>
            </a:pPr>
            <a:r>
              <a:rPr lang="it-IT" sz="16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Farmacia</a:t>
            </a: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D43B642C-D08E-DA4A-8953-4A4C2425ECDB}"/>
              </a:ext>
            </a:extLst>
          </p:cNvPr>
          <p:cNvSpPr/>
          <p:nvPr/>
        </p:nvSpPr>
        <p:spPr>
          <a:xfrm>
            <a:off x="5330418" y="4950070"/>
            <a:ext cx="1937890" cy="831752"/>
          </a:xfrm>
          <a:prstGeom prst="roundRect">
            <a:avLst>
              <a:gd name="adj" fmla="val 26370"/>
            </a:avLst>
          </a:prstGeom>
          <a:noFill/>
          <a:ln>
            <a:solidFill>
              <a:srgbClr val="F38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20"/>
              </a:lnSpc>
            </a:pPr>
            <a:r>
              <a:rPr lang="it-IT" sz="16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Laboratori</a:t>
            </a:r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66D6E997-9E6A-074E-B4BC-DDC53BD3231B}"/>
              </a:ext>
            </a:extLst>
          </p:cNvPr>
          <p:cNvSpPr/>
          <p:nvPr/>
        </p:nvSpPr>
        <p:spPr>
          <a:xfrm>
            <a:off x="7531151" y="4950070"/>
            <a:ext cx="1937646" cy="831752"/>
          </a:xfrm>
          <a:prstGeom prst="roundRect">
            <a:avLst>
              <a:gd name="adj" fmla="val 22023"/>
            </a:avLst>
          </a:prstGeom>
          <a:noFill/>
          <a:ln>
            <a:solidFill>
              <a:srgbClr val="F38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20"/>
              </a:lnSpc>
            </a:pPr>
            <a:r>
              <a:rPr lang="it-IT" sz="16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Unità di degenza con personale dedicato</a:t>
            </a:r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E2AFA641-4EC6-CA49-870D-A3787B8E9840}"/>
              </a:ext>
            </a:extLst>
          </p:cNvPr>
          <p:cNvSpPr/>
          <p:nvPr/>
        </p:nvSpPr>
        <p:spPr>
          <a:xfrm>
            <a:off x="9787414" y="4950070"/>
            <a:ext cx="1936652" cy="831752"/>
          </a:xfrm>
          <a:prstGeom prst="roundRect">
            <a:avLst>
              <a:gd name="adj" fmla="val 26370"/>
            </a:avLst>
          </a:prstGeom>
          <a:noFill/>
          <a:ln>
            <a:solidFill>
              <a:srgbClr val="F38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20"/>
              </a:lnSpc>
            </a:pPr>
            <a:r>
              <a:rPr lang="it-IT" sz="16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Unità Terapia intensiva</a:t>
            </a:r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21F2E512-F52D-FD4E-A4D5-6075D81BC32D}"/>
              </a:ext>
            </a:extLst>
          </p:cNvPr>
          <p:cNvSpPr/>
          <p:nvPr/>
        </p:nvSpPr>
        <p:spPr>
          <a:xfrm>
            <a:off x="9787414" y="2700998"/>
            <a:ext cx="1936652" cy="1869199"/>
          </a:xfrm>
          <a:prstGeom prst="roundRect">
            <a:avLst>
              <a:gd name="adj" fmla="val 15640"/>
            </a:avLst>
          </a:prstGeom>
          <a:noFill/>
          <a:ln>
            <a:solidFill>
              <a:srgbClr val="F38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20"/>
              </a:lnSpc>
            </a:pPr>
            <a:r>
              <a:rPr lang="it-IT" sz="16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supporto: Neurologi, Cardiologi, Infettivologi</a:t>
            </a:r>
          </a:p>
        </p:txBody>
      </p:sp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E5FE8590-34DE-D942-9977-38256EB9DDE8}"/>
              </a:ext>
            </a:extLst>
          </p:cNvPr>
          <p:cNvSpPr/>
          <p:nvPr/>
        </p:nvSpPr>
        <p:spPr>
          <a:xfrm>
            <a:off x="9787414" y="1601959"/>
            <a:ext cx="1936652" cy="728002"/>
          </a:xfrm>
          <a:prstGeom prst="roundRect">
            <a:avLst>
              <a:gd name="adj" fmla="val 26370"/>
            </a:avLst>
          </a:prstGeom>
          <a:noFill/>
          <a:ln>
            <a:solidFill>
              <a:srgbClr val="F38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20"/>
              </a:lnSpc>
            </a:pPr>
            <a:r>
              <a:rPr lang="it-IT" sz="16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Ambulatorio dedicato</a:t>
            </a:r>
            <a:endParaRPr lang="it-IT" sz="1600" b="1" dirty="0" smtClean="0">
              <a:solidFill>
                <a:srgbClr val="2363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620"/>
              </a:lnSpc>
            </a:pPr>
            <a:r>
              <a:rPr lang="it-IT" sz="16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it-IT" sz="1600" b="1" dirty="0" smtClean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ollow</a:t>
            </a:r>
            <a:r>
              <a:rPr lang="it-IT" sz="16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-up</a:t>
            </a:r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D07E943F-E0DF-F340-A221-392D5D60581E}"/>
              </a:ext>
            </a:extLst>
          </p:cNvPr>
          <p:cNvSpPr/>
          <p:nvPr/>
        </p:nvSpPr>
        <p:spPr>
          <a:xfrm>
            <a:off x="7556580" y="1590138"/>
            <a:ext cx="1809545" cy="728002"/>
          </a:xfrm>
          <a:prstGeom prst="roundRect">
            <a:avLst>
              <a:gd name="adj" fmla="val 26370"/>
            </a:avLst>
          </a:prstGeom>
          <a:noFill/>
          <a:ln>
            <a:solidFill>
              <a:srgbClr val="F38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20"/>
              </a:lnSpc>
            </a:pPr>
            <a:r>
              <a:rPr lang="it-IT" sz="16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Ambulatorio dedicato</a:t>
            </a:r>
          </a:p>
          <a:p>
            <a:pPr algn="ctr">
              <a:lnSpc>
                <a:spcPts val="1620"/>
              </a:lnSpc>
            </a:pPr>
            <a:r>
              <a:rPr lang="it-IT" sz="16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screening</a:t>
            </a:r>
          </a:p>
        </p:txBody>
      </p:sp>
      <p:sp>
        <p:nvSpPr>
          <p:cNvPr id="5" name="Arco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8C4883CD-2644-894D-87D3-1FE44FBF3F86}"/>
              </a:ext>
            </a:extLst>
          </p:cNvPr>
          <p:cNvSpPr/>
          <p:nvPr/>
        </p:nvSpPr>
        <p:spPr>
          <a:xfrm rot="16200000">
            <a:off x="7430347" y="2517681"/>
            <a:ext cx="2038450" cy="2038450"/>
          </a:xfrm>
          <a:prstGeom prst="arc">
            <a:avLst>
              <a:gd name="adj1" fmla="val 13338479"/>
              <a:gd name="adj2" fmla="val 0"/>
            </a:avLst>
          </a:prstGeom>
          <a:ln w="73025">
            <a:solidFill>
              <a:srgbClr val="236364"/>
            </a:solidFill>
            <a:headEnd type="arrow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773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43FFED1-8E6B-1141-B42A-C0947F01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defTabSz="825500" hangingPunct="0">
              <a:lnSpc>
                <a:spcPct val="100000"/>
              </a:lnSpc>
              <a:spcBef>
                <a:spcPts val="0"/>
              </a:spcBef>
              <a:defRPr/>
            </a:pPr>
            <a:r>
              <a:rPr lang="it-IT" altLang="it-IT" kern="0" dirty="0">
                <a:ea typeface="Calibri Light" charset="0"/>
                <a:sym typeface="Wingdings" charset="2"/>
              </a:rPr>
              <a:t>Ambulatorio dedicato CAR-T</a:t>
            </a:r>
            <a:endParaRPr lang="it-IT" altLang="it-IT" kern="0" dirty="0">
              <a:ea typeface="Calibri Light" charset="0"/>
              <a:sym typeface="Helvetica Neue"/>
            </a:endParaRPr>
          </a:p>
        </p:txBody>
      </p:sp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E0367C21-1619-F24E-A05D-D9B2F196F041}"/>
              </a:ext>
            </a:extLst>
          </p:cNvPr>
          <p:cNvSpPr/>
          <p:nvPr/>
        </p:nvSpPr>
        <p:spPr>
          <a:xfrm>
            <a:off x="731522" y="1280160"/>
            <a:ext cx="5106572" cy="2293034"/>
          </a:xfrm>
          <a:prstGeom prst="roundRect">
            <a:avLst>
              <a:gd name="adj" fmla="val 11146"/>
            </a:avLst>
          </a:prstGeom>
          <a:noFill/>
          <a:ln>
            <a:solidFill>
              <a:srgbClr val="F38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lvl="0" defTabSz="825500" hangingPunct="0">
              <a:defRPr/>
            </a:pPr>
            <a:r>
              <a:rPr lang="it-IT" sz="16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Selezione pazienti </a:t>
            </a:r>
            <a:r>
              <a:rPr lang="it-IT" sz="16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eleggibili </a:t>
            </a:r>
            <a:r>
              <a:rPr lang="it-IT" sz="16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al trattamento:</a:t>
            </a:r>
          </a:p>
          <a:p>
            <a:pPr lvl="0" algn="ctr" defTabSz="825500" hangingPunct="0">
              <a:defRPr/>
            </a:pPr>
            <a:endParaRPr lang="it-IT" sz="16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Helvetica Neue"/>
            </a:endParaRPr>
          </a:p>
          <a:p>
            <a:pPr marL="285750" lvl="0" indent="-285750" defTabSz="825500" hangingPunct="0">
              <a:buClr>
                <a:srgbClr val="F38D08"/>
              </a:buClr>
              <a:buFont typeface="Arial" panose="020B0604020202020204" pitchFamily="34" charset="0"/>
              <a:buChar char="•"/>
              <a:defRPr/>
            </a:pPr>
            <a:r>
              <a:rPr lang="it-IT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Valutazione storia clinica</a:t>
            </a:r>
          </a:p>
          <a:p>
            <a:pPr marL="285750" lvl="0" indent="-285750" defTabSz="825500" hangingPunct="0">
              <a:buClr>
                <a:srgbClr val="F38D08"/>
              </a:buClr>
              <a:buFont typeface="Arial" panose="020B0604020202020204" pitchFamily="34" charset="0"/>
              <a:buChar char="•"/>
              <a:defRPr/>
            </a:pPr>
            <a:r>
              <a:rPr lang="it-IT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Criteri AIFA (anni, ECOG, precedente auto/allo SCT, aspettativa di vita, coinvolgimento SNC, </a:t>
            </a:r>
            <a:r>
              <a:rPr lang="it-IT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comorbidità</a:t>
            </a:r>
            <a:r>
              <a:rPr lang="it-IT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cardiache o polmonari)</a:t>
            </a:r>
          </a:p>
          <a:p>
            <a:pPr marL="285750" lvl="0" indent="-285750" defTabSz="825500" hangingPunct="0">
              <a:buClr>
                <a:srgbClr val="F38D08"/>
              </a:buClr>
              <a:buFont typeface="Arial" panose="020B0604020202020204" pitchFamily="34" charset="0"/>
              <a:buChar char="•"/>
              <a:defRPr/>
            </a:pPr>
            <a:r>
              <a:rPr lang="it-IT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Richiesta indagini appropriate di screening</a:t>
            </a:r>
          </a:p>
          <a:p>
            <a:pPr marL="285750" lvl="0" indent="-285750" defTabSz="825500" hangingPunct="0">
              <a:buClr>
                <a:srgbClr val="F38D08"/>
              </a:buClr>
              <a:buFont typeface="Arial" panose="020B0604020202020204" pitchFamily="34" charset="0"/>
              <a:buChar char="•"/>
              <a:defRPr/>
            </a:pPr>
            <a:r>
              <a:rPr lang="it-IT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Compilazione richiesta AIFA di eleggibilità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336239AA-F473-1F43-843F-69749C74BD6B}"/>
              </a:ext>
            </a:extLst>
          </p:cNvPr>
          <p:cNvSpPr txBox="1"/>
          <p:nvPr/>
        </p:nvSpPr>
        <p:spPr>
          <a:xfrm>
            <a:off x="98476" y="1083212"/>
            <a:ext cx="6189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8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1AB6837-9C2C-AE44-97B5-B5E4F8D61026}"/>
              </a:ext>
            </a:extLst>
          </p:cNvPr>
          <p:cNvSpPr/>
          <p:nvPr/>
        </p:nvSpPr>
        <p:spPr>
          <a:xfrm>
            <a:off x="731522" y="4135902"/>
            <a:ext cx="5106572" cy="2293034"/>
          </a:xfrm>
          <a:prstGeom prst="roundRect">
            <a:avLst>
              <a:gd name="adj" fmla="val 11146"/>
            </a:avLst>
          </a:prstGeom>
          <a:noFill/>
          <a:ln>
            <a:solidFill>
              <a:srgbClr val="F38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lvl="0" defTabSz="825500" hangingPunct="0">
              <a:defRPr/>
            </a:pPr>
            <a:r>
              <a:rPr lang="it-IT" sz="16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Indicazioni terapeutiche post aferesi:</a:t>
            </a:r>
          </a:p>
          <a:p>
            <a:pPr lvl="0" defTabSz="825500" hangingPunct="0">
              <a:defRPr/>
            </a:pPr>
            <a:endParaRPr lang="it-IT" sz="16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Helvetica Neue"/>
            </a:endParaRPr>
          </a:p>
          <a:p>
            <a:pPr marL="285750" lvl="0" indent="-285750" defTabSz="825500" hangingPunct="0">
              <a:buClr>
                <a:srgbClr val="F38D08"/>
              </a:buClr>
              <a:buFont typeface="Arial" panose="020B0604020202020204" pitchFamily="34" charset="0"/>
              <a:buChar char="•"/>
              <a:defRPr/>
            </a:pPr>
            <a:r>
              <a:rPr lang="it-IT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Valutazione della necessità di una chemioterapia bridge alle CAR-T</a:t>
            </a:r>
            <a:endParaRPr lang="it-IT" sz="1600" kern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Helvetica Neue"/>
            </a:endParaRPr>
          </a:p>
          <a:p>
            <a:pPr marL="285750" lvl="0" indent="-285750" defTabSz="825500" hangingPunct="0">
              <a:buClr>
                <a:srgbClr val="F38D08"/>
              </a:buClr>
              <a:buFont typeface="Arial" panose="020B0604020202020204" pitchFamily="34" charset="0"/>
              <a:buChar char="•"/>
              <a:defRPr/>
            </a:pPr>
            <a:r>
              <a:rPr lang="it-IT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S</a:t>
            </a:r>
            <a:r>
              <a:rPr lang="it-IT" sz="16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egnalazione </a:t>
            </a:r>
            <a:r>
              <a:rPr lang="it-IT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in anticipo ai colleghi </a:t>
            </a:r>
            <a:r>
              <a:rPr lang="it-IT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intensivisti</a:t>
            </a:r>
            <a:r>
              <a:rPr lang="it-IT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della possibile nuova infusione di CAR-T per eventuale necessità di posto letto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68D4A3F9-0083-8947-88D6-1D199320AA8D}"/>
              </a:ext>
            </a:extLst>
          </p:cNvPr>
          <p:cNvSpPr txBox="1"/>
          <p:nvPr/>
        </p:nvSpPr>
        <p:spPr>
          <a:xfrm>
            <a:off x="98476" y="3938954"/>
            <a:ext cx="6189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8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A6614EF-D5AC-3844-BE38-B60F9A903A0E}"/>
              </a:ext>
            </a:extLst>
          </p:cNvPr>
          <p:cNvSpPr/>
          <p:nvPr/>
        </p:nvSpPr>
        <p:spPr>
          <a:xfrm>
            <a:off x="6611817" y="1280160"/>
            <a:ext cx="5106572" cy="2293034"/>
          </a:xfrm>
          <a:prstGeom prst="roundRect">
            <a:avLst>
              <a:gd name="adj" fmla="val 11146"/>
            </a:avLst>
          </a:prstGeom>
          <a:noFill/>
          <a:ln>
            <a:solidFill>
              <a:srgbClr val="F38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lvl="0" defTabSz="825500" hangingPunct="0">
              <a:defRPr/>
            </a:pPr>
            <a:r>
              <a:rPr lang="it-IT" sz="16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Controlli post infusione CAR-T e rivalutazione:</a:t>
            </a:r>
          </a:p>
          <a:p>
            <a:pPr marL="285750" lvl="0" indent="-285750" defTabSz="825500" hangingPunct="0">
              <a:buClr>
                <a:srgbClr val="F38D08"/>
              </a:buClr>
              <a:buFont typeface="Arial" panose="020B0604020202020204" pitchFamily="34" charset="0"/>
              <a:buChar char="•"/>
              <a:defRPr/>
            </a:pPr>
            <a:endParaRPr lang="it-IT" sz="16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Helvetica Neue"/>
            </a:endParaRPr>
          </a:p>
          <a:p>
            <a:pPr marL="285750" lvl="0" indent="-285750" defTabSz="825500" hangingPunct="0">
              <a:buClr>
                <a:srgbClr val="F38D08"/>
              </a:buClr>
              <a:buFont typeface="Arial" panose="020B0604020202020204" pitchFamily="34" charset="0"/>
              <a:buChar char="•"/>
              <a:defRPr/>
            </a:pPr>
            <a:r>
              <a:rPr lang="it-IT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Controlli bisettimanali per i pazienti che hanno ricevuto CAR-T dalla dimissione alla rivalutazione di malattia</a:t>
            </a:r>
          </a:p>
          <a:p>
            <a:pPr marL="285750" lvl="0" indent="-285750" defTabSz="825500" hangingPunct="0">
              <a:buClr>
                <a:srgbClr val="F38D08"/>
              </a:buClr>
              <a:buFont typeface="Arial" panose="020B0604020202020204" pitchFamily="34" charset="0"/>
              <a:buChar char="•"/>
              <a:defRPr/>
            </a:pPr>
            <a:r>
              <a:rPr lang="it-IT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Rivalutazione malattia a un mese circa dall’infusione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B9BF6D83-DBE0-3842-8B99-BD8E388E2DB1}"/>
              </a:ext>
            </a:extLst>
          </p:cNvPr>
          <p:cNvSpPr txBox="1"/>
          <p:nvPr/>
        </p:nvSpPr>
        <p:spPr>
          <a:xfrm>
            <a:off x="5978771" y="1083212"/>
            <a:ext cx="6189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8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EA1013FB-C396-9C43-8317-37120D878B17}"/>
              </a:ext>
            </a:extLst>
          </p:cNvPr>
          <p:cNvSpPr/>
          <p:nvPr/>
        </p:nvSpPr>
        <p:spPr>
          <a:xfrm>
            <a:off x="6611817" y="4135902"/>
            <a:ext cx="5106572" cy="900332"/>
          </a:xfrm>
          <a:prstGeom prst="roundRect">
            <a:avLst>
              <a:gd name="adj" fmla="val 24922"/>
            </a:avLst>
          </a:prstGeom>
          <a:solidFill>
            <a:srgbClr val="F38D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lvl="0" algn="ctr" defTabSz="825500" hangingPunct="0">
              <a:defRPr/>
            </a:pPr>
            <a:r>
              <a:rPr lang="it-IT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Il follow-up prosegue con rivalutazione trimestrale presso l’ambulatorio di provenienza </a:t>
            </a:r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67D16E21-8CEF-8D42-B6D9-867F87F68336}"/>
              </a:ext>
            </a:extLst>
          </p:cNvPr>
          <p:cNvSpPr/>
          <p:nvPr/>
        </p:nvSpPr>
        <p:spPr>
          <a:xfrm>
            <a:off x="6611817" y="5275386"/>
            <a:ext cx="5106572" cy="1125414"/>
          </a:xfrm>
          <a:prstGeom prst="roundRect">
            <a:avLst>
              <a:gd name="adj" fmla="val 19896"/>
            </a:avLst>
          </a:prstGeom>
          <a:solidFill>
            <a:srgbClr val="236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0" algn="ctr" defTabSz="825500" hangingPunct="0">
              <a:defRPr/>
            </a:pPr>
            <a:r>
              <a:rPr lang="it-IT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Monitoraggio AIFA per 15 anni: valutazione </a:t>
            </a:r>
            <a:br>
              <a:rPr lang="it-IT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</a:br>
            <a:r>
              <a:rPr lang="it-IT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rischio </a:t>
            </a:r>
            <a:r>
              <a:rPr lang="it-IT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genotossico</a:t>
            </a:r>
            <a:r>
              <a:rPr lang="it-IT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 (mutazioni inserzionali) </a:t>
            </a:r>
            <a:br>
              <a:rPr lang="it-IT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</a:br>
            <a:r>
              <a:rPr lang="it-IT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e cancerogeno della terapia </a:t>
            </a:r>
          </a:p>
        </p:txBody>
      </p:sp>
      <p:sp>
        <p:nvSpPr>
          <p:cNvPr id="5" name="Freccia giù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EE395B6A-58FD-2C41-B8F8-11D4DA62F5AA}"/>
              </a:ext>
            </a:extLst>
          </p:cNvPr>
          <p:cNvSpPr/>
          <p:nvPr/>
        </p:nvSpPr>
        <p:spPr>
          <a:xfrm>
            <a:off x="8925952" y="3643532"/>
            <a:ext cx="478301" cy="422031"/>
          </a:xfrm>
          <a:prstGeom prst="downArrow">
            <a:avLst/>
          </a:prstGeom>
          <a:solidFill>
            <a:srgbClr val="B7B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03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43FFED1-8E6B-1141-B42A-C0947F01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>
                <a:ea typeface="Calibri Light" charset="0"/>
                <a:sym typeface="Wingdings" charset="2"/>
              </a:rPr>
              <a:t>Ruolo del farmacista</a:t>
            </a:r>
            <a:endParaRPr lang="it-IT" altLang="it-IT" dirty="0">
              <a:ea typeface="Calibri Light" charset="0"/>
            </a:endParaRPr>
          </a:p>
        </p:txBody>
      </p:sp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E0367C21-1619-F24E-A05D-D9B2F196F041}"/>
              </a:ext>
            </a:extLst>
          </p:cNvPr>
          <p:cNvSpPr/>
          <p:nvPr/>
        </p:nvSpPr>
        <p:spPr>
          <a:xfrm>
            <a:off x="829996" y="1280160"/>
            <a:ext cx="6668084" cy="1441938"/>
          </a:xfrm>
          <a:prstGeom prst="roundRect">
            <a:avLst>
              <a:gd name="adj" fmla="val 27731"/>
            </a:avLst>
          </a:prstGeom>
          <a:noFill/>
          <a:ln>
            <a:solidFill>
              <a:srgbClr val="F38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Approvazione della richiesta del medico dell’ordine del prodotto CAR-T alla casa farmaceutica mediante l’utilizzo </a:t>
            </a:r>
            <a:b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piattaforme apposite 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(es. </a:t>
            </a:r>
            <a:r>
              <a:rPr lang="it-IT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Cellchain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software for </a:t>
            </a:r>
            <a:r>
              <a:rPr lang="it-IT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Kymriah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®)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336239AA-F473-1F43-843F-69749C74BD6B}"/>
              </a:ext>
            </a:extLst>
          </p:cNvPr>
          <p:cNvSpPr txBox="1"/>
          <p:nvPr/>
        </p:nvSpPr>
        <p:spPr>
          <a:xfrm>
            <a:off x="196950" y="1083212"/>
            <a:ext cx="6189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8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26421F2-8BD7-4D4E-9C9E-266A7E8F35B0}"/>
              </a:ext>
            </a:extLst>
          </p:cNvPr>
          <p:cNvSpPr/>
          <p:nvPr/>
        </p:nvSpPr>
        <p:spPr>
          <a:xfrm>
            <a:off x="2883879" y="3224237"/>
            <a:ext cx="6668084" cy="1441938"/>
          </a:xfrm>
          <a:prstGeom prst="roundRect">
            <a:avLst>
              <a:gd name="adj" fmla="val 27731"/>
            </a:avLst>
          </a:prstGeom>
          <a:noFill/>
          <a:ln>
            <a:solidFill>
              <a:srgbClr val="F38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Valutazione di presenza farmaci indispensabili per la gestione delle tossicità tipiche (CRS/ICANS):</a:t>
            </a:r>
          </a:p>
          <a:p>
            <a:pPr marL="285750" indent="-285750"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inibitori IL6R (</a:t>
            </a:r>
            <a:r>
              <a:rPr lang="it-IT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tocilizumab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78ECA264-6CFA-654A-A052-CA5D5F3ADE9B}"/>
              </a:ext>
            </a:extLst>
          </p:cNvPr>
          <p:cNvSpPr txBox="1"/>
          <p:nvPr/>
        </p:nvSpPr>
        <p:spPr>
          <a:xfrm>
            <a:off x="2250833" y="3027289"/>
            <a:ext cx="6189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8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86B38B3A-DB1F-F240-9ADA-5CB68181BECB}"/>
              </a:ext>
            </a:extLst>
          </p:cNvPr>
          <p:cNvSpPr/>
          <p:nvPr/>
        </p:nvSpPr>
        <p:spPr>
          <a:xfrm>
            <a:off x="4994031" y="5226147"/>
            <a:ext cx="6668084" cy="1026942"/>
          </a:xfrm>
          <a:prstGeom prst="roundRect">
            <a:avLst>
              <a:gd name="adj" fmla="val 27731"/>
            </a:avLst>
          </a:prstGeom>
          <a:noFill/>
          <a:ln>
            <a:solidFill>
              <a:srgbClr val="F38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Controllo all’arrivo del farmaco CAR-T dopo processo </a:t>
            </a:r>
            <a:b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manifattura presso casa farmaceutica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EDD52CBB-5238-6743-BD29-8F2045FCD190}"/>
              </a:ext>
            </a:extLst>
          </p:cNvPr>
          <p:cNvSpPr txBox="1"/>
          <p:nvPr/>
        </p:nvSpPr>
        <p:spPr>
          <a:xfrm>
            <a:off x="4360985" y="5029199"/>
            <a:ext cx="6189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8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5440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43FFED1-8E6B-1141-B42A-C0947F01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>
                <a:ea typeface="Calibri Light" charset="0"/>
                <a:sym typeface="Wingdings" charset="2"/>
              </a:rPr>
              <a:t>Ruolo Unità di</a:t>
            </a:r>
            <a:r>
              <a:rPr lang="it-IT" altLang="it-IT" dirty="0" smtClean="0">
                <a:ea typeface="Calibri Light" charset="0"/>
                <a:sym typeface="Wingdings" charset="2"/>
              </a:rPr>
              <a:t> aferesi </a:t>
            </a:r>
            <a:r>
              <a:rPr lang="it-IT" altLang="it-IT" dirty="0">
                <a:ea typeface="Calibri Light" charset="0"/>
                <a:sym typeface="Wingdings" charset="2"/>
              </a:rPr>
              <a:t>e</a:t>
            </a:r>
            <a:r>
              <a:rPr lang="it-IT" altLang="it-IT" dirty="0" smtClean="0">
                <a:ea typeface="Calibri Light" charset="0"/>
                <a:sym typeface="Wingdings" charset="2"/>
              </a:rPr>
              <a:t> </a:t>
            </a:r>
            <a:r>
              <a:rPr lang="it-IT" altLang="it-IT" dirty="0" err="1">
                <a:ea typeface="Calibri Light" charset="0"/>
                <a:sym typeface="Wingdings" charset="2"/>
              </a:rPr>
              <a:t>c</a:t>
            </a:r>
            <a:r>
              <a:rPr lang="it-IT" altLang="it-IT" dirty="0" err="1" smtClean="0">
                <a:ea typeface="Calibri Light" charset="0"/>
                <a:sym typeface="Wingdings" charset="2"/>
              </a:rPr>
              <a:t>riopreservazione</a:t>
            </a:r>
            <a:endParaRPr lang="it-IT" altLang="it-IT" dirty="0">
              <a:ea typeface="Calibri Light" charset="0"/>
            </a:endParaRPr>
          </a:p>
        </p:txBody>
      </p:sp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E0367C21-1619-F24E-A05D-D9B2F196F041}"/>
              </a:ext>
            </a:extLst>
          </p:cNvPr>
          <p:cNvSpPr/>
          <p:nvPr/>
        </p:nvSpPr>
        <p:spPr>
          <a:xfrm>
            <a:off x="731522" y="1856544"/>
            <a:ext cx="5106572" cy="2293034"/>
          </a:xfrm>
          <a:prstGeom prst="roundRect">
            <a:avLst>
              <a:gd name="adj" fmla="val 11146"/>
            </a:avLst>
          </a:prstGeom>
          <a:noFill/>
          <a:ln>
            <a:solidFill>
              <a:srgbClr val="F38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Valutazione eleggibilità alla procedura </a:t>
            </a:r>
            <a:b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linfocitoaferesi</a:t>
            </a:r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285750" indent="-285750">
              <a:spcBef>
                <a:spcPts val="600"/>
              </a:spcBef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Esame clinico (buone cg, no processi infettivi </a:t>
            </a:r>
            <a:b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atto)</a:t>
            </a:r>
          </a:p>
          <a:p>
            <a:pPr marL="285750" indent="-285750"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Valutazione esami ematochimici: </a:t>
            </a:r>
            <a:r>
              <a:rPr lang="it-IT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Linf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≥500/</a:t>
            </a:r>
            <a:r>
              <a:rPr lang="it-IT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μL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se &lt;500/</a:t>
            </a:r>
            <a:r>
              <a:rPr lang="it-IT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μL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conta CD3+ ≥150/</a:t>
            </a:r>
            <a:r>
              <a:rPr lang="it-IT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μL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Valutazione accessi venosi</a:t>
            </a:r>
          </a:p>
          <a:p>
            <a:pPr marL="285750" indent="-285750"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 osta cardiologico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336239AA-F473-1F43-843F-69749C74BD6B}"/>
              </a:ext>
            </a:extLst>
          </p:cNvPr>
          <p:cNvSpPr txBox="1"/>
          <p:nvPr/>
        </p:nvSpPr>
        <p:spPr>
          <a:xfrm>
            <a:off x="98476" y="1659596"/>
            <a:ext cx="6189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8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A6614EF-D5AC-3844-BE38-B60F9A903A0E}"/>
              </a:ext>
            </a:extLst>
          </p:cNvPr>
          <p:cNvSpPr/>
          <p:nvPr/>
        </p:nvSpPr>
        <p:spPr>
          <a:xfrm>
            <a:off x="6611817" y="1856544"/>
            <a:ext cx="5106572" cy="2293034"/>
          </a:xfrm>
          <a:prstGeom prst="roundRect">
            <a:avLst>
              <a:gd name="adj" fmla="val 11146"/>
            </a:avLst>
          </a:prstGeom>
          <a:noFill/>
          <a:ln>
            <a:solidFill>
              <a:srgbClr val="F38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Esecuzione </a:t>
            </a:r>
            <a:r>
              <a:rPr lang="it-IT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linfocitoaferesi</a:t>
            </a:r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controllo prodotto aferetico:</a:t>
            </a:r>
          </a:p>
          <a:p>
            <a:pPr marL="285750" indent="-285750">
              <a:spcBef>
                <a:spcPts val="600"/>
              </a:spcBef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 TNC ≥2x10</a:t>
            </a:r>
            <a:r>
              <a:rPr lang="it-IT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  <a:p>
            <a:pPr marL="285750" indent="-285750"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 CD3+ ≥1x10</a:t>
            </a:r>
            <a:r>
              <a:rPr lang="it-IT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  <a:p>
            <a:pPr marL="285750" indent="-285750"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CD3+ delle TNC ≥3%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B9BF6D83-DBE0-3842-8B99-BD8E388E2DB1}"/>
              </a:ext>
            </a:extLst>
          </p:cNvPr>
          <p:cNvSpPr txBox="1"/>
          <p:nvPr/>
        </p:nvSpPr>
        <p:spPr>
          <a:xfrm>
            <a:off x="5978771" y="1659596"/>
            <a:ext cx="6189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8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BC04C5D3-35BA-F748-8228-24D72FC3851D}"/>
              </a:ext>
            </a:extLst>
          </p:cNvPr>
          <p:cNvSpPr/>
          <p:nvPr/>
        </p:nvSpPr>
        <p:spPr>
          <a:xfrm>
            <a:off x="731522" y="5162843"/>
            <a:ext cx="5106572" cy="1223889"/>
          </a:xfrm>
          <a:prstGeom prst="roundRect">
            <a:avLst>
              <a:gd name="adj" fmla="val 20341"/>
            </a:avLst>
          </a:prstGeom>
          <a:noFill/>
          <a:ln>
            <a:solidFill>
              <a:srgbClr val="2363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Controllo di idoneità concentrato aferetico e preservazione in azoto liquido in attesa dell’invio alla casa farmaceutica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EBACE533-CD86-0E45-BCAA-5177B36FD004}"/>
              </a:ext>
            </a:extLst>
          </p:cNvPr>
          <p:cNvSpPr txBox="1"/>
          <p:nvPr/>
        </p:nvSpPr>
        <p:spPr>
          <a:xfrm>
            <a:off x="98476" y="4965895"/>
            <a:ext cx="6189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8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0CB99836-E088-9F4C-A1AA-12BFA134FA80}"/>
              </a:ext>
            </a:extLst>
          </p:cNvPr>
          <p:cNvSpPr/>
          <p:nvPr/>
        </p:nvSpPr>
        <p:spPr>
          <a:xfrm>
            <a:off x="6611817" y="5162843"/>
            <a:ext cx="5106572" cy="1223889"/>
          </a:xfrm>
          <a:prstGeom prst="roundRect">
            <a:avLst>
              <a:gd name="adj" fmla="val 19192"/>
            </a:avLst>
          </a:prstGeom>
          <a:noFill/>
          <a:ln>
            <a:solidFill>
              <a:srgbClr val="2363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Ricezione prodotto CAR-T </a:t>
            </a:r>
            <a:r>
              <a:rPr lang="it-IT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criopreservato</a:t>
            </a:r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dalla casa farmaceutica in attesa di essere infuso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1D0FF530-7660-9D4F-80AC-635B2CC80E9D}"/>
              </a:ext>
            </a:extLst>
          </p:cNvPr>
          <p:cNvSpPr txBox="1"/>
          <p:nvPr/>
        </p:nvSpPr>
        <p:spPr>
          <a:xfrm>
            <a:off x="5978771" y="4965895"/>
            <a:ext cx="6189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8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CDFDA6C4-D37F-3E40-864C-C43E91827FFC}"/>
              </a:ext>
            </a:extLst>
          </p:cNvPr>
          <p:cNvSpPr/>
          <p:nvPr/>
        </p:nvSpPr>
        <p:spPr>
          <a:xfrm>
            <a:off x="216725" y="1163925"/>
            <a:ext cx="3138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b="1" dirty="0">
                <a:solidFill>
                  <a:srgbClr val="F38D08"/>
                </a:solidFill>
                <a:latin typeface="Arial" pitchFamily="34" charset="0"/>
                <a:ea typeface="Calibri Light" charset="0"/>
                <a:cs typeface="Arial" pitchFamily="34" charset="0"/>
                <a:sym typeface="Wingdings" charset="2"/>
              </a:rPr>
              <a:t>RUOLO UNITÀ DI AFERESI</a:t>
            </a:r>
            <a:endParaRPr lang="it-IT" altLang="it-IT" b="1" dirty="0">
              <a:solidFill>
                <a:srgbClr val="F38D08"/>
              </a:solidFill>
              <a:latin typeface="Arial" pitchFamily="34" charset="0"/>
              <a:ea typeface="Calibri Light" charset="0"/>
              <a:cs typeface="Arial" pitchFamily="34" charset="0"/>
            </a:endParaRP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C0071BB2-4B3B-7645-B2C3-E64A23A52F25}"/>
              </a:ext>
            </a:extLst>
          </p:cNvPr>
          <p:cNvSpPr/>
          <p:nvPr/>
        </p:nvSpPr>
        <p:spPr>
          <a:xfrm>
            <a:off x="216725" y="4526103"/>
            <a:ext cx="4664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b="1" dirty="0">
                <a:solidFill>
                  <a:srgbClr val="236364"/>
                </a:solidFill>
                <a:latin typeface="Arial" pitchFamily="34" charset="0"/>
                <a:ea typeface="Calibri Light" charset="0"/>
                <a:cs typeface="Arial" pitchFamily="34" charset="0"/>
                <a:sym typeface="Wingdings" charset="2"/>
              </a:rPr>
              <a:t>RUOLO UNITÀ DI CRIOPRESERVAZIONE</a:t>
            </a:r>
            <a:endParaRPr lang="it-IT" altLang="it-IT" b="1" dirty="0">
              <a:solidFill>
                <a:srgbClr val="236364"/>
              </a:solidFill>
              <a:latin typeface="Arial" pitchFamily="34" charset="0"/>
              <a:ea typeface="Calibri Light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4274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43FFED1-8E6B-1141-B42A-C0947F01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>
                <a:ea typeface="Calibri Light" charset="0"/>
                <a:sym typeface="Wingdings" charset="2"/>
              </a:rPr>
              <a:t>Ruolo del laboratorio</a:t>
            </a:r>
            <a:endParaRPr lang="it-IT" altLang="it-IT" dirty="0">
              <a:ea typeface="Calibri Light" charset="0"/>
            </a:endParaRPr>
          </a:p>
        </p:txBody>
      </p:sp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E0367C21-1619-F24E-A05D-D9B2F196F041}"/>
              </a:ext>
            </a:extLst>
          </p:cNvPr>
          <p:cNvSpPr/>
          <p:nvPr/>
        </p:nvSpPr>
        <p:spPr>
          <a:xfrm>
            <a:off x="731522" y="2236372"/>
            <a:ext cx="5364478" cy="2827998"/>
          </a:xfrm>
          <a:prstGeom prst="roundRect">
            <a:avLst>
              <a:gd name="adj" fmla="val 11146"/>
            </a:avLst>
          </a:prstGeom>
          <a:noFill/>
          <a:ln>
            <a:solidFill>
              <a:srgbClr val="F38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Laboratorio analisi ematochimiche</a:t>
            </a:r>
          </a:p>
          <a:p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Valutazioni frequenti durante la fase di ricovero di:</a:t>
            </a:r>
          </a:p>
          <a:p>
            <a:pPr marL="285750" indent="-285750"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emocromo</a:t>
            </a:r>
          </a:p>
          <a:p>
            <a:pPr marL="285750" indent="-285750"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funzionalità epatica e renale</a:t>
            </a:r>
          </a:p>
          <a:p>
            <a:pPr marL="285750" indent="-285750"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assetto coagulativo</a:t>
            </a:r>
          </a:p>
          <a:p>
            <a:pPr marL="285750" indent="-285750"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valutazione indici CRS: ferritina, LDH, PCR</a:t>
            </a:r>
          </a:p>
          <a:p>
            <a:endParaRPr lang="it-IT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 caso di CRS o ICANS valutazioni ogni 6h</a:t>
            </a: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A6614EF-D5AC-3844-BE38-B60F9A903A0E}"/>
              </a:ext>
            </a:extLst>
          </p:cNvPr>
          <p:cNvSpPr/>
          <p:nvPr/>
        </p:nvSpPr>
        <p:spPr>
          <a:xfrm>
            <a:off x="6513343" y="2236372"/>
            <a:ext cx="4947136" cy="2827998"/>
          </a:xfrm>
          <a:prstGeom prst="roundRect">
            <a:avLst>
              <a:gd name="adj" fmla="val 11146"/>
            </a:avLst>
          </a:prstGeom>
          <a:noFill/>
          <a:ln>
            <a:solidFill>
              <a:srgbClr val="F38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Laboratorio immunologia</a:t>
            </a:r>
          </a:p>
          <a:p>
            <a:pPr marL="285750" indent="-285750">
              <a:spcBef>
                <a:spcPts val="1200"/>
              </a:spcBef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valutazione sottopopolazioni linfocitarie</a:t>
            </a:r>
          </a:p>
          <a:p>
            <a:pPr marL="285750" indent="-285750"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monitoraggio dell’aplasia a cellule B (indicatore di persistenza del clone CAR-T)</a:t>
            </a:r>
          </a:p>
          <a:p>
            <a:pPr marL="285750" indent="-285750"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eventuale valutazione citochine sieriche</a:t>
            </a:r>
          </a:p>
          <a:p>
            <a:endParaRPr lang="it-IT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2743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43FFED1-8E6B-1141-B42A-C0947F01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>
                <a:ea typeface="Calibri Light" charset="0"/>
                <a:sym typeface="Wingdings" charset="2"/>
              </a:rPr>
              <a:t>Unità di degenza dedicata</a:t>
            </a:r>
            <a:endParaRPr lang="it-IT" altLang="it-IT" dirty="0">
              <a:ea typeface="Calibri Light" charset="0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81F9478E-E869-8E42-A324-EE4005FB3232}"/>
              </a:ext>
            </a:extLst>
          </p:cNvPr>
          <p:cNvSpPr/>
          <p:nvPr/>
        </p:nvSpPr>
        <p:spPr>
          <a:xfrm>
            <a:off x="445477" y="1112577"/>
            <a:ext cx="111322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825500" hangingPunct="0">
              <a:spcBef>
                <a:spcPts val="1200"/>
              </a:spcBef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Paziente ricoverato in un’unità di degenza idonea alle terapie cellulari/trapianti di midollo osseo al momento dell’arrivo delle cellule CAR-T</a:t>
            </a:r>
          </a:p>
          <a:p>
            <a:pPr marL="285750" indent="-285750" defTabSz="825500" hangingPunct="0">
              <a:spcBef>
                <a:spcPts val="1200"/>
              </a:spcBef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Rivalutazione esami ed esclusione di infezioni attive</a:t>
            </a: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D9F6730-0082-A943-AD42-3ECDEAEF9215}"/>
              </a:ext>
            </a:extLst>
          </p:cNvPr>
          <p:cNvSpPr/>
          <p:nvPr/>
        </p:nvSpPr>
        <p:spPr>
          <a:xfrm>
            <a:off x="942538" y="2739683"/>
            <a:ext cx="3432516" cy="2563836"/>
          </a:xfrm>
          <a:prstGeom prst="roundRect">
            <a:avLst>
              <a:gd name="adj" fmla="val 11665"/>
            </a:avLst>
          </a:prstGeom>
          <a:solidFill>
            <a:srgbClr val="236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defRPr/>
            </a:pPr>
            <a: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Chemioterapia di </a:t>
            </a:r>
            <a:r>
              <a:rPr lang="it-IT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linfodeplezione</a:t>
            </a:r>
            <a:endParaRPr lang="it-IT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1200"/>
              </a:spcBef>
              <a:defRPr/>
            </a:pPr>
            <a: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Fluda</a:t>
            </a:r>
            <a: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 mg/m</a:t>
            </a:r>
            <a:r>
              <a:rPr lang="it-IT" sz="16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/die IV</a:t>
            </a:r>
          </a:p>
          <a:p>
            <a:pPr algn="ctr">
              <a:defRPr/>
            </a:pPr>
            <a:r>
              <a:rPr lang="it-IT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Ciclof</a:t>
            </a:r>
            <a: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300 mg/m</a:t>
            </a:r>
            <a:r>
              <a:rPr lang="it-IT" sz="16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/die IV</a:t>
            </a:r>
          </a:p>
          <a:p>
            <a:pPr algn="ctr">
              <a:defRPr/>
            </a:pPr>
            <a: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 giorno -5 al -3.</a:t>
            </a:r>
          </a:p>
          <a:p>
            <a:pPr algn="ctr">
              <a:spcBef>
                <a:spcPts val="1200"/>
              </a:spcBef>
              <a:defRPr/>
            </a:pPr>
            <a: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giorno -2; -1: </a:t>
            </a:r>
            <a:r>
              <a:rPr lang="it-IT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</a:t>
            </a:r>
            <a:endParaRPr lang="it-IT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E2FF10A0-7ECB-C847-BAFB-DEE5C3CE3E0A}"/>
              </a:ext>
            </a:extLst>
          </p:cNvPr>
          <p:cNvSpPr/>
          <p:nvPr/>
        </p:nvSpPr>
        <p:spPr>
          <a:xfrm>
            <a:off x="4642341" y="2739683"/>
            <a:ext cx="3024551" cy="2563836"/>
          </a:xfrm>
          <a:prstGeom prst="roundRect">
            <a:avLst>
              <a:gd name="adj" fmla="val 11665"/>
            </a:avLst>
          </a:prstGeom>
          <a:solidFill>
            <a:srgbClr val="236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defRPr/>
            </a:pPr>
            <a: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Giorno 0: infusione CAR-T</a:t>
            </a:r>
          </a:p>
          <a:p>
            <a:pPr algn="ctr">
              <a:spcBef>
                <a:spcPts val="1200"/>
              </a:spcBef>
              <a:defRPr/>
            </a:pPr>
            <a: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previa premedicazione con antistaminico e paracetamolo</a:t>
            </a:r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3FF0AC20-657E-F24C-AD8E-FFF9D565E0E5}"/>
              </a:ext>
            </a:extLst>
          </p:cNvPr>
          <p:cNvSpPr/>
          <p:nvPr/>
        </p:nvSpPr>
        <p:spPr>
          <a:xfrm>
            <a:off x="7934179" y="2739683"/>
            <a:ext cx="3137093" cy="2563836"/>
          </a:xfrm>
          <a:prstGeom prst="roundRect">
            <a:avLst>
              <a:gd name="adj" fmla="val 11665"/>
            </a:avLst>
          </a:prstGeom>
          <a:solidFill>
            <a:srgbClr val="236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defRPr/>
            </a:pPr>
            <a: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Periodo di monitoraggio </a:t>
            </a:r>
            <a:b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valutazione complicanze: TLS CRS e/o ICANS</a:t>
            </a:r>
          </a:p>
          <a:p>
            <a:pPr algn="ctr">
              <a:spcBef>
                <a:spcPts val="1200"/>
              </a:spcBef>
              <a:defRPr/>
            </a:pPr>
            <a: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consigliato ricovero </a:t>
            </a:r>
            <a:b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almeno 15 gg</a:t>
            </a:r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85DE7E52-A186-CA45-A1C2-6CA16799887A}"/>
              </a:ext>
            </a:extLst>
          </p:cNvPr>
          <p:cNvSpPr/>
          <p:nvPr/>
        </p:nvSpPr>
        <p:spPr>
          <a:xfrm>
            <a:off x="576777" y="2402059"/>
            <a:ext cx="11000933" cy="3216753"/>
          </a:xfrm>
          <a:prstGeom prst="roundRect">
            <a:avLst>
              <a:gd name="adj" fmla="val 11665"/>
            </a:avLst>
          </a:prstGeom>
          <a:noFill/>
          <a:ln w="19050">
            <a:solidFill>
              <a:srgbClr val="F38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defRPr/>
            </a:pPr>
            <a:endParaRPr lang="it-IT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F5F559B-20B7-EB4B-B487-4414905A5EC1}"/>
              </a:ext>
            </a:extLst>
          </p:cNvPr>
          <p:cNvSpPr/>
          <p:nvPr/>
        </p:nvSpPr>
        <p:spPr>
          <a:xfrm>
            <a:off x="2208629" y="5824024"/>
            <a:ext cx="7891974" cy="633047"/>
          </a:xfrm>
          <a:prstGeom prst="roundRect">
            <a:avLst>
              <a:gd name="adj" fmla="val 27619"/>
            </a:avLst>
          </a:prstGeom>
          <a:solidFill>
            <a:srgbClr val="F38D0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Personale medico e infermieristico dedicato e opportunamente formato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7482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43FFED1-8E6B-1141-B42A-C0947F01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>
                <a:ea typeface="Calibri Light" charset="0"/>
                <a:sym typeface="Wingdings" charset="2"/>
              </a:rPr>
              <a:t>Monitoraggio complicanze</a:t>
            </a:r>
            <a:endParaRPr lang="it-IT" altLang="it-IT" dirty="0">
              <a:ea typeface="Calibri Light" charset="0"/>
            </a:endParaRP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D6C1BE0F-BA02-DB49-9E85-96219AE3B5A8}"/>
              </a:ext>
            </a:extLst>
          </p:cNvPr>
          <p:cNvSpPr/>
          <p:nvPr/>
        </p:nvSpPr>
        <p:spPr>
          <a:xfrm>
            <a:off x="4271205" y="1093760"/>
            <a:ext cx="3533335" cy="1888588"/>
          </a:xfrm>
          <a:prstGeom prst="roundRect">
            <a:avLst>
              <a:gd name="adj" fmla="val 11665"/>
            </a:avLst>
          </a:prstGeom>
          <a:solidFill>
            <a:srgbClr val="236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defRPr/>
            </a:pPr>
            <a: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Periodo di monitoraggio </a:t>
            </a:r>
            <a:b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valutazione complicanze:</a:t>
            </a:r>
            <a:b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TLS CRS e/o ICANS</a:t>
            </a:r>
          </a:p>
          <a:p>
            <a:pPr algn="ctr">
              <a:spcBef>
                <a:spcPts val="1200"/>
              </a:spcBef>
              <a:defRPr/>
            </a:pPr>
            <a: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consigliato ricovero </a:t>
            </a:r>
            <a:b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almeno 15 gg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7130D04-7815-464E-8DAD-FB2AD9284E8E}"/>
              </a:ext>
            </a:extLst>
          </p:cNvPr>
          <p:cNvSpPr/>
          <p:nvPr/>
        </p:nvSpPr>
        <p:spPr>
          <a:xfrm>
            <a:off x="3047413" y="3400862"/>
            <a:ext cx="2563837" cy="664698"/>
          </a:xfrm>
          <a:prstGeom prst="roundRect">
            <a:avLst>
              <a:gd name="adj" fmla="val 30713"/>
            </a:avLst>
          </a:prstGeom>
          <a:noFill/>
          <a:ln>
            <a:solidFill>
              <a:srgbClr val="2363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16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tossicità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16FA3EE-DEA5-014C-A2E3-8C3C24BF49D2}"/>
              </a:ext>
            </a:extLst>
          </p:cNvPr>
          <p:cNvSpPr/>
          <p:nvPr/>
        </p:nvSpPr>
        <p:spPr>
          <a:xfrm>
            <a:off x="6451795" y="3400862"/>
            <a:ext cx="2563837" cy="664698"/>
          </a:xfrm>
          <a:prstGeom prst="roundRect">
            <a:avLst>
              <a:gd name="adj" fmla="val 30713"/>
            </a:avLst>
          </a:prstGeom>
          <a:noFill/>
          <a:ln>
            <a:solidFill>
              <a:srgbClr val="F38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16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Tossicità sistemica </a:t>
            </a:r>
            <a:br>
              <a:rPr lang="it-IT" sz="16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e/o neurologica</a:t>
            </a: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B5991FB0-A08B-C54F-9EE9-04F30514481E}"/>
              </a:ext>
            </a:extLst>
          </p:cNvPr>
          <p:cNvSpPr/>
          <p:nvPr/>
        </p:nvSpPr>
        <p:spPr>
          <a:xfrm>
            <a:off x="2206868" y="4526276"/>
            <a:ext cx="3404382" cy="1832317"/>
          </a:xfrm>
          <a:prstGeom prst="roundRect">
            <a:avLst>
              <a:gd name="adj" fmla="val 12287"/>
            </a:avLst>
          </a:prstGeom>
          <a:noFill/>
          <a:ln>
            <a:solidFill>
              <a:srgbClr val="2363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pPr algn="ctr"/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Affidato all’ambulatorio CAR-T dove proseguiranno le valutazioni strette (almeno bisettimanali) fino alla prima rivalutazione</a:t>
            </a: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09EA38E5-15C8-F446-94A6-CD48E4E8CA8F}"/>
              </a:ext>
            </a:extLst>
          </p:cNvPr>
          <p:cNvSpPr/>
          <p:nvPr/>
        </p:nvSpPr>
        <p:spPr>
          <a:xfrm>
            <a:off x="6469378" y="4526276"/>
            <a:ext cx="3138856" cy="1832317"/>
          </a:xfrm>
          <a:prstGeom prst="roundRect">
            <a:avLst>
              <a:gd name="adj" fmla="val 12287"/>
            </a:avLst>
          </a:prstGeom>
          <a:noFill/>
          <a:ln>
            <a:solidFill>
              <a:srgbClr val="F38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Valutazione gravità e allerta:</a:t>
            </a:r>
          </a:p>
          <a:p>
            <a:pPr marL="285750" indent="-285750">
              <a:spcBef>
                <a:spcPts val="600"/>
              </a:spcBef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Intensivisti</a:t>
            </a:r>
            <a:endParaRPr lang="it-IT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Neurologi </a:t>
            </a:r>
          </a:p>
          <a:p>
            <a:pPr marL="285750" indent="-285750"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Neuroradiologi</a:t>
            </a:r>
            <a:endParaRPr lang="it-IT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F38D08"/>
              </a:buClr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Infettivologi</a:t>
            </a:r>
            <a:endParaRPr lang="it-IT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5DE56502-2E66-7445-9E92-E29DD5279685}"/>
              </a:ext>
            </a:extLst>
          </p:cNvPr>
          <p:cNvSpPr/>
          <p:nvPr/>
        </p:nvSpPr>
        <p:spPr>
          <a:xfrm>
            <a:off x="9664506" y="5030930"/>
            <a:ext cx="22299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VALUTARE TRASFERIMENTO </a:t>
            </a:r>
            <a:br>
              <a:rPr lang="it-IT" sz="14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4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TERAPIA INTENSIVA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00EAEE90-9DC1-A747-89E0-00AEABE4E43A}"/>
              </a:ext>
            </a:extLst>
          </p:cNvPr>
          <p:cNvSpPr/>
          <p:nvPr/>
        </p:nvSpPr>
        <p:spPr>
          <a:xfrm>
            <a:off x="206911" y="1484335"/>
            <a:ext cx="39999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Per i primi 30 giorni è </a:t>
            </a:r>
            <a:r>
              <a:rPr 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mandatoria</a:t>
            </a: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la valutazione almeno quotidiana </a:t>
            </a:r>
            <a:b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del grado di CRS (0-4) e del grado </a:t>
            </a:r>
            <a:b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neurotossicità</a:t>
            </a: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(0-4)</a:t>
            </a:r>
          </a:p>
        </p:txBody>
      </p:sp>
      <p:cxnSp>
        <p:nvCxnSpPr>
          <p:cNvPr id="13" name="Connettore 4 1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D7FC7BF-9D06-0042-AF0D-850442A3311D}"/>
              </a:ext>
            </a:extLst>
          </p:cNvPr>
          <p:cNvCxnSpPr>
            <a:stCxn id="6" idx="0"/>
            <a:endCxn id="8" idx="0"/>
          </p:cNvCxnSpPr>
          <p:nvPr/>
        </p:nvCxnSpPr>
        <p:spPr>
          <a:xfrm rot="5400000" flipH="1" flipV="1">
            <a:off x="6031523" y="1698671"/>
            <a:ext cx="12700" cy="3404382"/>
          </a:xfrm>
          <a:prstGeom prst="bentConnector3">
            <a:avLst>
              <a:gd name="adj1" fmla="val 1800000"/>
            </a:avLst>
          </a:prstGeom>
          <a:ln w="12700">
            <a:solidFill>
              <a:schemeClr val="tx1"/>
            </a:solidFill>
            <a:headEnd type="arrow" w="lg" len="med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4F6AC693-109C-C347-AB92-6C9B39D3187F}"/>
              </a:ext>
            </a:extLst>
          </p:cNvPr>
          <p:cNvCxnSpPr>
            <a:cxnSpLocks/>
          </p:cNvCxnSpPr>
          <p:nvPr/>
        </p:nvCxnSpPr>
        <p:spPr>
          <a:xfrm>
            <a:off x="6037872" y="2968280"/>
            <a:ext cx="0" cy="2093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1B4B72BB-A3A2-5943-970E-1183A03B5909}"/>
              </a:ext>
            </a:extLst>
          </p:cNvPr>
          <p:cNvCxnSpPr>
            <a:cxnSpLocks/>
          </p:cNvCxnSpPr>
          <p:nvPr/>
        </p:nvCxnSpPr>
        <p:spPr>
          <a:xfrm>
            <a:off x="4335682" y="4065560"/>
            <a:ext cx="0" cy="460716"/>
          </a:xfrm>
          <a:prstGeom prst="line">
            <a:avLst/>
          </a:prstGeom>
          <a:ln w="12700">
            <a:solidFill>
              <a:schemeClr val="tx1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417ECF57-6ECE-B74C-9515-2AD194B566BF}"/>
              </a:ext>
            </a:extLst>
          </p:cNvPr>
          <p:cNvCxnSpPr>
            <a:cxnSpLocks/>
          </p:cNvCxnSpPr>
          <p:nvPr/>
        </p:nvCxnSpPr>
        <p:spPr>
          <a:xfrm>
            <a:off x="7737788" y="4065560"/>
            <a:ext cx="0" cy="460716"/>
          </a:xfrm>
          <a:prstGeom prst="line">
            <a:avLst/>
          </a:prstGeom>
          <a:ln w="12700">
            <a:solidFill>
              <a:schemeClr val="tx1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3372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xmlns:a="http://schemas.openxmlformats.org/drawingml/2006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xmlns:a="http://schemas.openxmlformats.org/drawingml/2006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2846</TotalTime>
  <Words>1009</Words>
  <Application>Microsoft Macintosh PowerPoint</Application>
  <PresentationFormat>Personalizzato</PresentationFormat>
  <Paragraphs>169</Paragraphs>
  <Slides>10</Slides>
  <Notes>10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CAR-T cell: una terapia con diversi steps</vt:lpstr>
      <vt:lpstr>CAR-T: Team multidisciplinare</vt:lpstr>
      <vt:lpstr>Ambulatorio dedicato CAR-T</vt:lpstr>
      <vt:lpstr>Ruolo del farmacista</vt:lpstr>
      <vt:lpstr>Ruolo Unità di aferesi e criopreservazione</vt:lpstr>
      <vt:lpstr>Ruolo del laboratorio</vt:lpstr>
      <vt:lpstr>Unità di degenza dedicata</vt:lpstr>
      <vt:lpstr>Monitoraggio complicanze</vt:lpstr>
      <vt:lpstr>Conclusioni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dayana stano</dc:creator>
  <cp:lastModifiedBy>daria</cp:lastModifiedBy>
  <cp:revision>647</cp:revision>
  <dcterms:created xsi:type="dcterms:W3CDTF">2020-04-07T09:49:45Z</dcterms:created>
  <dcterms:modified xsi:type="dcterms:W3CDTF">2020-04-07T10:10:23Z</dcterms:modified>
</cp:coreProperties>
</file>