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36364"/>
    <a:srgbClr val="F38D08"/>
    <a:srgbClr val="B8B7B7"/>
    <a:srgbClr val="D57C0F"/>
    <a:srgbClr val="B7B7B8"/>
    <a:srgbClr val="D9D9D8"/>
    <a:srgbClr val="EBAC51"/>
    <a:srgbClr val="00C6E2"/>
    <a:srgbClr val="CD5223"/>
    <a:srgbClr val="CCD33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60"/>
    <p:restoredTop sz="83438" autoAdjust="0"/>
  </p:normalViewPr>
  <p:slideViewPr>
    <p:cSldViewPr snapToGrid="0" snapToObjects="1">
      <p:cViewPr>
        <p:scale>
          <a:sx n="100" d="100"/>
          <a:sy n="100" d="100"/>
        </p:scale>
        <p:origin x="-240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F15AF-A662-FF40-B0A2-0BC932FC07AF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A57A076-05DB-2144-89F8-3B74AE8A54E8}">
      <dgm:prSet custT="1"/>
      <dgm:spPr>
        <a:solidFill>
          <a:srgbClr val="236364"/>
        </a:solidFill>
        <a:ln w="12700">
          <a:solidFill>
            <a:srgbClr val="236364"/>
          </a:solidFill>
        </a:ln>
      </dgm:spPr>
      <dgm:t>
        <a:bodyPr/>
        <a:lstStyle/>
        <a:p>
          <a:pPr rtl="0"/>
          <a:r>
            <a:rPr 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CRS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F842B-4C8B-0040-B95F-9518B5BF868B}" type="parTrans" cxnId="{9D6E5ABD-06F4-7D4F-BA4B-9622E91B37B2}">
      <dgm:prSet/>
      <dgm:spPr/>
      <dgm:t>
        <a:bodyPr/>
        <a:lstStyle/>
        <a:p>
          <a:endParaRPr lang="en-US" sz="2800"/>
        </a:p>
      </dgm:t>
    </dgm:pt>
    <dgm:pt modelId="{3428A97F-51BD-4445-95BD-A8A803E6C6E2}" type="sibTrans" cxnId="{9D6E5ABD-06F4-7D4F-BA4B-9622E91B37B2}">
      <dgm:prSet/>
      <dgm:spPr/>
      <dgm:t>
        <a:bodyPr/>
        <a:lstStyle/>
        <a:p>
          <a:endParaRPr lang="en-US" sz="2800"/>
        </a:p>
      </dgm:t>
    </dgm:pt>
    <dgm:pt modelId="{97034D5C-5C31-6544-BA61-5D501685B868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Fever</a:t>
          </a:r>
        </a:p>
      </dgm:t>
    </dgm:pt>
    <dgm:pt modelId="{0EBCF095-9DA0-AF46-BC7F-C045BD9AB875}" type="parTrans" cxnId="{BF5EF591-A9F9-8F4E-B32D-CC46484D829C}">
      <dgm:prSet/>
      <dgm:spPr/>
      <dgm:t>
        <a:bodyPr/>
        <a:lstStyle/>
        <a:p>
          <a:endParaRPr lang="en-US" sz="2800"/>
        </a:p>
      </dgm:t>
    </dgm:pt>
    <dgm:pt modelId="{3785F909-D9BA-DA42-A0DD-1ADFF101AC90}" type="sibTrans" cxnId="{BF5EF591-A9F9-8F4E-B32D-CC46484D829C}">
      <dgm:prSet/>
      <dgm:spPr/>
      <dgm:t>
        <a:bodyPr/>
        <a:lstStyle/>
        <a:p>
          <a:endParaRPr lang="en-US" sz="2800"/>
        </a:p>
      </dgm:t>
    </dgm:pt>
    <dgm:pt modelId="{8092A737-68F8-A548-ABC6-2D6BDE9891D8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Myalgia</a:t>
          </a:r>
        </a:p>
        <a:p>
          <a:pPr rtl="0"/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Arthralgias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Fatigue</a:t>
          </a:r>
        </a:p>
      </dgm:t>
    </dgm:pt>
    <dgm:pt modelId="{53BC9D93-1FA3-4E4F-B363-9D35D2E50F05}" type="parTrans" cxnId="{D106B651-E8B4-0E4A-B24C-3459A24B65AB}">
      <dgm:prSet/>
      <dgm:spPr/>
      <dgm:t>
        <a:bodyPr/>
        <a:lstStyle/>
        <a:p>
          <a:endParaRPr lang="en-US" sz="2800"/>
        </a:p>
      </dgm:t>
    </dgm:pt>
    <dgm:pt modelId="{D529EE3A-D760-474F-8408-D43935BE6D3D}" type="sibTrans" cxnId="{D106B651-E8B4-0E4A-B24C-3459A24B65AB}">
      <dgm:prSet/>
      <dgm:spPr/>
      <dgm:t>
        <a:bodyPr/>
        <a:lstStyle/>
        <a:p>
          <a:endParaRPr lang="en-US" sz="2800"/>
        </a:p>
      </dgm:t>
    </dgm:pt>
    <dgm:pt modelId="{E5FCD5ED-92AB-A547-A81D-9F351F4625A6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Nausea </a:t>
          </a:r>
        </a:p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Vomiting</a:t>
          </a:r>
        </a:p>
      </dgm:t>
    </dgm:pt>
    <dgm:pt modelId="{17737051-CD00-8847-9752-2DFD7CEFBE71}" type="parTrans" cxnId="{469D8DD3-593C-594D-93BE-63E18094E98B}">
      <dgm:prSet/>
      <dgm:spPr/>
      <dgm:t>
        <a:bodyPr/>
        <a:lstStyle/>
        <a:p>
          <a:endParaRPr lang="en-US" sz="2800"/>
        </a:p>
      </dgm:t>
    </dgm:pt>
    <dgm:pt modelId="{97762427-52BF-3E48-B7E0-37175AC39BB9}" type="sibTrans" cxnId="{469D8DD3-593C-594D-93BE-63E18094E98B}">
      <dgm:prSet/>
      <dgm:spPr/>
      <dgm:t>
        <a:bodyPr/>
        <a:lstStyle/>
        <a:p>
          <a:endParaRPr lang="en-US" sz="2800"/>
        </a:p>
      </dgm:t>
    </dgm:pt>
    <dgm:pt modelId="{ECFB68CA-3B54-4D48-8CFD-6CCF39D9E79F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</a:p>
      </dgm:t>
    </dgm:pt>
    <dgm:pt modelId="{9200A35E-B232-414A-838A-D01EAF762AE0}" type="parTrans" cxnId="{F2FC9EBB-DC2B-884E-99F6-789817E4F489}">
      <dgm:prSet/>
      <dgm:spPr/>
      <dgm:t>
        <a:bodyPr/>
        <a:lstStyle/>
        <a:p>
          <a:endParaRPr lang="en-US" sz="2800"/>
        </a:p>
      </dgm:t>
    </dgm:pt>
    <dgm:pt modelId="{A04CF795-9139-D84C-9F5F-B9C4228CE78A}" type="sibTrans" cxnId="{F2FC9EBB-DC2B-884E-99F6-789817E4F489}">
      <dgm:prSet/>
      <dgm:spPr/>
      <dgm:t>
        <a:bodyPr/>
        <a:lstStyle/>
        <a:p>
          <a:endParaRPr lang="en-US" sz="2800"/>
        </a:p>
      </dgm:t>
    </dgm:pt>
    <dgm:pt modelId="{EF0A3147-5862-C345-A0FB-9A2BB9E757E4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fr-CH" sz="1400" b="1" dirty="0" err="1">
              <a:latin typeface="Arial" panose="020B0604020202020204" pitchFamily="34" charset="0"/>
              <a:cs typeface="Arial" panose="020B0604020202020204" pitchFamily="34" charset="0"/>
            </a:rPr>
            <a:t>Tachycardia</a:t>
          </a:r>
          <a:endParaRPr lang="fr-CH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Dyspnea</a:t>
          </a:r>
        </a:p>
      </dgm:t>
    </dgm:pt>
    <dgm:pt modelId="{40CCF358-B556-9F41-8BCE-6D5A69FC0941}" type="parTrans" cxnId="{DA2432BD-7772-5045-9769-8FF529712A9A}">
      <dgm:prSet/>
      <dgm:spPr/>
      <dgm:t>
        <a:bodyPr/>
        <a:lstStyle/>
        <a:p>
          <a:endParaRPr lang="en-US" sz="2800"/>
        </a:p>
      </dgm:t>
    </dgm:pt>
    <dgm:pt modelId="{6B93A89F-45FC-AA43-894A-FF52A1CCAE62}" type="sibTrans" cxnId="{DA2432BD-7772-5045-9769-8FF529712A9A}">
      <dgm:prSet/>
      <dgm:spPr/>
      <dgm:t>
        <a:bodyPr/>
        <a:lstStyle/>
        <a:p>
          <a:endParaRPr lang="en-US" sz="2800"/>
        </a:p>
      </dgm:t>
    </dgm:pt>
    <dgm:pt modelId="{9FEBA7F7-9418-6746-91CB-62A01004FC6E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Hypoxia</a:t>
          </a:r>
        </a:p>
      </dgm:t>
    </dgm:pt>
    <dgm:pt modelId="{C25F20E4-AF23-734A-B94B-85B604EE09C2}" type="parTrans" cxnId="{973E11DE-EED9-CE4C-87F2-01449653A9F0}">
      <dgm:prSet/>
      <dgm:spPr/>
      <dgm:t>
        <a:bodyPr/>
        <a:lstStyle/>
        <a:p>
          <a:endParaRPr lang="en-US" sz="2800"/>
        </a:p>
      </dgm:t>
    </dgm:pt>
    <dgm:pt modelId="{0CE75A87-B064-2341-AAFD-2A2A03759DB1}" type="sibTrans" cxnId="{973E11DE-EED9-CE4C-87F2-01449653A9F0}">
      <dgm:prSet/>
      <dgm:spPr/>
      <dgm:t>
        <a:bodyPr/>
        <a:lstStyle/>
        <a:p>
          <a:endParaRPr lang="en-US" sz="2800"/>
        </a:p>
      </dgm:t>
    </dgm:pt>
    <dgm:pt modelId="{182B74F2-87FF-2247-9FB8-525287361B13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Rash</a:t>
          </a:r>
        </a:p>
      </dgm:t>
    </dgm:pt>
    <dgm:pt modelId="{7034DC92-A82B-DA42-9D97-51C6AC96AE18}" type="parTrans" cxnId="{18DF1AFF-418B-344F-B84D-D2BA8EA32596}">
      <dgm:prSet/>
      <dgm:spPr/>
      <dgm:t>
        <a:bodyPr/>
        <a:lstStyle/>
        <a:p>
          <a:endParaRPr lang="en-US"/>
        </a:p>
      </dgm:t>
    </dgm:pt>
    <dgm:pt modelId="{CC278737-10E8-E44F-9922-D2A19AD4D272}" type="sibTrans" cxnId="{18DF1AFF-418B-344F-B84D-D2BA8EA32596}">
      <dgm:prSet/>
      <dgm:spPr/>
      <dgm:t>
        <a:bodyPr/>
        <a:lstStyle/>
        <a:p>
          <a:endParaRPr lang="en-US"/>
        </a:p>
      </dgm:t>
    </dgm:pt>
    <dgm:pt modelId="{FFD4D0C2-E1D6-0345-BCF5-D2F2DFDA5DDD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Hypotension</a:t>
          </a:r>
        </a:p>
      </dgm:t>
    </dgm:pt>
    <dgm:pt modelId="{FCE5EE65-FEF8-6D4D-836E-922BADBA21B7}" type="parTrans" cxnId="{1C03CA4B-75DF-5448-947F-A3DB623EF3A7}">
      <dgm:prSet/>
      <dgm:spPr/>
      <dgm:t>
        <a:bodyPr/>
        <a:lstStyle/>
        <a:p>
          <a:endParaRPr lang="en-US"/>
        </a:p>
      </dgm:t>
    </dgm:pt>
    <dgm:pt modelId="{C19723A7-D105-024E-8C08-6DEA8D33482D}" type="sibTrans" cxnId="{1C03CA4B-75DF-5448-947F-A3DB623EF3A7}">
      <dgm:prSet/>
      <dgm:spPr/>
      <dgm:t>
        <a:bodyPr/>
        <a:lstStyle/>
        <a:p>
          <a:endParaRPr lang="en-US"/>
        </a:p>
      </dgm:t>
    </dgm:pt>
    <dgm:pt modelId="{95A2D7DA-A9E4-9147-8F5A-FD4D3AAC3184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Shock</a:t>
          </a:r>
        </a:p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MOF</a:t>
          </a:r>
        </a:p>
      </dgm:t>
    </dgm:pt>
    <dgm:pt modelId="{D08BBA4E-E608-4344-A802-A96D2082FE35}" type="parTrans" cxnId="{1311607F-324A-2749-B26B-94155EB11CB5}">
      <dgm:prSet/>
      <dgm:spPr/>
      <dgm:t>
        <a:bodyPr/>
        <a:lstStyle/>
        <a:p>
          <a:endParaRPr lang="en-GB"/>
        </a:p>
      </dgm:t>
    </dgm:pt>
    <dgm:pt modelId="{C052ADFE-12DF-7848-B904-7180158E5DB2}" type="sibTrans" cxnId="{1311607F-324A-2749-B26B-94155EB11CB5}">
      <dgm:prSet/>
      <dgm:spPr/>
      <dgm:t>
        <a:bodyPr/>
        <a:lstStyle/>
        <a:p>
          <a:endParaRPr lang="en-GB"/>
        </a:p>
      </dgm:t>
    </dgm:pt>
    <dgm:pt modelId="{BED99AAE-5193-9548-B55A-B0E3B5ED53E5}" type="pres">
      <dgm:prSet presAssocID="{642F15AF-A662-FF40-B0A2-0BC932FC07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BD8ED87-1C7D-BE4A-9358-F92E723BCB86}" type="pres">
      <dgm:prSet presAssocID="{9A57A076-05DB-2144-89F8-3B74AE8A54E8}" presName="centerShape" presStyleLbl="node0" presStyleIdx="0" presStyleCnt="1"/>
      <dgm:spPr/>
      <dgm:t>
        <a:bodyPr/>
        <a:lstStyle/>
        <a:p>
          <a:endParaRPr lang="it-IT"/>
        </a:p>
      </dgm:t>
    </dgm:pt>
    <dgm:pt modelId="{8A2DB259-71A9-D247-A4C9-9917724F083F}" type="pres">
      <dgm:prSet presAssocID="{0EBCF095-9DA0-AF46-BC7F-C045BD9AB875}" presName="parTrans" presStyleLbl="bgSibTrans2D1" presStyleIdx="0" presStyleCnt="9"/>
      <dgm:spPr/>
      <dgm:t>
        <a:bodyPr/>
        <a:lstStyle/>
        <a:p>
          <a:endParaRPr lang="it-IT"/>
        </a:p>
      </dgm:t>
    </dgm:pt>
    <dgm:pt modelId="{F924D33A-857E-BA48-92EC-183E5744059D}" type="pres">
      <dgm:prSet presAssocID="{97034D5C-5C31-6544-BA61-5D501685B868}" presName="node" presStyleLbl="node1" presStyleIdx="0" presStyleCnt="9" custScaleX="1481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A4D9DD-EE11-CA4B-8998-A1F20804FF44}" type="pres">
      <dgm:prSet presAssocID="{53BC9D93-1FA3-4E4F-B363-9D35D2E50F05}" presName="parTrans" presStyleLbl="bgSibTrans2D1" presStyleIdx="1" presStyleCnt="9"/>
      <dgm:spPr/>
      <dgm:t>
        <a:bodyPr/>
        <a:lstStyle/>
        <a:p>
          <a:endParaRPr lang="it-IT"/>
        </a:p>
      </dgm:t>
    </dgm:pt>
    <dgm:pt modelId="{44DF005C-961B-BA44-863F-30C20C2C739A}" type="pres">
      <dgm:prSet presAssocID="{8092A737-68F8-A548-ABC6-2D6BDE9891D8}" presName="node" presStyleLbl="node1" presStyleIdx="1" presStyleCnt="9" custScaleX="1481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A5618-5A5A-5640-AD4E-D04E10B296E8}" type="pres">
      <dgm:prSet presAssocID="{17737051-CD00-8847-9752-2DFD7CEFBE71}" presName="parTrans" presStyleLbl="bgSibTrans2D1" presStyleIdx="2" presStyleCnt="9"/>
      <dgm:spPr/>
      <dgm:t>
        <a:bodyPr/>
        <a:lstStyle/>
        <a:p>
          <a:endParaRPr lang="it-IT"/>
        </a:p>
      </dgm:t>
    </dgm:pt>
    <dgm:pt modelId="{7945AB67-3EDB-C340-A9CB-3187AE9FB48C}" type="pres">
      <dgm:prSet presAssocID="{E5FCD5ED-92AB-A547-A81D-9F351F4625A6}" presName="node" presStyleLbl="node1" presStyleIdx="2" presStyleCnt="9" custScaleX="127428" custRadScaleRad="106261" custRadScaleInc="-171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44B29A-DC8E-C24E-B52A-BAC07BE27DC4}" type="pres">
      <dgm:prSet presAssocID="{9200A35E-B232-414A-838A-D01EAF762AE0}" presName="parTrans" presStyleLbl="bgSibTrans2D1" presStyleIdx="3" presStyleCnt="9"/>
      <dgm:spPr/>
      <dgm:t>
        <a:bodyPr/>
        <a:lstStyle/>
        <a:p>
          <a:endParaRPr lang="it-IT"/>
        </a:p>
      </dgm:t>
    </dgm:pt>
    <dgm:pt modelId="{0578DB2D-E946-9543-B889-7FBF0303D8AC}" type="pres">
      <dgm:prSet presAssocID="{ECFB68CA-3B54-4D48-8CFD-6CCF39D9E79F}" presName="node" presStyleLbl="node1" presStyleIdx="3" presStyleCnt="9" custScaleX="1177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92E27C-4917-E345-A8A5-5B56F451997A}" type="pres">
      <dgm:prSet presAssocID="{7034DC92-A82B-DA42-9D97-51C6AC96AE18}" presName="parTrans" presStyleLbl="bgSibTrans2D1" presStyleIdx="4" presStyleCnt="9"/>
      <dgm:spPr/>
      <dgm:t>
        <a:bodyPr/>
        <a:lstStyle/>
        <a:p>
          <a:endParaRPr lang="it-IT"/>
        </a:p>
      </dgm:t>
    </dgm:pt>
    <dgm:pt modelId="{00482B9D-D72E-E844-BB0D-4EED39F3A67B}" type="pres">
      <dgm:prSet presAssocID="{182B74F2-87FF-2247-9FB8-525287361B13}" presName="node" presStyleLbl="node1" presStyleIdx="4" presStyleCnt="9" custScaleX="1182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9EB6A4-7D3A-8A4B-AB9A-81E609275AFE}" type="pres">
      <dgm:prSet presAssocID="{FCE5EE65-FEF8-6D4D-836E-922BADBA21B7}" presName="parTrans" presStyleLbl="bgSibTrans2D1" presStyleIdx="5" presStyleCnt="9"/>
      <dgm:spPr/>
      <dgm:t>
        <a:bodyPr/>
        <a:lstStyle/>
        <a:p>
          <a:endParaRPr lang="it-IT"/>
        </a:p>
      </dgm:t>
    </dgm:pt>
    <dgm:pt modelId="{7BE0EB82-37E8-C04E-B0C0-E6E20FF4FA14}" type="pres">
      <dgm:prSet presAssocID="{FFD4D0C2-E1D6-0345-BCF5-D2F2DFDA5DDD}" presName="node" presStyleLbl="node1" presStyleIdx="5" presStyleCnt="9" custScaleX="145797" custRadScaleRad="101861" custRadScaleInc="120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574E81-D90C-034B-AC92-8BAD511D1ED1}" type="pres">
      <dgm:prSet presAssocID="{40CCF358-B556-9F41-8BCE-6D5A69FC0941}" presName="parTrans" presStyleLbl="bgSibTrans2D1" presStyleIdx="6" presStyleCnt="9"/>
      <dgm:spPr/>
      <dgm:t>
        <a:bodyPr/>
        <a:lstStyle/>
        <a:p>
          <a:endParaRPr lang="it-IT"/>
        </a:p>
      </dgm:t>
    </dgm:pt>
    <dgm:pt modelId="{3271B5A3-A685-2B4F-8308-AB496A890932}" type="pres">
      <dgm:prSet presAssocID="{EF0A3147-5862-C345-A0FB-9A2BB9E757E4}" presName="node" presStyleLbl="node1" presStyleIdx="6" presStyleCnt="9" custScaleX="124781" custScaleY="111203" custRadScaleRad="109213" custRadScaleInc="336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485761-4C41-0144-9BBA-D060EB26B92D}" type="pres">
      <dgm:prSet presAssocID="{C25F20E4-AF23-734A-B94B-85B604EE09C2}" presName="parTrans" presStyleLbl="bgSibTrans2D1" presStyleIdx="7" presStyleCnt="9"/>
      <dgm:spPr/>
      <dgm:t>
        <a:bodyPr/>
        <a:lstStyle/>
        <a:p>
          <a:endParaRPr lang="it-IT"/>
        </a:p>
      </dgm:t>
    </dgm:pt>
    <dgm:pt modelId="{4A21CF62-D16A-FB4F-8E71-315BD907076D}" type="pres">
      <dgm:prSet presAssocID="{9FEBA7F7-9418-6746-91CB-62A01004FC6E}" presName="node" presStyleLbl="node1" presStyleIdx="7" presStyleCnt="9" custScaleX="148106" custRadScaleRad="97958" custRadScaleInc="154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568536-735F-E941-8A77-485B3041A8B2}" type="pres">
      <dgm:prSet presAssocID="{D08BBA4E-E608-4344-A802-A96D2082FE35}" presName="parTrans" presStyleLbl="bgSibTrans2D1" presStyleIdx="8" presStyleCnt="9"/>
      <dgm:spPr/>
      <dgm:t>
        <a:bodyPr/>
        <a:lstStyle/>
        <a:p>
          <a:endParaRPr lang="it-IT"/>
        </a:p>
      </dgm:t>
    </dgm:pt>
    <dgm:pt modelId="{CE6D91B0-DAF0-9A4F-B0AA-FACF03109937}" type="pres">
      <dgm:prSet presAssocID="{95A2D7DA-A9E4-9147-8F5A-FD4D3AAC3184}" presName="node" presStyleLbl="node1" presStyleIdx="8" presStyleCnt="9" custScaleX="1182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1BDD696-260D-CB43-BC75-9E5C14CA2368}" type="presOf" srcId="{95A2D7DA-A9E4-9147-8F5A-FD4D3AAC3184}" destId="{CE6D91B0-DAF0-9A4F-B0AA-FACF03109937}" srcOrd="0" destOrd="0" presId="urn:microsoft.com/office/officeart/2005/8/layout/radial4"/>
    <dgm:cxn modelId="{5AA5DB2F-18CE-EB47-A221-DA49E865CE12}" type="presOf" srcId="{7034DC92-A82B-DA42-9D97-51C6AC96AE18}" destId="{F292E27C-4917-E345-A8A5-5B56F451997A}" srcOrd="0" destOrd="0" presId="urn:microsoft.com/office/officeart/2005/8/layout/radial4"/>
    <dgm:cxn modelId="{F86DA8EE-9ACB-5441-AAAD-CB17DBFFAEAC}" type="presOf" srcId="{FFD4D0C2-E1D6-0345-BCF5-D2F2DFDA5DDD}" destId="{7BE0EB82-37E8-C04E-B0C0-E6E20FF4FA14}" srcOrd="0" destOrd="0" presId="urn:microsoft.com/office/officeart/2005/8/layout/radial4"/>
    <dgm:cxn modelId="{BF5EF591-A9F9-8F4E-B32D-CC46484D829C}" srcId="{9A57A076-05DB-2144-89F8-3B74AE8A54E8}" destId="{97034D5C-5C31-6544-BA61-5D501685B868}" srcOrd="0" destOrd="0" parTransId="{0EBCF095-9DA0-AF46-BC7F-C045BD9AB875}" sibTransId="{3785F909-D9BA-DA42-A0DD-1ADFF101AC90}"/>
    <dgm:cxn modelId="{DAAD2165-1E8E-CF4C-856D-30269F131B92}" type="presOf" srcId="{9A57A076-05DB-2144-89F8-3B74AE8A54E8}" destId="{ABD8ED87-1C7D-BE4A-9358-F92E723BCB86}" srcOrd="0" destOrd="0" presId="urn:microsoft.com/office/officeart/2005/8/layout/radial4"/>
    <dgm:cxn modelId="{C0DE554E-F2FD-EF48-90FD-934A6E0293FC}" type="presOf" srcId="{E5FCD5ED-92AB-A547-A81D-9F351F4625A6}" destId="{7945AB67-3EDB-C340-A9CB-3187AE9FB48C}" srcOrd="0" destOrd="0" presId="urn:microsoft.com/office/officeart/2005/8/layout/radial4"/>
    <dgm:cxn modelId="{1311607F-324A-2749-B26B-94155EB11CB5}" srcId="{9A57A076-05DB-2144-89F8-3B74AE8A54E8}" destId="{95A2D7DA-A9E4-9147-8F5A-FD4D3AAC3184}" srcOrd="8" destOrd="0" parTransId="{D08BBA4E-E608-4344-A802-A96D2082FE35}" sibTransId="{C052ADFE-12DF-7848-B904-7180158E5DB2}"/>
    <dgm:cxn modelId="{18DF1AFF-418B-344F-B84D-D2BA8EA32596}" srcId="{9A57A076-05DB-2144-89F8-3B74AE8A54E8}" destId="{182B74F2-87FF-2247-9FB8-525287361B13}" srcOrd="4" destOrd="0" parTransId="{7034DC92-A82B-DA42-9D97-51C6AC96AE18}" sibTransId="{CC278737-10E8-E44F-9922-D2A19AD4D272}"/>
    <dgm:cxn modelId="{DA772C49-0F46-7D42-8411-396606B196BD}" type="presOf" srcId="{17737051-CD00-8847-9752-2DFD7CEFBE71}" destId="{DEFA5618-5A5A-5640-AD4E-D04E10B296E8}" srcOrd="0" destOrd="0" presId="urn:microsoft.com/office/officeart/2005/8/layout/radial4"/>
    <dgm:cxn modelId="{F914CD57-A78F-2E44-B424-E10E0D8DF685}" type="presOf" srcId="{642F15AF-A662-FF40-B0A2-0BC932FC07AF}" destId="{BED99AAE-5193-9548-B55A-B0E3B5ED53E5}" srcOrd="0" destOrd="0" presId="urn:microsoft.com/office/officeart/2005/8/layout/radial4"/>
    <dgm:cxn modelId="{469D8DD3-593C-594D-93BE-63E18094E98B}" srcId="{9A57A076-05DB-2144-89F8-3B74AE8A54E8}" destId="{E5FCD5ED-92AB-A547-A81D-9F351F4625A6}" srcOrd="2" destOrd="0" parTransId="{17737051-CD00-8847-9752-2DFD7CEFBE71}" sibTransId="{97762427-52BF-3E48-B7E0-37175AC39BB9}"/>
    <dgm:cxn modelId="{9D43A48B-9452-B34A-9EA9-3B13F7D903DB}" type="presOf" srcId="{182B74F2-87FF-2247-9FB8-525287361B13}" destId="{00482B9D-D72E-E844-BB0D-4EED39F3A67B}" srcOrd="0" destOrd="0" presId="urn:microsoft.com/office/officeart/2005/8/layout/radial4"/>
    <dgm:cxn modelId="{27D214A3-2E17-8A4C-8EF7-FB7BF2516EDA}" type="presOf" srcId="{C25F20E4-AF23-734A-B94B-85B604EE09C2}" destId="{38485761-4C41-0144-9BBA-D060EB26B92D}" srcOrd="0" destOrd="0" presId="urn:microsoft.com/office/officeart/2005/8/layout/radial4"/>
    <dgm:cxn modelId="{973E11DE-EED9-CE4C-87F2-01449653A9F0}" srcId="{9A57A076-05DB-2144-89F8-3B74AE8A54E8}" destId="{9FEBA7F7-9418-6746-91CB-62A01004FC6E}" srcOrd="7" destOrd="0" parTransId="{C25F20E4-AF23-734A-B94B-85B604EE09C2}" sibTransId="{0CE75A87-B064-2341-AAFD-2A2A03759DB1}"/>
    <dgm:cxn modelId="{8441C1B7-F730-6545-AC20-57E77CAA0D1D}" type="presOf" srcId="{D08BBA4E-E608-4344-A802-A96D2082FE35}" destId="{9F568536-735F-E941-8A77-485B3041A8B2}" srcOrd="0" destOrd="0" presId="urn:microsoft.com/office/officeart/2005/8/layout/radial4"/>
    <dgm:cxn modelId="{DA2432BD-7772-5045-9769-8FF529712A9A}" srcId="{9A57A076-05DB-2144-89F8-3B74AE8A54E8}" destId="{EF0A3147-5862-C345-A0FB-9A2BB9E757E4}" srcOrd="6" destOrd="0" parTransId="{40CCF358-B556-9F41-8BCE-6D5A69FC0941}" sibTransId="{6B93A89F-45FC-AA43-894A-FF52A1CCAE62}"/>
    <dgm:cxn modelId="{E9A3486D-8475-3645-9EAC-9E9594339081}" type="presOf" srcId="{97034D5C-5C31-6544-BA61-5D501685B868}" destId="{F924D33A-857E-BA48-92EC-183E5744059D}" srcOrd="0" destOrd="0" presId="urn:microsoft.com/office/officeart/2005/8/layout/radial4"/>
    <dgm:cxn modelId="{65ECDDA2-371C-A147-A2C1-F60FC4B27968}" type="presOf" srcId="{8092A737-68F8-A548-ABC6-2D6BDE9891D8}" destId="{44DF005C-961B-BA44-863F-30C20C2C739A}" srcOrd="0" destOrd="0" presId="urn:microsoft.com/office/officeart/2005/8/layout/radial4"/>
    <dgm:cxn modelId="{9D6E5ABD-06F4-7D4F-BA4B-9622E91B37B2}" srcId="{642F15AF-A662-FF40-B0A2-0BC932FC07AF}" destId="{9A57A076-05DB-2144-89F8-3B74AE8A54E8}" srcOrd="0" destOrd="0" parTransId="{457F842B-4C8B-0040-B95F-9518B5BF868B}" sibTransId="{3428A97F-51BD-4445-95BD-A8A803E6C6E2}"/>
    <dgm:cxn modelId="{1C03CA4B-75DF-5448-947F-A3DB623EF3A7}" srcId="{9A57A076-05DB-2144-89F8-3B74AE8A54E8}" destId="{FFD4D0C2-E1D6-0345-BCF5-D2F2DFDA5DDD}" srcOrd="5" destOrd="0" parTransId="{FCE5EE65-FEF8-6D4D-836E-922BADBA21B7}" sibTransId="{C19723A7-D105-024E-8C08-6DEA8D33482D}"/>
    <dgm:cxn modelId="{EBE25886-2D04-0F43-9260-34CC4A2C05CD}" type="presOf" srcId="{9200A35E-B232-414A-838A-D01EAF762AE0}" destId="{BE44B29A-DC8E-C24E-B52A-BAC07BE27DC4}" srcOrd="0" destOrd="0" presId="urn:microsoft.com/office/officeart/2005/8/layout/radial4"/>
    <dgm:cxn modelId="{D106B651-E8B4-0E4A-B24C-3459A24B65AB}" srcId="{9A57A076-05DB-2144-89F8-3B74AE8A54E8}" destId="{8092A737-68F8-A548-ABC6-2D6BDE9891D8}" srcOrd="1" destOrd="0" parTransId="{53BC9D93-1FA3-4E4F-B363-9D35D2E50F05}" sibTransId="{D529EE3A-D760-474F-8408-D43935BE6D3D}"/>
    <dgm:cxn modelId="{F2FC9EBB-DC2B-884E-99F6-789817E4F489}" srcId="{9A57A076-05DB-2144-89F8-3B74AE8A54E8}" destId="{ECFB68CA-3B54-4D48-8CFD-6CCF39D9E79F}" srcOrd="3" destOrd="0" parTransId="{9200A35E-B232-414A-838A-D01EAF762AE0}" sibTransId="{A04CF795-9139-D84C-9F5F-B9C4228CE78A}"/>
    <dgm:cxn modelId="{09C0EE3F-FDB4-8B4F-8D17-5DD0F4ED0F87}" type="presOf" srcId="{9FEBA7F7-9418-6746-91CB-62A01004FC6E}" destId="{4A21CF62-D16A-FB4F-8E71-315BD907076D}" srcOrd="0" destOrd="0" presId="urn:microsoft.com/office/officeart/2005/8/layout/radial4"/>
    <dgm:cxn modelId="{722D49C4-584E-4645-8CED-925188C30BC0}" type="presOf" srcId="{53BC9D93-1FA3-4E4F-B363-9D35D2E50F05}" destId="{8EA4D9DD-EE11-CA4B-8998-A1F20804FF44}" srcOrd="0" destOrd="0" presId="urn:microsoft.com/office/officeart/2005/8/layout/radial4"/>
    <dgm:cxn modelId="{7A267544-7BD8-E64B-A9EE-C2470B63B3E4}" type="presOf" srcId="{FCE5EE65-FEF8-6D4D-836E-922BADBA21B7}" destId="{AF9EB6A4-7D3A-8A4B-AB9A-81E609275AFE}" srcOrd="0" destOrd="0" presId="urn:microsoft.com/office/officeart/2005/8/layout/radial4"/>
    <dgm:cxn modelId="{7A56210D-2D33-E946-955E-1A09F56C94DF}" type="presOf" srcId="{40CCF358-B556-9F41-8BCE-6D5A69FC0941}" destId="{31574E81-D90C-034B-AC92-8BAD511D1ED1}" srcOrd="0" destOrd="0" presId="urn:microsoft.com/office/officeart/2005/8/layout/radial4"/>
    <dgm:cxn modelId="{D4CDBDF6-3009-054E-B224-DC225E52A285}" type="presOf" srcId="{0EBCF095-9DA0-AF46-BC7F-C045BD9AB875}" destId="{8A2DB259-71A9-D247-A4C9-9917724F083F}" srcOrd="0" destOrd="0" presId="urn:microsoft.com/office/officeart/2005/8/layout/radial4"/>
    <dgm:cxn modelId="{AD339960-4B74-AB4F-95AA-A6B17C1F4FC9}" type="presOf" srcId="{EF0A3147-5862-C345-A0FB-9A2BB9E757E4}" destId="{3271B5A3-A685-2B4F-8308-AB496A890932}" srcOrd="0" destOrd="0" presId="urn:microsoft.com/office/officeart/2005/8/layout/radial4"/>
    <dgm:cxn modelId="{0C43044A-FEC9-0D41-ABC1-3C899DBAF53B}" type="presOf" srcId="{ECFB68CA-3B54-4D48-8CFD-6CCF39D9E79F}" destId="{0578DB2D-E946-9543-B889-7FBF0303D8AC}" srcOrd="0" destOrd="0" presId="urn:microsoft.com/office/officeart/2005/8/layout/radial4"/>
    <dgm:cxn modelId="{2D5D9E8E-6197-2445-B4B7-BFE5D6621F17}" type="presParOf" srcId="{BED99AAE-5193-9548-B55A-B0E3B5ED53E5}" destId="{ABD8ED87-1C7D-BE4A-9358-F92E723BCB86}" srcOrd="0" destOrd="0" presId="urn:microsoft.com/office/officeart/2005/8/layout/radial4"/>
    <dgm:cxn modelId="{FECA9CCD-93E3-EB46-BC71-C82B24DAE0A0}" type="presParOf" srcId="{BED99AAE-5193-9548-B55A-B0E3B5ED53E5}" destId="{8A2DB259-71A9-D247-A4C9-9917724F083F}" srcOrd="1" destOrd="0" presId="urn:microsoft.com/office/officeart/2005/8/layout/radial4"/>
    <dgm:cxn modelId="{41E19AD9-2CD2-0046-B7F7-5D4C02EE696C}" type="presParOf" srcId="{BED99AAE-5193-9548-B55A-B0E3B5ED53E5}" destId="{F924D33A-857E-BA48-92EC-183E5744059D}" srcOrd="2" destOrd="0" presId="urn:microsoft.com/office/officeart/2005/8/layout/radial4"/>
    <dgm:cxn modelId="{37D64D9B-DF6C-3746-8B0C-2974EFFF0F56}" type="presParOf" srcId="{BED99AAE-5193-9548-B55A-B0E3B5ED53E5}" destId="{8EA4D9DD-EE11-CA4B-8998-A1F20804FF44}" srcOrd="3" destOrd="0" presId="urn:microsoft.com/office/officeart/2005/8/layout/radial4"/>
    <dgm:cxn modelId="{2B93CFD8-19F7-0F49-B0EF-5D72241B32D4}" type="presParOf" srcId="{BED99AAE-5193-9548-B55A-B0E3B5ED53E5}" destId="{44DF005C-961B-BA44-863F-30C20C2C739A}" srcOrd="4" destOrd="0" presId="urn:microsoft.com/office/officeart/2005/8/layout/radial4"/>
    <dgm:cxn modelId="{1B3FE6F5-DE60-5044-9170-E70DF1EFBF51}" type="presParOf" srcId="{BED99AAE-5193-9548-B55A-B0E3B5ED53E5}" destId="{DEFA5618-5A5A-5640-AD4E-D04E10B296E8}" srcOrd="5" destOrd="0" presId="urn:microsoft.com/office/officeart/2005/8/layout/radial4"/>
    <dgm:cxn modelId="{088E34C3-DF33-8A47-BF55-CE65D4642709}" type="presParOf" srcId="{BED99AAE-5193-9548-B55A-B0E3B5ED53E5}" destId="{7945AB67-3EDB-C340-A9CB-3187AE9FB48C}" srcOrd="6" destOrd="0" presId="urn:microsoft.com/office/officeart/2005/8/layout/radial4"/>
    <dgm:cxn modelId="{6BF15E58-9A58-C342-9C67-EEE12C05F206}" type="presParOf" srcId="{BED99AAE-5193-9548-B55A-B0E3B5ED53E5}" destId="{BE44B29A-DC8E-C24E-B52A-BAC07BE27DC4}" srcOrd="7" destOrd="0" presId="urn:microsoft.com/office/officeart/2005/8/layout/radial4"/>
    <dgm:cxn modelId="{33F4D54B-C724-AD48-AA7A-D2326D1BB972}" type="presParOf" srcId="{BED99AAE-5193-9548-B55A-B0E3B5ED53E5}" destId="{0578DB2D-E946-9543-B889-7FBF0303D8AC}" srcOrd="8" destOrd="0" presId="urn:microsoft.com/office/officeart/2005/8/layout/radial4"/>
    <dgm:cxn modelId="{65A543FD-15FA-0F4D-BC4B-C6C0915D2B09}" type="presParOf" srcId="{BED99AAE-5193-9548-B55A-B0E3B5ED53E5}" destId="{F292E27C-4917-E345-A8A5-5B56F451997A}" srcOrd="9" destOrd="0" presId="urn:microsoft.com/office/officeart/2005/8/layout/radial4"/>
    <dgm:cxn modelId="{2F877935-042F-6B43-B2B9-0EE690F8FE2A}" type="presParOf" srcId="{BED99AAE-5193-9548-B55A-B0E3B5ED53E5}" destId="{00482B9D-D72E-E844-BB0D-4EED39F3A67B}" srcOrd="10" destOrd="0" presId="urn:microsoft.com/office/officeart/2005/8/layout/radial4"/>
    <dgm:cxn modelId="{CFA7FBBF-3685-FD4B-9128-E871A6186FCC}" type="presParOf" srcId="{BED99AAE-5193-9548-B55A-B0E3B5ED53E5}" destId="{AF9EB6A4-7D3A-8A4B-AB9A-81E609275AFE}" srcOrd="11" destOrd="0" presId="urn:microsoft.com/office/officeart/2005/8/layout/radial4"/>
    <dgm:cxn modelId="{2A066AA6-3AF6-CD4D-8CFE-F2F35BC28F67}" type="presParOf" srcId="{BED99AAE-5193-9548-B55A-B0E3B5ED53E5}" destId="{7BE0EB82-37E8-C04E-B0C0-E6E20FF4FA14}" srcOrd="12" destOrd="0" presId="urn:microsoft.com/office/officeart/2005/8/layout/radial4"/>
    <dgm:cxn modelId="{F4014E37-FB12-4D4B-B3F8-8CBFF7326D1D}" type="presParOf" srcId="{BED99AAE-5193-9548-B55A-B0E3B5ED53E5}" destId="{31574E81-D90C-034B-AC92-8BAD511D1ED1}" srcOrd="13" destOrd="0" presId="urn:microsoft.com/office/officeart/2005/8/layout/radial4"/>
    <dgm:cxn modelId="{837FF629-F1F3-6646-993E-D799C72807FD}" type="presParOf" srcId="{BED99AAE-5193-9548-B55A-B0E3B5ED53E5}" destId="{3271B5A3-A685-2B4F-8308-AB496A890932}" srcOrd="14" destOrd="0" presId="urn:microsoft.com/office/officeart/2005/8/layout/radial4"/>
    <dgm:cxn modelId="{353C638C-649D-E340-84A5-5B9DA62AF247}" type="presParOf" srcId="{BED99AAE-5193-9548-B55A-B0E3B5ED53E5}" destId="{38485761-4C41-0144-9BBA-D060EB26B92D}" srcOrd="15" destOrd="0" presId="urn:microsoft.com/office/officeart/2005/8/layout/radial4"/>
    <dgm:cxn modelId="{AF5305EA-E45B-CF4F-B92B-8710315A76AD}" type="presParOf" srcId="{BED99AAE-5193-9548-B55A-B0E3B5ED53E5}" destId="{4A21CF62-D16A-FB4F-8E71-315BD907076D}" srcOrd="16" destOrd="0" presId="urn:microsoft.com/office/officeart/2005/8/layout/radial4"/>
    <dgm:cxn modelId="{7E60DF0B-330E-804B-BAD8-586514D4E9E3}" type="presParOf" srcId="{BED99AAE-5193-9548-B55A-B0E3B5ED53E5}" destId="{9F568536-735F-E941-8A77-485B3041A8B2}" srcOrd="17" destOrd="0" presId="urn:microsoft.com/office/officeart/2005/8/layout/radial4"/>
    <dgm:cxn modelId="{4FA68E5D-913D-0F48-976F-F172BA5B6C79}" type="presParOf" srcId="{BED99AAE-5193-9548-B55A-B0E3B5ED53E5}" destId="{CE6D91B0-DAF0-9A4F-B0AA-FACF03109937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F15AF-A662-FF40-B0A2-0BC932FC07AF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A57A076-05DB-2144-89F8-3B74AE8A54E8}">
      <dgm:prSet custT="1"/>
      <dgm:spPr>
        <a:solidFill>
          <a:srgbClr val="236364"/>
        </a:solidFill>
        <a:ln w="12700">
          <a:solidFill>
            <a:srgbClr val="236364"/>
          </a:solidFill>
        </a:ln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ICANS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F842B-4C8B-0040-B95F-9518B5BF868B}" type="parTrans" cxnId="{9D6E5ABD-06F4-7D4F-BA4B-9622E91B37B2}">
      <dgm:prSet/>
      <dgm:spPr/>
      <dgm:t>
        <a:bodyPr/>
        <a:lstStyle/>
        <a:p>
          <a:endParaRPr lang="en-US" sz="2800"/>
        </a:p>
      </dgm:t>
    </dgm:pt>
    <dgm:pt modelId="{3428A97F-51BD-4445-95BD-A8A803E6C6E2}" type="sibTrans" cxnId="{9D6E5ABD-06F4-7D4F-BA4B-9622E91B37B2}">
      <dgm:prSet/>
      <dgm:spPr/>
      <dgm:t>
        <a:bodyPr/>
        <a:lstStyle/>
        <a:p>
          <a:endParaRPr lang="en-US" sz="2800"/>
        </a:p>
      </dgm:t>
    </dgm:pt>
    <dgm:pt modelId="{97034D5C-5C31-6544-BA61-5D501685B868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  <a:endParaRPr lang="en-US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CF095-9DA0-AF46-BC7F-C045BD9AB875}" type="parTrans" cxnId="{BF5EF591-A9F9-8F4E-B32D-CC46484D829C}">
      <dgm:prSet/>
      <dgm:spPr/>
      <dgm:t>
        <a:bodyPr/>
        <a:lstStyle/>
        <a:p>
          <a:endParaRPr lang="en-US" sz="2800"/>
        </a:p>
      </dgm:t>
    </dgm:pt>
    <dgm:pt modelId="{3785F909-D9BA-DA42-A0DD-1ADFF101AC90}" type="sibTrans" cxnId="{BF5EF591-A9F9-8F4E-B32D-CC46484D829C}">
      <dgm:prSet/>
      <dgm:spPr/>
      <dgm:t>
        <a:bodyPr/>
        <a:lstStyle/>
        <a:p>
          <a:endParaRPr lang="en-US" sz="2800"/>
        </a:p>
      </dgm:t>
    </dgm:pt>
    <dgm:pt modelId="{8092A737-68F8-A548-ABC6-2D6BDE9891D8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Movement disorder (Tremor)</a:t>
          </a:r>
        </a:p>
      </dgm:t>
    </dgm:pt>
    <dgm:pt modelId="{53BC9D93-1FA3-4E4F-B363-9D35D2E50F05}" type="parTrans" cxnId="{D106B651-E8B4-0E4A-B24C-3459A24B65AB}">
      <dgm:prSet/>
      <dgm:spPr/>
      <dgm:t>
        <a:bodyPr/>
        <a:lstStyle/>
        <a:p>
          <a:endParaRPr lang="en-US" sz="2800"/>
        </a:p>
      </dgm:t>
    </dgm:pt>
    <dgm:pt modelId="{D529EE3A-D760-474F-8408-D43935BE6D3D}" type="sibTrans" cxnId="{D106B651-E8B4-0E4A-B24C-3459A24B65AB}">
      <dgm:prSet/>
      <dgm:spPr/>
      <dgm:t>
        <a:bodyPr/>
        <a:lstStyle/>
        <a:p>
          <a:endParaRPr lang="en-US" sz="2800"/>
        </a:p>
      </dgm:t>
    </dgm:pt>
    <dgm:pt modelId="{E5FCD5ED-92AB-A547-A81D-9F351F4625A6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Impaired speech (aphasia)</a:t>
          </a:r>
        </a:p>
      </dgm:t>
    </dgm:pt>
    <dgm:pt modelId="{17737051-CD00-8847-9752-2DFD7CEFBE71}" type="parTrans" cxnId="{469D8DD3-593C-594D-93BE-63E18094E98B}">
      <dgm:prSet/>
      <dgm:spPr/>
      <dgm:t>
        <a:bodyPr/>
        <a:lstStyle/>
        <a:p>
          <a:endParaRPr lang="en-US" sz="2800"/>
        </a:p>
      </dgm:t>
    </dgm:pt>
    <dgm:pt modelId="{97762427-52BF-3E48-B7E0-37175AC39BB9}" type="sibTrans" cxnId="{469D8DD3-593C-594D-93BE-63E18094E98B}">
      <dgm:prSet/>
      <dgm:spPr/>
      <dgm:t>
        <a:bodyPr/>
        <a:lstStyle/>
        <a:p>
          <a:endParaRPr lang="en-US" sz="2800"/>
        </a:p>
      </dgm:t>
    </dgm:pt>
    <dgm:pt modelId="{ECFB68CA-3B54-4D48-8CFD-6CCF39D9E79F}">
      <dgm:prSet custT="1"/>
      <dgm:spPr>
        <a:solidFill>
          <a:schemeClr val="bg1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it-IT" sz="1400" b="1" dirty="0" err="1">
              <a:latin typeface="Arial" panose="020B0604020202020204" pitchFamily="34" charset="0"/>
              <a:cs typeface="Arial" panose="020B0604020202020204" pitchFamily="34" charset="0"/>
            </a:rPr>
            <a:t>Alteration</a:t>
          </a:r>
          <a:r>
            <a:rPr lang="it-IT" sz="1400" b="1" dirty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it-IT" sz="1400" b="1" dirty="0" err="1">
              <a:latin typeface="Arial" panose="020B0604020202020204" pitchFamily="34" charset="0"/>
              <a:cs typeface="Arial" panose="020B0604020202020204" pitchFamily="34" charset="0"/>
            </a:rPr>
            <a:t>mental</a:t>
          </a:r>
          <a:r>
            <a:rPr lang="it-IT" sz="1400" b="1" dirty="0">
              <a:latin typeface="Arial" panose="020B0604020202020204" pitchFamily="34" charset="0"/>
              <a:cs typeface="Arial" panose="020B0604020202020204" pitchFamily="34" charset="0"/>
            </a:rPr>
            <a:t> status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0A35E-B232-414A-838A-D01EAF762AE0}" type="parTrans" cxnId="{F2FC9EBB-DC2B-884E-99F6-789817E4F489}">
      <dgm:prSet/>
      <dgm:spPr/>
      <dgm:t>
        <a:bodyPr/>
        <a:lstStyle/>
        <a:p>
          <a:endParaRPr lang="en-US" sz="2800"/>
        </a:p>
      </dgm:t>
    </dgm:pt>
    <dgm:pt modelId="{A04CF795-9139-D84C-9F5F-B9C4228CE78A}" type="sibTrans" cxnId="{F2FC9EBB-DC2B-884E-99F6-789817E4F489}">
      <dgm:prSet/>
      <dgm:spPr/>
      <dgm:t>
        <a:bodyPr/>
        <a:lstStyle/>
        <a:p>
          <a:endParaRPr lang="en-US" sz="2800"/>
        </a:p>
      </dgm:t>
    </dgm:pt>
    <dgm:pt modelId="{EF0A3147-5862-C345-A0FB-9A2BB9E757E4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Cerebral edema</a:t>
          </a:r>
        </a:p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Coma</a:t>
          </a:r>
        </a:p>
      </dgm:t>
    </dgm:pt>
    <dgm:pt modelId="{40CCF358-B556-9F41-8BCE-6D5A69FC0941}" type="parTrans" cxnId="{DA2432BD-7772-5045-9769-8FF529712A9A}">
      <dgm:prSet/>
      <dgm:spPr/>
      <dgm:t>
        <a:bodyPr/>
        <a:lstStyle/>
        <a:p>
          <a:endParaRPr lang="en-US" sz="2800"/>
        </a:p>
      </dgm:t>
    </dgm:pt>
    <dgm:pt modelId="{6B93A89F-45FC-AA43-894A-FF52A1CCAE62}" type="sibTrans" cxnId="{DA2432BD-7772-5045-9769-8FF529712A9A}">
      <dgm:prSet/>
      <dgm:spPr/>
      <dgm:t>
        <a:bodyPr/>
        <a:lstStyle/>
        <a:p>
          <a:endParaRPr lang="en-US" sz="2800"/>
        </a:p>
      </dgm:t>
    </dgm:pt>
    <dgm:pt modelId="{182B74F2-87FF-2247-9FB8-525287361B13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Seizure</a:t>
          </a:r>
          <a:endParaRPr lang="en-US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4DC92-A82B-DA42-9D97-51C6AC96AE18}" type="parTrans" cxnId="{18DF1AFF-418B-344F-B84D-D2BA8EA32596}">
      <dgm:prSet/>
      <dgm:spPr/>
      <dgm:t>
        <a:bodyPr/>
        <a:lstStyle/>
        <a:p>
          <a:endParaRPr lang="en-US"/>
        </a:p>
      </dgm:t>
    </dgm:pt>
    <dgm:pt modelId="{CC278737-10E8-E44F-9922-D2A19AD4D272}" type="sibTrans" cxnId="{18DF1AFF-418B-344F-B84D-D2BA8EA32596}">
      <dgm:prSet/>
      <dgm:spPr/>
      <dgm:t>
        <a:bodyPr/>
        <a:lstStyle/>
        <a:p>
          <a:endParaRPr lang="en-US"/>
        </a:p>
      </dgm:t>
    </dgm:pt>
    <dgm:pt modelId="{FFD4D0C2-E1D6-0345-BCF5-D2F2DFDA5DDD}">
      <dgm:prSet custT="1"/>
      <dgm:spPr>
        <a:solidFill>
          <a:srgbClr val="F38D08"/>
        </a:solidFill>
        <a:ln w="12700">
          <a:solidFill>
            <a:srgbClr val="F38D08"/>
          </a:solidFill>
        </a:ln>
      </dgm:spPr>
      <dgm:t>
        <a:bodyPr lIns="0" rIns="0"/>
        <a:lstStyle/>
        <a:p>
          <a:pPr rtl="0"/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Encephalopathy</a:t>
          </a:r>
        </a:p>
      </dgm:t>
    </dgm:pt>
    <dgm:pt modelId="{FCE5EE65-FEF8-6D4D-836E-922BADBA21B7}" type="parTrans" cxnId="{1C03CA4B-75DF-5448-947F-A3DB623EF3A7}">
      <dgm:prSet/>
      <dgm:spPr/>
      <dgm:t>
        <a:bodyPr/>
        <a:lstStyle/>
        <a:p>
          <a:endParaRPr lang="en-US"/>
        </a:p>
      </dgm:t>
    </dgm:pt>
    <dgm:pt modelId="{C19723A7-D105-024E-8C08-6DEA8D33482D}" type="sibTrans" cxnId="{1C03CA4B-75DF-5448-947F-A3DB623EF3A7}">
      <dgm:prSet/>
      <dgm:spPr/>
      <dgm:t>
        <a:bodyPr/>
        <a:lstStyle/>
        <a:p>
          <a:endParaRPr lang="en-US"/>
        </a:p>
      </dgm:t>
    </dgm:pt>
    <dgm:pt modelId="{BED99AAE-5193-9548-B55A-B0E3B5ED53E5}" type="pres">
      <dgm:prSet presAssocID="{642F15AF-A662-FF40-B0A2-0BC932FC07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BD8ED87-1C7D-BE4A-9358-F92E723BCB86}" type="pres">
      <dgm:prSet presAssocID="{9A57A076-05DB-2144-89F8-3B74AE8A54E8}" presName="centerShape" presStyleLbl="node0" presStyleIdx="0" presStyleCnt="1"/>
      <dgm:spPr/>
      <dgm:t>
        <a:bodyPr/>
        <a:lstStyle/>
        <a:p>
          <a:endParaRPr lang="it-IT"/>
        </a:p>
      </dgm:t>
    </dgm:pt>
    <dgm:pt modelId="{8A2DB259-71A9-D247-A4C9-9917724F083F}" type="pres">
      <dgm:prSet presAssocID="{0EBCF095-9DA0-AF46-BC7F-C045BD9AB875}" presName="parTrans" presStyleLbl="bgSibTrans2D1" presStyleIdx="0" presStyleCnt="7"/>
      <dgm:spPr/>
      <dgm:t>
        <a:bodyPr/>
        <a:lstStyle/>
        <a:p>
          <a:endParaRPr lang="it-IT"/>
        </a:p>
      </dgm:t>
    </dgm:pt>
    <dgm:pt modelId="{F924D33A-857E-BA48-92EC-183E5744059D}" type="pres">
      <dgm:prSet presAssocID="{97034D5C-5C31-6544-BA61-5D501685B868}" presName="node" presStyleLbl="node1" presStyleIdx="0" presStyleCnt="7" custScaleX="148106" custRadScaleRad="995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A4D9DD-EE11-CA4B-8998-A1F20804FF44}" type="pres">
      <dgm:prSet presAssocID="{53BC9D93-1FA3-4E4F-B363-9D35D2E50F05}" presName="parTrans" presStyleLbl="bgSibTrans2D1" presStyleIdx="1" presStyleCnt="7"/>
      <dgm:spPr/>
      <dgm:t>
        <a:bodyPr/>
        <a:lstStyle/>
        <a:p>
          <a:endParaRPr lang="it-IT"/>
        </a:p>
      </dgm:t>
    </dgm:pt>
    <dgm:pt modelId="{44DF005C-961B-BA44-863F-30C20C2C739A}" type="pres">
      <dgm:prSet presAssocID="{8092A737-68F8-A548-ABC6-2D6BDE9891D8}" presName="node" presStyleLbl="node1" presStyleIdx="1" presStyleCnt="7" custScaleX="164217" custRadScaleRad="96424" custRadScaleInc="-126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A5618-5A5A-5640-AD4E-D04E10B296E8}" type="pres">
      <dgm:prSet presAssocID="{17737051-CD00-8847-9752-2DFD7CEFBE71}" presName="parTrans" presStyleLbl="bgSibTrans2D1" presStyleIdx="2" presStyleCnt="7"/>
      <dgm:spPr/>
      <dgm:t>
        <a:bodyPr/>
        <a:lstStyle/>
        <a:p>
          <a:endParaRPr lang="it-IT"/>
        </a:p>
      </dgm:t>
    </dgm:pt>
    <dgm:pt modelId="{7945AB67-3EDB-C340-A9CB-3187AE9FB48C}" type="pres">
      <dgm:prSet presAssocID="{E5FCD5ED-92AB-A547-A81D-9F351F4625A6}" presName="node" presStyleLbl="node1" presStyleIdx="2" presStyleCnt="7" custScaleX="140781" custRadScaleRad="105979" custRadScaleInc="-162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44B29A-DC8E-C24E-B52A-BAC07BE27DC4}" type="pres">
      <dgm:prSet presAssocID="{9200A35E-B232-414A-838A-D01EAF762AE0}" presName="parTrans" presStyleLbl="bgSibTrans2D1" presStyleIdx="3" presStyleCnt="7"/>
      <dgm:spPr/>
      <dgm:t>
        <a:bodyPr/>
        <a:lstStyle/>
        <a:p>
          <a:endParaRPr lang="it-IT"/>
        </a:p>
      </dgm:t>
    </dgm:pt>
    <dgm:pt modelId="{0578DB2D-E946-9543-B889-7FBF0303D8AC}" type="pres">
      <dgm:prSet presAssocID="{ECFB68CA-3B54-4D48-8CFD-6CCF39D9E79F}" presName="node" presStyleLbl="node1" presStyleIdx="3" presStyleCnt="7" custScaleX="117749" custRadScaleRad="100001" custRadScaleInc="1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92E27C-4917-E345-A8A5-5B56F451997A}" type="pres">
      <dgm:prSet presAssocID="{7034DC92-A82B-DA42-9D97-51C6AC96AE18}" presName="parTrans" presStyleLbl="bgSibTrans2D1" presStyleIdx="4" presStyleCnt="7"/>
      <dgm:spPr/>
      <dgm:t>
        <a:bodyPr/>
        <a:lstStyle/>
        <a:p>
          <a:endParaRPr lang="it-IT"/>
        </a:p>
      </dgm:t>
    </dgm:pt>
    <dgm:pt modelId="{00482B9D-D72E-E844-BB0D-4EED39F3A67B}" type="pres">
      <dgm:prSet presAssocID="{182B74F2-87FF-2247-9FB8-525287361B13}" presName="node" presStyleLbl="node1" presStyleIdx="4" presStyleCnt="7" custScaleX="118299" custRadScaleRad="105353" custRadScaleInc="183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9EB6A4-7D3A-8A4B-AB9A-81E609275AFE}" type="pres">
      <dgm:prSet presAssocID="{FCE5EE65-FEF8-6D4D-836E-922BADBA21B7}" presName="parTrans" presStyleLbl="bgSibTrans2D1" presStyleIdx="5" presStyleCnt="7"/>
      <dgm:spPr/>
      <dgm:t>
        <a:bodyPr/>
        <a:lstStyle/>
        <a:p>
          <a:endParaRPr lang="it-IT"/>
        </a:p>
      </dgm:t>
    </dgm:pt>
    <dgm:pt modelId="{7BE0EB82-37E8-C04E-B0C0-E6E20FF4FA14}" type="pres">
      <dgm:prSet presAssocID="{FFD4D0C2-E1D6-0345-BCF5-D2F2DFDA5DDD}" presName="node" presStyleLbl="node1" presStyleIdx="5" presStyleCnt="7" custScaleX="145797" custRadScaleRad="102307" custRadScaleInc="125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574E81-D90C-034B-AC92-8BAD511D1ED1}" type="pres">
      <dgm:prSet presAssocID="{40CCF358-B556-9F41-8BCE-6D5A69FC0941}" presName="parTrans" presStyleLbl="bgSibTrans2D1" presStyleIdx="6" presStyleCnt="7"/>
      <dgm:spPr/>
      <dgm:t>
        <a:bodyPr/>
        <a:lstStyle/>
        <a:p>
          <a:endParaRPr lang="it-IT"/>
        </a:p>
      </dgm:t>
    </dgm:pt>
    <dgm:pt modelId="{3271B5A3-A685-2B4F-8308-AB496A890932}" type="pres">
      <dgm:prSet presAssocID="{EF0A3147-5862-C345-A0FB-9A2BB9E757E4}" presName="node" presStyleLbl="node1" presStyleIdx="6" presStyleCnt="7" custScaleX="142804" custScaleY="111203" custRadScaleRad="108478" custRadScaleInc="-23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0DE554E-F2FD-EF48-90FD-934A6E0293FC}" type="presOf" srcId="{E5FCD5ED-92AB-A547-A81D-9F351F4625A6}" destId="{7945AB67-3EDB-C340-A9CB-3187AE9FB48C}" srcOrd="0" destOrd="0" presId="urn:microsoft.com/office/officeart/2005/8/layout/radial4"/>
    <dgm:cxn modelId="{F914CD57-A78F-2E44-B424-E10E0D8DF685}" type="presOf" srcId="{642F15AF-A662-FF40-B0A2-0BC932FC07AF}" destId="{BED99AAE-5193-9548-B55A-B0E3B5ED53E5}" srcOrd="0" destOrd="0" presId="urn:microsoft.com/office/officeart/2005/8/layout/radial4"/>
    <dgm:cxn modelId="{9D43A48B-9452-B34A-9EA9-3B13F7D903DB}" type="presOf" srcId="{182B74F2-87FF-2247-9FB8-525287361B13}" destId="{00482B9D-D72E-E844-BB0D-4EED39F3A67B}" srcOrd="0" destOrd="0" presId="urn:microsoft.com/office/officeart/2005/8/layout/radial4"/>
    <dgm:cxn modelId="{BF5EF591-A9F9-8F4E-B32D-CC46484D829C}" srcId="{9A57A076-05DB-2144-89F8-3B74AE8A54E8}" destId="{97034D5C-5C31-6544-BA61-5D501685B868}" srcOrd="0" destOrd="0" parTransId="{0EBCF095-9DA0-AF46-BC7F-C045BD9AB875}" sibTransId="{3785F909-D9BA-DA42-A0DD-1ADFF101AC90}"/>
    <dgm:cxn modelId="{9D6E5ABD-06F4-7D4F-BA4B-9622E91B37B2}" srcId="{642F15AF-A662-FF40-B0A2-0BC932FC07AF}" destId="{9A57A076-05DB-2144-89F8-3B74AE8A54E8}" srcOrd="0" destOrd="0" parTransId="{457F842B-4C8B-0040-B95F-9518B5BF868B}" sibTransId="{3428A97F-51BD-4445-95BD-A8A803E6C6E2}"/>
    <dgm:cxn modelId="{5AA5DB2F-18CE-EB47-A221-DA49E865CE12}" type="presOf" srcId="{7034DC92-A82B-DA42-9D97-51C6AC96AE18}" destId="{F292E27C-4917-E345-A8A5-5B56F451997A}" srcOrd="0" destOrd="0" presId="urn:microsoft.com/office/officeart/2005/8/layout/radial4"/>
    <dgm:cxn modelId="{F2FC9EBB-DC2B-884E-99F6-789817E4F489}" srcId="{9A57A076-05DB-2144-89F8-3B74AE8A54E8}" destId="{ECFB68CA-3B54-4D48-8CFD-6CCF39D9E79F}" srcOrd="3" destOrd="0" parTransId="{9200A35E-B232-414A-838A-D01EAF762AE0}" sibTransId="{A04CF795-9139-D84C-9F5F-B9C4228CE78A}"/>
    <dgm:cxn modelId="{1C03CA4B-75DF-5448-947F-A3DB623EF3A7}" srcId="{9A57A076-05DB-2144-89F8-3B74AE8A54E8}" destId="{FFD4D0C2-E1D6-0345-BCF5-D2F2DFDA5DDD}" srcOrd="5" destOrd="0" parTransId="{FCE5EE65-FEF8-6D4D-836E-922BADBA21B7}" sibTransId="{C19723A7-D105-024E-8C08-6DEA8D33482D}"/>
    <dgm:cxn modelId="{F86DA8EE-9ACB-5441-AAAD-CB17DBFFAEAC}" type="presOf" srcId="{FFD4D0C2-E1D6-0345-BCF5-D2F2DFDA5DDD}" destId="{7BE0EB82-37E8-C04E-B0C0-E6E20FF4FA14}" srcOrd="0" destOrd="0" presId="urn:microsoft.com/office/officeart/2005/8/layout/radial4"/>
    <dgm:cxn modelId="{7A267544-7BD8-E64B-A9EE-C2470B63B3E4}" type="presOf" srcId="{FCE5EE65-FEF8-6D4D-836E-922BADBA21B7}" destId="{AF9EB6A4-7D3A-8A4B-AB9A-81E609275AFE}" srcOrd="0" destOrd="0" presId="urn:microsoft.com/office/officeart/2005/8/layout/radial4"/>
    <dgm:cxn modelId="{DAAD2165-1E8E-CF4C-856D-30269F131B92}" type="presOf" srcId="{9A57A076-05DB-2144-89F8-3B74AE8A54E8}" destId="{ABD8ED87-1C7D-BE4A-9358-F92E723BCB86}" srcOrd="0" destOrd="0" presId="urn:microsoft.com/office/officeart/2005/8/layout/radial4"/>
    <dgm:cxn modelId="{AD339960-4B74-AB4F-95AA-A6B17C1F4FC9}" type="presOf" srcId="{EF0A3147-5862-C345-A0FB-9A2BB9E757E4}" destId="{3271B5A3-A685-2B4F-8308-AB496A890932}" srcOrd="0" destOrd="0" presId="urn:microsoft.com/office/officeart/2005/8/layout/radial4"/>
    <dgm:cxn modelId="{D106B651-E8B4-0E4A-B24C-3459A24B65AB}" srcId="{9A57A076-05DB-2144-89F8-3B74AE8A54E8}" destId="{8092A737-68F8-A548-ABC6-2D6BDE9891D8}" srcOrd="1" destOrd="0" parTransId="{53BC9D93-1FA3-4E4F-B363-9D35D2E50F05}" sibTransId="{D529EE3A-D760-474F-8408-D43935BE6D3D}"/>
    <dgm:cxn modelId="{EBE25886-2D04-0F43-9260-34CC4A2C05CD}" type="presOf" srcId="{9200A35E-B232-414A-838A-D01EAF762AE0}" destId="{BE44B29A-DC8E-C24E-B52A-BAC07BE27DC4}" srcOrd="0" destOrd="0" presId="urn:microsoft.com/office/officeart/2005/8/layout/radial4"/>
    <dgm:cxn modelId="{DA2432BD-7772-5045-9769-8FF529712A9A}" srcId="{9A57A076-05DB-2144-89F8-3B74AE8A54E8}" destId="{EF0A3147-5862-C345-A0FB-9A2BB9E757E4}" srcOrd="6" destOrd="0" parTransId="{40CCF358-B556-9F41-8BCE-6D5A69FC0941}" sibTransId="{6B93A89F-45FC-AA43-894A-FF52A1CCAE62}"/>
    <dgm:cxn modelId="{E9A3486D-8475-3645-9EAC-9E9594339081}" type="presOf" srcId="{97034D5C-5C31-6544-BA61-5D501685B868}" destId="{F924D33A-857E-BA48-92EC-183E5744059D}" srcOrd="0" destOrd="0" presId="urn:microsoft.com/office/officeart/2005/8/layout/radial4"/>
    <dgm:cxn modelId="{7A56210D-2D33-E946-955E-1A09F56C94DF}" type="presOf" srcId="{40CCF358-B556-9F41-8BCE-6D5A69FC0941}" destId="{31574E81-D90C-034B-AC92-8BAD511D1ED1}" srcOrd="0" destOrd="0" presId="urn:microsoft.com/office/officeart/2005/8/layout/radial4"/>
    <dgm:cxn modelId="{469D8DD3-593C-594D-93BE-63E18094E98B}" srcId="{9A57A076-05DB-2144-89F8-3B74AE8A54E8}" destId="{E5FCD5ED-92AB-A547-A81D-9F351F4625A6}" srcOrd="2" destOrd="0" parTransId="{17737051-CD00-8847-9752-2DFD7CEFBE71}" sibTransId="{97762427-52BF-3E48-B7E0-37175AC39BB9}"/>
    <dgm:cxn modelId="{DA772C49-0F46-7D42-8411-396606B196BD}" type="presOf" srcId="{17737051-CD00-8847-9752-2DFD7CEFBE71}" destId="{DEFA5618-5A5A-5640-AD4E-D04E10B296E8}" srcOrd="0" destOrd="0" presId="urn:microsoft.com/office/officeart/2005/8/layout/radial4"/>
    <dgm:cxn modelId="{18DF1AFF-418B-344F-B84D-D2BA8EA32596}" srcId="{9A57A076-05DB-2144-89F8-3B74AE8A54E8}" destId="{182B74F2-87FF-2247-9FB8-525287361B13}" srcOrd="4" destOrd="0" parTransId="{7034DC92-A82B-DA42-9D97-51C6AC96AE18}" sibTransId="{CC278737-10E8-E44F-9922-D2A19AD4D272}"/>
    <dgm:cxn modelId="{722D49C4-584E-4645-8CED-925188C30BC0}" type="presOf" srcId="{53BC9D93-1FA3-4E4F-B363-9D35D2E50F05}" destId="{8EA4D9DD-EE11-CA4B-8998-A1F20804FF44}" srcOrd="0" destOrd="0" presId="urn:microsoft.com/office/officeart/2005/8/layout/radial4"/>
    <dgm:cxn modelId="{D4CDBDF6-3009-054E-B224-DC225E52A285}" type="presOf" srcId="{0EBCF095-9DA0-AF46-BC7F-C045BD9AB875}" destId="{8A2DB259-71A9-D247-A4C9-9917724F083F}" srcOrd="0" destOrd="0" presId="urn:microsoft.com/office/officeart/2005/8/layout/radial4"/>
    <dgm:cxn modelId="{0C43044A-FEC9-0D41-ABC1-3C899DBAF53B}" type="presOf" srcId="{ECFB68CA-3B54-4D48-8CFD-6CCF39D9E79F}" destId="{0578DB2D-E946-9543-B889-7FBF0303D8AC}" srcOrd="0" destOrd="0" presId="urn:microsoft.com/office/officeart/2005/8/layout/radial4"/>
    <dgm:cxn modelId="{65ECDDA2-371C-A147-A2C1-F60FC4B27968}" type="presOf" srcId="{8092A737-68F8-A548-ABC6-2D6BDE9891D8}" destId="{44DF005C-961B-BA44-863F-30C20C2C739A}" srcOrd="0" destOrd="0" presId="urn:microsoft.com/office/officeart/2005/8/layout/radial4"/>
    <dgm:cxn modelId="{2D5D9E8E-6197-2445-B4B7-BFE5D6621F17}" type="presParOf" srcId="{BED99AAE-5193-9548-B55A-B0E3B5ED53E5}" destId="{ABD8ED87-1C7D-BE4A-9358-F92E723BCB86}" srcOrd="0" destOrd="0" presId="urn:microsoft.com/office/officeart/2005/8/layout/radial4"/>
    <dgm:cxn modelId="{FECA9CCD-93E3-EB46-BC71-C82B24DAE0A0}" type="presParOf" srcId="{BED99AAE-5193-9548-B55A-B0E3B5ED53E5}" destId="{8A2DB259-71A9-D247-A4C9-9917724F083F}" srcOrd="1" destOrd="0" presId="urn:microsoft.com/office/officeart/2005/8/layout/radial4"/>
    <dgm:cxn modelId="{41E19AD9-2CD2-0046-B7F7-5D4C02EE696C}" type="presParOf" srcId="{BED99AAE-5193-9548-B55A-B0E3B5ED53E5}" destId="{F924D33A-857E-BA48-92EC-183E5744059D}" srcOrd="2" destOrd="0" presId="urn:microsoft.com/office/officeart/2005/8/layout/radial4"/>
    <dgm:cxn modelId="{37D64D9B-DF6C-3746-8B0C-2974EFFF0F56}" type="presParOf" srcId="{BED99AAE-5193-9548-B55A-B0E3B5ED53E5}" destId="{8EA4D9DD-EE11-CA4B-8998-A1F20804FF44}" srcOrd="3" destOrd="0" presId="urn:microsoft.com/office/officeart/2005/8/layout/radial4"/>
    <dgm:cxn modelId="{2B93CFD8-19F7-0F49-B0EF-5D72241B32D4}" type="presParOf" srcId="{BED99AAE-5193-9548-B55A-B0E3B5ED53E5}" destId="{44DF005C-961B-BA44-863F-30C20C2C739A}" srcOrd="4" destOrd="0" presId="urn:microsoft.com/office/officeart/2005/8/layout/radial4"/>
    <dgm:cxn modelId="{1B3FE6F5-DE60-5044-9170-E70DF1EFBF51}" type="presParOf" srcId="{BED99AAE-5193-9548-B55A-B0E3B5ED53E5}" destId="{DEFA5618-5A5A-5640-AD4E-D04E10B296E8}" srcOrd="5" destOrd="0" presId="urn:microsoft.com/office/officeart/2005/8/layout/radial4"/>
    <dgm:cxn modelId="{088E34C3-DF33-8A47-BF55-CE65D4642709}" type="presParOf" srcId="{BED99AAE-5193-9548-B55A-B0E3B5ED53E5}" destId="{7945AB67-3EDB-C340-A9CB-3187AE9FB48C}" srcOrd="6" destOrd="0" presId="urn:microsoft.com/office/officeart/2005/8/layout/radial4"/>
    <dgm:cxn modelId="{6BF15E58-9A58-C342-9C67-EEE12C05F206}" type="presParOf" srcId="{BED99AAE-5193-9548-B55A-B0E3B5ED53E5}" destId="{BE44B29A-DC8E-C24E-B52A-BAC07BE27DC4}" srcOrd="7" destOrd="0" presId="urn:microsoft.com/office/officeart/2005/8/layout/radial4"/>
    <dgm:cxn modelId="{33F4D54B-C724-AD48-AA7A-D2326D1BB972}" type="presParOf" srcId="{BED99AAE-5193-9548-B55A-B0E3B5ED53E5}" destId="{0578DB2D-E946-9543-B889-7FBF0303D8AC}" srcOrd="8" destOrd="0" presId="urn:microsoft.com/office/officeart/2005/8/layout/radial4"/>
    <dgm:cxn modelId="{65A543FD-15FA-0F4D-BC4B-C6C0915D2B09}" type="presParOf" srcId="{BED99AAE-5193-9548-B55A-B0E3B5ED53E5}" destId="{F292E27C-4917-E345-A8A5-5B56F451997A}" srcOrd="9" destOrd="0" presId="urn:microsoft.com/office/officeart/2005/8/layout/radial4"/>
    <dgm:cxn modelId="{2F877935-042F-6B43-B2B9-0EE690F8FE2A}" type="presParOf" srcId="{BED99AAE-5193-9548-B55A-B0E3B5ED53E5}" destId="{00482B9D-D72E-E844-BB0D-4EED39F3A67B}" srcOrd="10" destOrd="0" presId="urn:microsoft.com/office/officeart/2005/8/layout/radial4"/>
    <dgm:cxn modelId="{CFA7FBBF-3685-FD4B-9128-E871A6186FCC}" type="presParOf" srcId="{BED99AAE-5193-9548-B55A-B0E3B5ED53E5}" destId="{AF9EB6A4-7D3A-8A4B-AB9A-81E609275AFE}" srcOrd="11" destOrd="0" presId="urn:microsoft.com/office/officeart/2005/8/layout/radial4"/>
    <dgm:cxn modelId="{2A066AA6-3AF6-CD4D-8CFE-F2F35BC28F67}" type="presParOf" srcId="{BED99AAE-5193-9548-B55A-B0E3B5ED53E5}" destId="{7BE0EB82-37E8-C04E-B0C0-E6E20FF4FA14}" srcOrd="12" destOrd="0" presId="urn:microsoft.com/office/officeart/2005/8/layout/radial4"/>
    <dgm:cxn modelId="{F4014E37-FB12-4D4B-B3F8-8CBFF7326D1D}" type="presParOf" srcId="{BED99AAE-5193-9548-B55A-B0E3B5ED53E5}" destId="{31574E81-D90C-034B-AC92-8BAD511D1ED1}" srcOrd="13" destOrd="0" presId="urn:microsoft.com/office/officeart/2005/8/layout/radial4"/>
    <dgm:cxn modelId="{837FF629-F1F3-6646-993E-D799C72807FD}" type="presParOf" srcId="{BED99AAE-5193-9548-B55A-B0E3B5ED53E5}" destId="{3271B5A3-A685-2B4F-8308-AB496A89093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8ED87-1C7D-BE4A-9358-F92E723BCB86}">
      <dsp:nvSpPr>
        <dsp:cNvPr id="0" name=""/>
        <dsp:cNvSpPr/>
      </dsp:nvSpPr>
      <dsp:spPr>
        <a:xfrm>
          <a:off x="3315592" y="2853094"/>
          <a:ext cx="1345035" cy="1345035"/>
        </a:xfrm>
        <a:prstGeom prst="ellipse">
          <a:avLst/>
        </a:prstGeom>
        <a:solidFill>
          <a:srgbClr val="236364"/>
        </a:solidFill>
        <a:ln w="12700">
          <a:solidFill>
            <a:srgbClr val="23636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5592" y="2853094"/>
        <a:ext cx="1345035" cy="1345035"/>
      </dsp:txXfrm>
    </dsp:sp>
    <dsp:sp modelId="{8A2DB259-71A9-D247-A4C9-9917724F083F}">
      <dsp:nvSpPr>
        <dsp:cNvPr id="0" name=""/>
        <dsp:cNvSpPr/>
      </dsp:nvSpPr>
      <dsp:spPr>
        <a:xfrm rot="10800000">
          <a:off x="839915" y="3333944"/>
          <a:ext cx="2339514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4D33A-857E-BA48-92EC-183E5744059D}">
      <dsp:nvSpPr>
        <dsp:cNvPr id="0" name=""/>
        <dsp:cNvSpPr/>
      </dsp:nvSpPr>
      <dsp:spPr>
        <a:xfrm>
          <a:off x="142688" y="3149001"/>
          <a:ext cx="1394454" cy="753219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Fever</a:t>
          </a:r>
        </a:p>
      </dsp:txBody>
      <dsp:txXfrm>
        <a:off x="142688" y="3149001"/>
        <a:ext cx="1394454" cy="753219"/>
      </dsp:txXfrm>
    </dsp:sp>
    <dsp:sp modelId="{8EA4D9DD-EE11-CA4B-8998-A1F20804FF44}">
      <dsp:nvSpPr>
        <dsp:cNvPr id="0" name=""/>
        <dsp:cNvSpPr/>
      </dsp:nvSpPr>
      <dsp:spPr>
        <a:xfrm rot="12150000">
          <a:off x="990515" y="2576829"/>
          <a:ext cx="2339514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F005C-961B-BA44-863F-30C20C2C739A}">
      <dsp:nvSpPr>
        <dsp:cNvPr id="0" name=""/>
        <dsp:cNvSpPr/>
      </dsp:nvSpPr>
      <dsp:spPr>
        <a:xfrm>
          <a:off x="382330" y="1944240"/>
          <a:ext cx="1394454" cy="753219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Myalgia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Arthralgias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Fatigue</a:t>
          </a:r>
        </a:p>
      </dsp:txBody>
      <dsp:txXfrm>
        <a:off x="382330" y="1944240"/>
        <a:ext cx="1394454" cy="753219"/>
      </dsp:txXfrm>
    </dsp:sp>
    <dsp:sp modelId="{DEFA5618-5A5A-5640-AD4E-D04E10B296E8}">
      <dsp:nvSpPr>
        <dsp:cNvPr id="0" name=""/>
        <dsp:cNvSpPr/>
      </dsp:nvSpPr>
      <dsp:spPr>
        <a:xfrm rot="13294404">
          <a:off x="1167353" y="1952099"/>
          <a:ext cx="2525781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5AB67-3EDB-C340-A9CB-3187AE9FB48C}">
      <dsp:nvSpPr>
        <dsp:cNvPr id="0" name=""/>
        <dsp:cNvSpPr/>
      </dsp:nvSpPr>
      <dsp:spPr>
        <a:xfrm>
          <a:off x="885585" y="929129"/>
          <a:ext cx="1199766" cy="753219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Nausea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Vomiting</a:t>
          </a:r>
        </a:p>
      </dsp:txBody>
      <dsp:txXfrm>
        <a:off x="885585" y="929129"/>
        <a:ext cx="1199766" cy="753219"/>
      </dsp:txXfrm>
    </dsp:sp>
    <dsp:sp modelId="{BE44B29A-DC8E-C24E-B52A-BAC07BE27DC4}">
      <dsp:nvSpPr>
        <dsp:cNvPr id="0" name=""/>
        <dsp:cNvSpPr/>
      </dsp:nvSpPr>
      <dsp:spPr>
        <a:xfrm rot="14850000">
          <a:off x="2061237" y="1506106"/>
          <a:ext cx="2339514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8DB2D-E946-9543-B889-7FBF0303D8AC}">
      <dsp:nvSpPr>
        <dsp:cNvPr id="0" name=""/>
        <dsp:cNvSpPr/>
      </dsp:nvSpPr>
      <dsp:spPr>
        <a:xfrm>
          <a:off x="2229030" y="240449"/>
          <a:ext cx="1108635" cy="753219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</a:p>
      </dsp:txBody>
      <dsp:txXfrm>
        <a:off x="2229030" y="240449"/>
        <a:ext cx="1108635" cy="753219"/>
      </dsp:txXfrm>
    </dsp:sp>
    <dsp:sp modelId="{F292E27C-4917-E345-A8A5-5B56F451997A}">
      <dsp:nvSpPr>
        <dsp:cNvPr id="0" name=""/>
        <dsp:cNvSpPr/>
      </dsp:nvSpPr>
      <dsp:spPr>
        <a:xfrm rot="16200000">
          <a:off x="2818352" y="1355507"/>
          <a:ext cx="2339514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82B9D-D72E-E844-BB0D-4EED39F3A67B}">
      <dsp:nvSpPr>
        <dsp:cNvPr id="0" name=""/>
        <dsp:cNvSpPr/>
      </dsp:nvSpPr>
      <dsp:spPr>
        <a:xfrm>
          <a:off x="3431202" y="807"/>
          <a:ext cx="1113814" cy="753219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Rash</a:t>
          </a:r>
        </a:p>
      </dsp:txBody>
      <dsp:txXfrm>
        <a:off x="3431202" y="807"/>
        <a:ext cx="1113814" cy="753219"/>
      </dsp:txXfrm>
    </dsp:sp>
    <dsp:sp modelId="{AF9EB6A4-7D3A-8A4B-AB9A-81E609275AFE}">
      <dsp:nvSpPr>
        <dsp:cNvPr id="0" name=""/>
        <dsp:cNvSpPr/>
      </dsp:nvSpPr>
      <dsp:spPr>
        <a:xfrm rot="17694336">
          <a:off x="3636853" y="1511465"/>
          <a:ext cx="2394879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0EB82-37E8-C04E-B0C0-E6E20FF4FA14}">
      <dsp:nvSpPr>
        <dsp:cNvPr id="0" name=""/>
        <dsp:cNvSpPr/>
      </dsp:nvSpPr>
      <dsp:spPr>
        <a:xfrm>
          <a:off x="4652207" y="240441"/>
          <a:ext cx="1372714" cy="753219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Hypotension</a:t>
          </a:r>
        </a:p>
      </dsp:txBody>
      <dsp:txXfrm>
        <a:off x="4652207" y="240441"/>
        <a:ext cx="1372714" cy="753219"/>
      </dsp:txXfrm>
    </dsp:sp>
    <dsp:sp modelId="{31574E81-D90C-034B-AC92-8BAD511D1ED1}">
      <dsp:nvSpPr>
        <dsp:cNvPr id="0" name=""/>
        <dsp:cNvSpPr/>
      </dsp:nvSpPr>
      <dsp:spPr>
        <a:xfrm rot="19303452">
          <a:off x="4354564" y="2013632"/>
          <a:ext cx="2613605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1B5A3-A685-2B4F-8308-AB496A890932}">
      <dsp:nvSpPr>
        <dsp:cNvPr id="0" name=""/>
        <dsp:cNvSpPr/>
      </dsp:nvSpPr>
      <dsp:spPr>
        <a:xfrm>
          <a:off x="6099835" y="977002"/>
          <a:ext cx="1174843" cy="837602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Tachycardia</a:t>
          </a:r>
          <a:endParaRPr lang="fr-CH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Dyspnea</a:t>
          </a:r>
        </a:p>
      </dsp:txBody>
      <dsp:txXfrm>
        <a:off x="6099835" y="977002"/>
        <a:ext cx="1174843" cy="837602"/>
      </dsp:txXfrm>
    </dsp:sp>
    <dsp:sp modelId="{38485761-4C41-0144-9BBA-D060EB26B92D}">
      <dsp:nvSpPr>
        <dsp:cNvPr id="0" name=""/>
        <dsp:cNvSpPr/>
      </dsp:nvSpPr>
      <dsp:spPr>
        <a:xfrm rot="20435364">
          <a:off x="4682729" y="2687708"/>
          <a:ext cx="2278764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CF62-D16A-FB4F-8E71-315BD907076D}">
      <dsp:nvSpPr>
        <dsp:cNvPr id="0" name=""/>
        <dsp:cNvSpPr/>
      </dsp:nvSpPr>
      <dsp:spPr>
        <a:xfrm>
          <a:off x="6199505" y="2124109"/>
          <a:ext cx="1394454" cy="753219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Hypoxia</a:t>
          </a:r>
        </a:p>
      </dsp:txBody>
      <dsp:txXfrm>
        <a:off x="6199505" y="2124109"/>
        <a:ext cx="1394454" cy="753219"/>
      </dsp:txXfrm>
    </dsp:sp>
    <dsp:sp modelId="{9F568536-735F-E941-8A77-485B3041A8B2}">
      <dsp:nvSpPr>
        <dsp:cNvPr id="0" name=""/>
        <dsp:cNvSpPr/>
      </dsp:nvSpPr>
      <dsp:spPr>
        <a:xfrm>
          <a:off x="4796789" y="3333944"/>
          <a:ext cx="2339514" cy="3833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D91B0-DAF0-9A4F-B0AA-FACF03109937}">
      <dsp:nvSpPr>
        <dsp:cNvPr id="0" name=""/>
        <dsp:cNvSpPr/>
      </dsp:nvSpPr>
      <dsp:spPr>
        <a:xfrm>
          <a:off x="6579397" y="3149001"/>
          <a:ext cx="1113814" cy="753219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Shock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MOF</a:t>
          </a:r>
        </a:p>
      </dsp:txBody>
      <dsp:txXfrm>
        <a:off x="6579397" y="3149001"/>
        <a:ext cx="1113814" cy="7532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8ED87-1C7D-BE4A-9358-F92E723BCB86}">
      <dsp:nvSpPr>
        <dsp:cNvPr id="0" name=""/>
        <dsp:cNvSpPr/>
      </dsp:nvSpPr>
      <dsp:spPr>
        <a:xfrm>
          <a:off x="3076427" y="2483050"/>
          <a:ext cx="1714868" cy="1714868"/>
        </a:xfrm>
        <a:prstGeom prst="ellipse">
          <a:avLst/>
        </a:prstGeom>
        <a:solidFill>
          <a:srgbClr val="236364"/>
        </a:solidFill>
        <a:ln w="12700">
          <a:solidFill>
            <a:srgbClr val="23636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ICANS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6427" y="2483050"/>
        <a:ext cx="1714868" cy="1714868"/>
      </dsp:txXfrm>
    </dsp:sp>
    <dsp:sp modelId="{8A2DB259-71A9-D247-A4C9-9917724F083F}">
      <dsp:nvSpPr>
        <dsp:cNvPr id="0" name=""/>
        <dsp:cNvSpPr/>
      </dsp:nvSpPr>
      <dsp:spPr>
        <a:xfrm rot="10800000">
          <a:off x="1088853" y="3096116"/>
          <a:ext cx="1878256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4D33A-857E-BA48-92EC-183E5744059D}">
      <dsp:nvSpPr>
        <dsp:cNvPr id="0" name=""/>
        <dsp:cNvSpPr/>
      </dsp:nvSpPr>
      <dsp:spPr>
        <a:xfrm>
          <a:off x="199915" y="2860321"/>
          <a:ext cx="1777876" cy="960326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  <a:endParaRPr lang="en-US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15" y="2860321"/>
        <a:ext cx="1777876" cy="960326"/>
      </dsp:txXfrm>
    </dsp:sp>
    <dsp:sp modelId="{8EA4D9DD-EE11-CA4B-8998-A1F20804FF44}">
      <dsp:nvSpPr>
        <dsp:cNvPr id="0" name=""/>
        <dsp:cNvSpPr/>
      </dsp:nvSpPr>
      <dsp:spPr>
        <a:xfrm rot="12405106">
          <a:off x="1375835" y="2259113"/>
          <a:ext cx="1795142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F005C-961B-BA44-863F-30C20C2C739A}">
      <dsp:nvSpPr>
        <dsp:cNvPr id="0" name=""/>
        <dsp:cNvSpPr/>
      </dsp:nvSpPr>
      <dsp:spPr>
        <a:xfrm>
          <a:off x="486270" y="1619299"/>
          <a:ext cx="1971273" cy="960326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Movement disorder (Tremor)</a:t>
          </a:r>
        </a:p>
      </dsp:txBody>
      <dsp:txXfrm>
        <a:off x="486270" y="1619299"/>
        <a:ext cx="1971273" cy="960326"/>
      </dsp:txXfrm>
    </dsp:sp>
    <dsp:sp modelId="{DEFA5618-5A5A-5640-AD4E-D04E10B296E8}">
      <dsp:nvSpPr>
        <dsp:cNvPr id="0" name=""/>
        <dsp:cNvSpPr/>
      </dsp:nvSpPr>
      <dsp:spPr>
        <a:xfrm rot="14149039">
          <a:off x="1781510" y="1438636"/>
          <a:ext cx="2053322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5AB67-3EDB-C340-A9CB-3187AE9FB48C}">
      <dsp:nvSpPr>
        <dsp:cNvPr id="0" name=""/>
        <dsp:cNvSpPr/>
      </dsp:nvSpPr>
      <dsp:spPr>
        <a:xfrm>
          <a:off x="1386385" y="353536"/>
          <a:ext cx="1689946" cy="960326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Impaired speech (aphasia)</a:t>
          </a:r>
        </a:p>
      </dsp:txBody>
      <dsp:txXfrm>
        <a:off x="1386385" y="353536"/>
        <a:ext cx="1689946" cy="960326"/>
      </dsp:txXfrm>
    </dsp:sp>
    <dsp:sp modelId="{BE44B29A-DC8E-C24E-B52A-BAC07BE27DC4}">
      <dsp:nvSpPr>
        <dsp:cNvPr id="0" name=""/>
        <dsp:cNvSpPr/>
      </dsp:nvSpPr>
      <dsp:spPr>
        <a:xfrm rot="16217172">
          <a:off x="2997522" y="1182704"/>
          <a:ext cx="1891794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8DB2D-E946-9543-B889-7FBF0303D8AC}">
      <dsp:nvSpPr>
        <dsp:cNvPr id="0" name=""/>
        <dsp:cNvSpPr/>
      </dsp:nvSpPr>
      <dsp:spPr>
        <a:xfrm>
          <a:off x="3241409" y="1024"/>
          <a:ext cx="1413468" cy="960326"/>
        </a:xfrm>
        <a:prstGeom prst="roundRect">
          <a:avLst>
            <a:gd name="adj" fmla="val 10000"/>
          </a:avLst>
        </a:prstGeom>
        <a:solidFill>
          <a:schemeClr val="bg1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Alteration</a:t>
          </a: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it-IT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mental</a:t>
          </a: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 status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1409" y="1024"/>
        <a:ext cx="1413468" cy="960326"/>
      </dsp:txXfrm>
    </dsp:sp>
    <dsp:sp modelId="{F292E27C-4917-E345-A8A5-5B56F451997A}">
      <dsp:nvSpPr>
        <dsp:cNvPr id="0" name=""/>
        <dsp:cNvSpPr/>
      </dsp:nvSpPr>
      <dsp:spPr>
        <a:xfrm rot="18282729">
          <a:off x="4051238" y="1456871"/>
          <a:ext cx="2036407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82B9D-D72E-E844-BB0D-4EED39F3A67B}">
      <dsp:nvSpPr>
        <dsp:cNvPr id="0" name=""/>
        <dsp:cNvSpPr/>
      </dsp:nvSpPr>
      <dsp:spPr>
        <a:xfrm>
          <a:off x="4939227" y="384089"/>
          <a:ext cx="1420070" cy="960326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Seizure</a:t>
          </a:r>
          <a:endParaRPr lang="en-US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9227" y="384089"/>
        <a:ext cx="1420070" cy="960326"/>
      </dsp:txXfrm>
    </dsp:sp>
    <dsp:sp modelId="{AF9EB6A4-7D3A-8A4B-AB9A-81E609275AFE}">
      <dsp:nvSpPr>
        <dsp:cNvPr id="0" name=""/>
        <dsp:cNvSpPr/>
      </dsp:nvSpPr>
      <dsp:spPr>
        <a:xfrm rot="19993181">
          <a:off x="4696062" y="2218306"/>
          <a:ext cx="1954103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0EB82-37E8-C04E-B0C0-E6E20FF4FA14}">
      <dsp:nvSpPr>
        <dsp:cNvPr id="0" name=""/>
        <dsp:cNvSpPr/>
      </dsp:nvSpPr>
      <dsp:spPr>
        <a:xfrm>
          <a:off x="5670288" y="1542281"/>
          <a:ext cx="1750158" cy="960326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Encephalopathy</a:t>
          </a:r>
        </a:p>
      </dsp:txBody>
      <dsp:txXfrm>
        <a:off x="5670288" y="1542281"/>
        <a:ext cx="1750158" cy="960326"/>
      </dsp:txXfrm>
    </dsp:sp>
    <dsp:sp modelId="{31574E81-D90C-034B-AC92-8BAD511D1ED1}">
      <dsp:nvSpPr>
        <dsp:cNvPr id="0" name=""/>
        <dsp:cNvSpPr/>
      </dsp:nvSpPr>
      <dsp:spPr>
        <a:xfrm rot="21562409">
          <a:off x="4911497" y="3074122"/>
          <a:ext cx="2067349" cy="4887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1B5A3-A685-2B4F-8308-AB496A890932}">
      <dsp:nvSpPr>
        <dsp:cNvPr id="0" name=""/>
        <dsp:cNvSpPr/>
      </dsp:nvSpPr>
      <dsp:spPr>
        <a:xfrm>
          <a:off x="6121669" y="2773232"/>
          <a:ext cx="1714230" cy="1067911"/>
        </a:xfrm>
        <a:prstGeom prst="roundRect">
          <a:avLst>
            <a:gd name="adj" fmla="val 10000"/>
          </a:avLst>
        </a:prstGeom>
        <a:solidFill>
          <a:srgbClr val="F38D08"/>
        </a:solidFill>
        <a:ln w="12700">
          <a:solidFill>
            <a:srgbClr val="F38D08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Cerebral edema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Coma</a:t>
          </a:r>
        </a:p>
      </dsp:txBody>
      <dsp:txXfrm>
        <a:off x="6121669" y="2773232"/>
        <a:ext cx="1714230" cy="1067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DE0D-7C02-6B49-9B3C-7972CBAB0460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4142A-BCA7-F647-8F33-D522194E592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14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50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31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23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ICE: immune </a:t>
            </a:r>
            <a:r>
              <a:rPr lang="it-IT" dirty="0" err="1" smtClean="0"/>
              <a:t>effector</a:t>
            </a:r>
            <a:r>
              <a:rPr lang="it-IT" dirty="0" smtClean="0"/>
              <a:t> </a:t>
            </a:r>
            <a:r>
              <a:rPr lang="it-IT" dirty="0" err="1" smtClean="0"/>
              <a:t>cell-associated</a:t>
            </a:r>
            <a:r>
              <a:rPr lang="it-IT" dirty="0" smtClean="0"/>
              <a:t> </a:t>
            </a:r>
            <a:r>
              <a:rPr lang="it-IT" dirty="0" err="1" smtClean="0"/>
              <a:t>encephalopaty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68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14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69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PMN: </a:t>
            </a:r>
            <a:r>
              <a:rPr lang="it-IT" dirty="0" err="1" smtClean="0"/>
              <a:t>polymorphonuclear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GCSF: </a:t>
            </a:r>
            <a:r>
              <a:rPr lang="it-IT" dirty="0" err="1" smtClean="0"/>
              <a:t>granulocyte-colony</a:t>
            </a:r>
            <a:r>
              <a:rPr lang="it-IT" dirty="0" smtClean="0"/>
              <a:t> </a:t>
            </a:r>
            <a:r>
              <a:rPr lang="it-IT" dirty="0" err="1" smtClean="0"/>
              <a:t>stimulating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163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HSC: </a:t>
            </a:r>
            <a:r>
              <a:rPr lang="it-IT" dirty="0" err="1" smtClean="0"/>
              <a:t>hematopoietic</a:t>
            </a:r>
            <a:r>
              <a:rPr lang="it-IT" dirty="0" smtClean="0"/>
              <a:t> </a:t>
            </a:r>
            <a:r>
              <a:rPr lang="it-IT" dirty="0" err="1" smtClean="0"/>
              <a:t>stem</a:t>
            </a:r>
            <a:r>
              <a:rPr lang="it-IT" dirty="0" smtClean="0"/>
              <a:t> </a:t>
            </a:r>
            <a:r>
              <a:rPr lang="it-IT" smtClean="0"/>
              <a:t>cells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62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86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38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78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OS: </a:t>
            </a:r>
            <a:r>
              <a:rPr lang="it-IT" dirty="0" err="1" smtClean="0"/>
              <a:t>overall</a:t>
            </a:r>
            <a:r>
              <a:rPr lang="it-IT" dirty="0" smtClean="0"/>
              <a:t> </a:t>
            </a:r>
            <a:r>
              <a:rPr lang="it-IT" dirty="0" err="1" smtClean="0"/>
              <a:t>survival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CI: </a:t>
            </a:r>
            <a:r>
              <a:rPr lang="it-IT" dirty="0" err="1" smtClean="0"/>
              <a:t>confidence</a:t>
            </a:r>
            <a:r>
              <a:rPr lang="it-IT" dirty="0" smtClean="0"/>
              <a:t> </a:t>
            </a:r>
            <a:r>
              <a:rPr lang="it-IT" dirty="0" err="1" smtClean="0"/>
              <a:t>interval</a:t>
            </a:r>
            <a:r>
              <a:rPr lang="it-IT" dirty="0" smtClean="0"/>
              <a:t>; ASCT</a:t>
            </a:r>
            <a:r>
              <a:rPr lang="it-IT" dirty="0" smtClean="0"/>
              <a:t>: </a:t>
            </a:r>
            <a:r>
              <a:rPr lang="it-IT" dirty="0" err="1" smtClean="0"/>
              <a:t>autologous</a:t>
            </a:r>
            <a:r>
              <a:rPr lang="it-IT" dirty="0" smtClean="0"/>
              <a:t> </a:t>
            </a:r>
            <a:r>
              <a:rPr lang="it-IT" dirty="0" err="1" smtClean="0"/>
              <a:t>stem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transplantation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PMBCL: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mediastinal</a:t>
            </a:r>
            <a:r>
              <a:rPr lang="it-IT" dirty="0" smtClean="0"/>
              <a:t> </a:t>
            </a:r>
            <a:r>
              <a:rPr lang="it-IT" dirty="0" err="1" smtClean="0"/>
              <a:t>B-cell</a:t>
            </a:r>
            <a:r>
              <a:rPr lang="it-IT" dirty="0" smtClean="0"/>
              <a:t> </a:t>
            </a:r>
            <a:r>
              <a:rPr lang="it-IT" dirty="0" err="1" smtClean="0"/>
              <a:t>lymphoma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err="1" smtClean="0"/>
              <a:t>R</a:t>
            </a:r>
            <a:r>
              <a:rPr lang="it-IT" dirty="0" smtClean="0"/>
              <a:t>/</a:t>
            </a:r>
            <a:r>
              <a:rPr lang="it-IT" dirty="0" err="1" smtClean="0"/>
              <a:t>R</a:t>
            </a:r>
            <a:r>
              <a:rPr lang="it-IT" dirty="0" smtClean="0"/>
              <a:t>: </a:t>
            </a:r>
            <a:r>
              <a:rPr lang="it-IT" dirty="0" err="1" smtClean="0"/>
              <a:t>relapsed</a:t>
            </a:r>
            <a:r>
              <a:rPr lang="it-IT" dirty="0" smtClean="0"/>
              <a:t> or </a:t>
            </a:r>
            <a:r>
              <a:rPr lang="it-IT" dirty="0" err="1" smtClean="0"/>
              <a:t>refractory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ORR: </a:t>
            </a:r>
            <a:r>
              <a:rPr lang="it-IT" dirty="0" err="1" smtClean="0"/>
              <a:t>overall</a:t>
            </a:r>
            <a:r>
              <a:rPr lang="it-IT" dirty="0" smtClean="0"/>
              <a:t> </a:t>
            </a:r>
            <a:r>
              <a:rPr lang="it-IT" dirty="0" err="1" smtClean="0"/>
              <a:t>response</a:t>
            </a:r>
            <a:r>
              <a:rPr lang="it-IT" dirty="0" smtClean="0"/>
              <a:t> rate;</a:t>
            </a:r>
            <a:r>
              <a:rPr lang="it-IT" baseline="0" dirty="0" smtClean="0"/>
              <a:t> </a:t>
            </a:r>
            <a:r>
              <a:rPr lang="it-IT" dirty="0" smtClean="0"/>
              <a:t>CR:</a:t>
            </a:r>
            <a:r>
              <a:rPr lang="it-IT" baseline="0" dirty="0" smtClean="0"/>
              <a:t> complete </a:t>
            </a:r>
            <a:r>
              <a:rPr lang="it-IT" baseline="0" dirty="0" err="1" smtClean="0"/>
              <a:t>response</a:t>
            </a:r>
            <a:r>
              <a:rPr lang="it-IT" baseline="0" dirty="0" smtClean="0"/>
              <a:t>; </a:t>
            </a:r>
            <a:r>
              <a:rPr lang="it-IT" baseline="0" dirty="0" err="1" smtClean="0"/>
              <a:t>DoR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duration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response</a:t>
            </a:r>
            <a:r>
              <a:rPr lang="it-IT" baseline="0" dirty="0" smtClean="0"/>
              <a:t>; </a:t>
            </a:r>
            <a:r>
              <a:rPr lang="it-IT" dirty="0" smtClean="0"/>
              <a:t>PFS: </a:t>
            </a:r>
            <a:r>
              <a:rPr lang="it-IT" dirty="0" err="1" smtClean="0"/>
              <a:t>progression-free</a:t>
            </a:r>
            <a:r>
              <a:rPr lang="it-IT" dirty="0" smtClean="0"/>
              <a:t> </a:t>
            </a:r>
            <a:r>
              <a:rPr lang="it-IT" dirty="0" err="1" smtClean="0"/>
              <a:t>survival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NR: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reported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13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AE: </a:t>
            </a:r>
            <a:r>
              <a:rPr lang="it-IT" dirty="0" err="1" smtClean="0"/>
              <a:t>adverse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SAE: </a:t>
            </a:r>
            <a:r>
              <a:rPr lang="it-IT" dirty="0" err="1" smtClean="0"/>
              <a:t>serious</a:t>
            </a:r>
            <a:r>
              <a:rPr lang="it-IT" dirty="0" smtClean="0"/>
              <a:t> </a:t>
            </a:r>
            <a:r>
              <a:rPr lang="it-IT" dirty="0" err="1" smtClean="0"/>
              <a:t>adverse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23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IFN: interferon;</a:t>
            </a:r>
            <a:r>
              <a:rPr lang="it-IT" baseline="0" dirty="0" smtClean="0"/>
              <a:t> </a:t>
            </a:r>
            <a:r>
              <a:rPr lang="it-IT" dirty="0" smtClean="0"/>
              <a:t>TNF: </a:t>
            </a:r>
            <a:r>
              <a:rPr lang="it-IT" dirty="0" err="1" smtClean="0"/>
              <a:t>tumor</a:t>
            </a:r>
            <a:r>
              <a:rPr lang="it-IT" dirty="0" smtClean="0"/>
              <a:t> </a:t>
            </a:r>
            <a:r>
              <a:rPr lang="it-IT" dirty="0" err="1" smtClean="0"/>
              <a:t>necrosis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IL: </a:t>
            </a:r>
            <a:r>
              <a:rPr lang="it-IT" dirty="0" err="1" smtClean="0"/>
              <a:t>interleukin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CID: coagulazione intravascolare disseminata;</a:t>
            </a:r>
            <a:r>
              <a:rPr lang="it-IT" baseline="0" dirty="0" smtClean="0"/>
              <a:t> </a:t>
            </a:r>
            <a:r>
              <a:rPr lang="it-IT" dirty="0" smtClean="0"/>
              <a:t>MPC-1: </a:t>
            </a:r>
            <a:r>
              <a:rPr lang="it-IT" dirty="0" err="1" smtClean="0"/>
              <a:t>monocyte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chemoattractant</a:t>
            </a:r>
            <a:r>
              <a:rPr lang="it-IT" baseline="0" dirty="0" smtClean="0"/>
              <a:t> protein-1; </a:t>
            </a:r>
            <a:r>
              <a:rPr lang="it-IT" dirty="0" err="1" smtClean="0"/>
              <a:t>vWF</a:t>
            </a:r>
            <a:r>
              <a:rPr lang="it-IT" dirty="0" smtClean="0"/>
              <a:t>: von </a:t>
            </a:r>
            <a:r>
              <a:rPr lang="it-IT" dirty="0" err="1" smtClean="0"/>
              <a:t>Willebrand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GM-CSF: </a:t>
            </a:r>
            <a:r>
              <a:rPr lang="it-IT" dirty="0" err="1" smtClean="0"/>
              <a:t>granulocyte-macrophage</a:t>
            </a:r>
            <a:r>
              <a:rPr lang="it-IT" dirty="0" smtClean="0"/>
              <a:t> </a:t>
            </a:r>
            <a:r>
              <a:rPr lang="it-IT" dirty="0" err="1" smtClean="0"/>
              <a:t>colony-stimulating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581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MOF: multiple </a:t>
            </a:r>
            <a:r>
              <a:rPr lang="it-IT" dirty="0" err="1" smtClean="0"/>
              <a:t>organ</a:t>
            </a:r>
            <a:r>
              <a:rPr lang="it-IT" dirty="0" smtClean="0"/>
              <a:t> </a:t>
            </a:r>
            <a:r>
              <a:rPr lang="it-IT" dirty="0" err="1" smtClean="0"/>
              <a:t>failure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TLS: </a:t>
            </a:r>
            <a:r>
              <a:rPr lang="it-IT" dirty="0" err="1" smtClean="0"/>
              <a:t>tumor</a:t>
            </a:r>
            <a:r>
              <a:rPr lang="it-IT" dirty="0" smtClean="0"/>
              <a:t> </a:t>
            </a:r>
            <a:r>
              <a:rPr lang="it-IT" dirty="0" err="1" smtClean="0"/>
              <a:t>lysis</a:t>
            </a:r>
            <a:r>
              <a:rPr lang="it-IT" dirty="0" smtClean="0"/>
              <a:t> </a:t>
            </a:r>
            <a:r>
              <a:rPr lang="it-IT" dirty="0" err="1" smtClean="0"/>
              <a:t>syndrome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003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IMC: intermediate care </a:t>
            </a:r>
            <a:r>
              <a:rPr lang="it-IT" dirty="0" err="1" smtClean="0"/>
              <a:t>unit</a:t>
            </a:r>
            <a:r>
              <a:rPr lang="it-IT" dirty="0" smtClean="0"/>
              <a:t>;</a:t>
            </a:r>
            <a:r>
              <a:rPr lang="it-IT" baseline="0" dirty="0" smtClean="0"/>
              <a:t> </a:t>
            </a:r>
            <a:r>
              <a:rPr lang="it-IT" dirty="0" smtClean="0"/>
              <a:t>ICU: intensive care </a:t>
            </a:r>
            <a:r>
              <a:rPr lang="it-IT" dirty="0" err="1" smtClean="0"/>
              <a:t>unit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72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CNS: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nervous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4142A-BCA7-F647-8F33-D522194E592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53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9FF1079-5934-BD47-B5B8-EE89A969FCD7}"/>
              </a:ext>
            </a:extLst>
          </p:cNvPr>
          <p:cNvSpPr/>
          <p:nvPr userDrawn="1"/>
        </p:nvSpPr>
        <p:spPr>
          <a:xfrm>
            <a:off x="1" y="0"/>
            <a:ext cx="1642414" cy="843280"/>
          </a:xfrm>
          <a:prstGeom prst="rect">
            <a:avLst/>
          </a:prstGeom>
          <a:solidFill>
            <a:srgbClr val="22222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55F4E2B-0B0A-144D-8920-3F2D45299449}"/>
              </a:ext>
            </a:extLst>
          </p:cNvPr>
          <p:cNvCxnSpPr>
            <a:cxnSpLocks/>
          </p:cNvCxnSpPr>
          <p:nvPr userDrawn="1"/>
        </p:nvCxnSpPr>
        <p:spPr>
          <a:xfrm>
            <a:off x="-4665" y="850270"/>
            <a:ext cx="12196665" cy="0"/>
          </a:xfrm>
          <a:prstGeom prst="line">
            <a:avLst/>
          </a:prstGeom>
          <a:ln w="381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CBD3C5C-7BA6-4240-820A-B4ED4A8CF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057" y="256940"/>
            <a:ext cx="1340300" cy="27657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16CC583-1309-0A4C-BBCE-A823C7E7CE54}"/>
              </a:ext>
            </a:extLst>
          </p:cNvPr>
          <p:cNvSpPr/>
          <p:nvPr userDrawn="1"/>
        </p:nvSpPr>
        <p:spPr>
          <a:xfrm>
            <a:off x="1649399" y="0"/>
            <a:ext cx="10542600" cy="843280"/>
          </a:xfrm>
          <a:prstGeom prst="rect">
            <a:avLst/>
          </a:prstGeom>
          <a:solidFill>
            <a:srgbClr val="23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096AE74-7D96-9A40-A324-5F09EC52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99" y="0"/>
            <a:ext cx="10515600" cy="84328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40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E8002AB-53A8-C840-A2E3-227B8BDE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FE95E3B-643A-7E48-B716-B1F79B6C0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50B1E80-6637-4C43-98B1-9739EACB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10FADA3-3F06-5A40-A653-B0AADFC0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3E7ABB0-EF58-4E44-8D87-A9FABCE5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08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FB39F9F-32D4-E24A-9C28-9BDF2367F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C445E0F-D326-404B-8376-4C40B18DE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43FA9C2-8BB2-3446-8F30-D292F407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5E48187-9F18-D74C-99D4-D13F87C4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E5C0DF7-4041-B247-80B8-443E82AD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7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E5029D-CABA-BD46-892C-C0C829C1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66C2A27-F5FC-144B-8C0B-4B6BD76D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F95C15D-582D-0C48-BDEB-88B40173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0CFEB6C-CA64-E546-90FE-BB7844E7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95A588F-F051-3748-8BAD-2890B4F5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89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4EB83F1-444F-4748-BF18-66B041B1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20CE8F-5410-9F43-B035-670F247A0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B1D638D-BF98-0749-9F84-7102BD6E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88BA2A6-1BA3-B247-999C-1E72B763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1D2266C-EA73-A143-9639-9FB8E5CF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78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B93EB2B-18E0-DD46-856C-CA4FD80D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CB901CD-AFE9-F94E-B585-B07B3BAB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23518B3-7C7E-FF40-AF3F-A088A9AB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1FFB6FF-7390-0D42-B97A-C196643E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24C7FD2-55EA-B542-BEC0-93A08CC7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88B0339-387B-BD47-AEDB-1C900CED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49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C2148E5-200B-3542-8D6A-D8E647B0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CECC428-F9E9-6147-A80D-F0AF645E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5F2C165-644E-E847-8FAE-476B09DD8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A32B168-E035-4B49-85DA-D13186424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5332936-4637-5549-BB8A-45CA74E2F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4116D2B-C910-0A4D-981A-65B3DA99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B8BE182-DA04-5845-B614-087556D0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8B65672-6040-714E-9B1F-8B47E630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28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4535D20-5B33-5B48-9632-E19473A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89C7990-E9F3-224A-B74C-C21B133F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ED57C3F-3009-3D4D-B231-E0979052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BDD1331-00B6-B545-9EB0-0D8EBCD7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4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575C9A1-7EBE-4C4E-A8B4-60C10EC0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84D6C35-4D10-574B-9D41-C359E373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72C6106-ACA1-C449-BAA2-4976C59E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53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C082D8A-3C5B-E047-A999-306180B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202ABEC-3536-F84E-91EB-7D3745BF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E60BF6C-B860-C949-ADC6-59A2FA26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0BA15C7-990B-8A4D-9809-3473C75A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994B6FF-D622-3C4E-8E2F-70223B82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FE53DD7-F3BC-0E47-A160-8B0A1689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593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D420346-B4D6-E340-BBD3-063DB0EB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2C06AF1-19B4-684D-BD0D-01672BB9E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800C63B-1CF6-2D45-B5B4-139C9728F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06E7B80-70D7-FA43-9C1B-1F59F3D8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31A1BF8-6861-6F4A-8018-ABCA0111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B77765F-0422-174D-886B-979280EC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43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4DCDEBB-B73B-424C-8CB0-AE0B07C7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E22B8A0-C1B2-3740-BEF9-EEA59544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928D692-5C6E-EE45-AFF6-BA9C6B833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4A8DB4-6D24-434D-AF47-D4DB3C8E07A4}" type="datetimeFigureOut">
              <a:rPr lang="it-IT" smtClean="0"/>
              <a:pPr/>
              <a:t>7-04-2020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968D769-7756-8C4F-88E5-DD8B9BF5D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DD3FA7-FCA2-664C-90D7-9BFFD932C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984C69-8A3A-B14D-AAFD-3D3A7F5DDD5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43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it.wikipedia.org/wiki/Zeta_(lettera_greca)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5DFE515-716E-2345-B792-20BCF7BB4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pianta, tavolo, albero, fiore&#10;&#10;Descrizione generata automaticamente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B669210-31F8-484E-99B1-162369A00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0" r="22139" b="2987"/>
          <a:stretch/>
        </p:blipFill>
        <p:spPr>
          <a:xfrm>
            <a:off x="673105" y="2132833"/>
            <a:ext cx="6262750" cy="6058223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22" name="Ovale 2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F9BED91-7711-3545-ADCA-A57F5D2352F6}"/>
              </a:ext>
            </a:extLst>
          </p:cNvPr>
          <p:cNvSpPr/>
          <p:nvPr/>
        </p:nvSpPr>
        <p:spPr>
          <a:xfrm>
            <a:off x="2272782" y="908474"/>
            <a:ext cx="2330031" cy="2330031"/>
          </a:xfrm>
          <a:prstGeom prst="ellipse">
            <a:avLst/>
          </a:prstGeom>
          <a:solidFill>
            <a:schemeClr val="bg1">
              <a:alpha val="71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Immagine che contiene fiore, frutta, albero&#10;&#10;Descrizione generata automaticamente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E4EB5AA-09A8-3841-ABEB-7D4D2D1E7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40" t="2906" r="10948" b="2020"/>
          <a:stretch/>
        </p:blipFill>
        <p:spPr>
          <a:xfrm>
            <a:off x="5936012" y="-744725"/>
            <a:ext cx="5118913" cy="5061453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20" name="Ovale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9B4B8A7-0030-7C4F-8577-F9ECA11C3EFD}"/>
              </a:ext>
            </a:extLst>
          </p:cNvPr>
          <p:cNvSpPr/>
          <p:nvPr/>
        </p:nvSpPr>
        <p:spPr>
          <a:xfrm>
            <a:off x="7484971" y="3230085"/>
            <a:ext cx="2144051" cy="2144051"/>
          </a:xfrm>
          <a:prstGeom prst="ellipse">
            <a:avLst/>
          </a:prstGeom>
          <a:solidFill>
            <a:schemeClr val="bg1">
              <a:alpha val="71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18914F0-420E-B941-8C7B-91112B4BC026}"/>
              </a:ext>
            </a:extLst>
          </p:cNvPr>
          <p:cNvSpPr/>
          <p:nvPr/>
        </p:nvSpPr>
        <p:spPr>
          <a:xfrm>
            <a:off x="3555263" y="399884"/>
            <a:ext cx="4607170" cy="6058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31800" dist="38100" dir="2700000" sx="101000" sy="101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D58A5A6-72CD-9C44-B7BF-EB15C8002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247" y="1349348"/>
            <a:ext cx="2655202" cy="5478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C231072-059F-8B43-937E-2AB74844E45C}"/>
              </a:ext>
            </a:extLst>
          </p:cNvPr>
          <p:cNvSpPr txBox="1"/>
          <p:nvPr/>
        </p:nvSpPr>
        <p:spPr>
          <a:xfrm>
            <a:off x="3804480" y="2961802"/>
            <a:ext cx="410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</a:t>
            </a:r>
            <a:r>
              <a:rPr lang="en-GB" sz="2000" b="1" dirty="0" smtClean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</a:t>
            </a:r>
            <a:r>
              <a:rPr lang="en-GB" sz="20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THERAPY: </a:t>
            </a:r>
            <a:br>
              <a:rPr lang="en-GB" sz="20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MAIN TOXICITY</a:t>
            </a:r>
            <a:endParaRPr lang="en-US" altLang="it-IT" sz="2000" b="1" dirty="0">
              <a:solidFill>
                <a:srgbClr val="F38D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F481A84-5691-D242-9B27-2511C3755FFA}"/>
              </a:ext>
            </a:extLst>
          </p:cNvPr>
          <p:cNvCxnSpPr/>
          <p:nvPr/>
        </p:nvCxnSpPr>
        <p:spPr>
          <a:xfrm>
            <a:off x="4053697" y="2823672"/>
            <a:ext cx="3610303" cy="0"/>
          </a:xfrm>
          <a:prstGeom prst="line">
            <a:avLst/>
          </a:prstGeom>
          <a:ln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CD79891-48F4-9D4D-A499-0C9665811E2D}"/>
              </a:ext>
            </a:extLst>
          </p:cNvPr>
          <p:cNvCxnSpPr/>
          <p:nvPr/>
        </p:nvCxnSpPr>
        <p:spPr>
          <a:xfrm>
            <a:off x="4053697" y="3710353"/>
            <a:ext cx="3610303" cy="0"/>
          </a:xfrm>
          <a:prstGeom prst="line">
            <a:avLst/>
          </a:prstGeom>
          <a:ln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F0C54B3-0B42-044B-96EE-E7213F9F484C}"/>
              </a:ext>
            </a:extLst>
          </p:cNvPr>
          <p:cNvSpPr/>
          <p:nvPr/>
        </p:nvSpPr>
        <p:spPr>
          <a:xfrm>
            <a:off x="3555263" y="4292097"/>
            <a:ext cx="460717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Pier Luigi </a:t>
            </a:r>
            <a:r>
              <a:rPr lang="en-GB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Zinzani</a:t>
            </a: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, Beatrice </a:t>
            </a:r>
            <a:r>
              <a:rPr lang="en-GB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Casadei</a:t>
            </a:r>
            <a:endParaRPr lang="en-GB" alt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alt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lang="en-GB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alt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Ematologia</a:t>
            </a:r>
            <a:r>
              <a:rPr lang="en-GB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“L. e A. </a:t>
            </a:r>
            <a:r>
              <a:rPr lang="en-GB" alt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Seràgnoli</a:t>
            </a:r>
            <a:r>
              <a:rPr lang="en-GB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GB" alt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GB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di Bologna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/>
              <a:t>ICANS - </a:t>
            </a:r>
            <a:r>
              <a:rPr lang="en-GB" altLang="it-IT" dirty="0" err="1" smtClean="0"/>
              <a:t>Pathophysiology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BE9808-75EF-EB4E-ABC3-455DD2C3B6CF}"/>
              </a:ext>
            </a:extLst>
          </p:cNvPr>
          <p:cNvSpPr txBox="1"/>
          <p:nvPr/>
        </p:nvSpPr>
        <p:spPr>
          <a:xfrm>
            <a:off x="0" y="6589796"/>
            <a:ext cx="12155247" cy="254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  <a:spcBef>
                <a:spcPct val="0"/>
              </a:spcBef>
              <a:buClr>
                <a:srgbClr val="D67321"/>
              </a:buClr>
              <a:buSzPct val="110000"/>
              <a:buFontTx/>
              <a:buNone/>
            </a:pP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Mod.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 </a:t>
            </a:r>
            <a:r>
              <a:rPr lang="en-US" altLang="it-IT" sz="11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Yañez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L,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al. </a:t>
            </a:r>
            <a:r>
              <a:rPr lang="en-US" altLang="it-IT" sz="11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Hemasphere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2019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; 3: e186;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Gust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J,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al.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Cancer </a:t>
            </a:r>
            <a:r>
              <a:rPr lang="en-US" altLang="it-IT" sz="11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Discov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2017; 7: 1404-1419; </a:t>
            </a:r>
            <a:r>
              <a:rPr lang="en-US" altLang="it-IT" sz="11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Santomasso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BD,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al.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Cancer </a:t>
            </a:r>
            <a:r>
              <a:rPr lang="en-US" altLang="it-IT" sz="11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Discov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2018; 8: 958-971</a:t>
            </a:r>
            <a:endParaRPr lang="en-US" altLang="it-IT" sz="1100" i="1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C818588-0B1C-5F42-9696-F2B0A894DF49}"/>
              </a:ext>
            </a:extLst>
          </p:cNvPr>
          <p:cNvSpPr/>
          <p:nvPr/>
        </p:nvSpPr>
        <p:spPr>
          <a:xfrm>
            <a:off x="266503" y="1746779"/>
            <a:ext cx="412305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CAR-T cells, lysed B cells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IFN-</a:t>
            </a:r>
            <a:r>
              <a:rPr lang="en-GB" alt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TNF-⍺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Macrophages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it-IT" sz="14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IL-6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TNF-⍺, IL-10, </a:t>
            </a:r>
            <a:r>
              <a:rPr lang="en-GB" altLang="it-IT" sz="14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endParaRPr lang="en-GB" altLang="it-IT" sz="1400" dirty="0">
              <a:solidFill>
                <a:srgbClr val="F38D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Endothelial cells 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 Ang-2, </a:t>
            </a:r>
            <a:r>
              <a:rPr lang="en-GB" alt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vWF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it-IT" sz="1400" b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IL-6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Disruption of BBB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Microglia activation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Intrathecal cytokines 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induce an</a:t>
            </a:r>
            <a:b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inflammatory state and brain damage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F06F295-A871-2548-AFD2-5B5CF96BBC9E}"/>
              </a:ext>
            </a:extLst>
          </p:cNvPr>
          <p:cNvCxnSpPr/>
          <p:nvPr/>
        </p:nvCxnSpPr>
        <p:spPr>
          <a:xfrm>
            <a:off x="357245" y="2175466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B09758D-FE96-8145-B535-3966AEA25C42}"/>
              </a:ext>
            </a:extLst>
          </p:cNvPr>
          <p:cNvCxnSpPr/>
          <p:nvPr/>
        </p:nvCxnSpPr>
        <p:spPr>
          <a:xfrm>
            <a:off x="357245" y="1584622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3D3476C-E47E-1944-896D-7605D8A71ABF}"/>
              </a:ext>
            </a:extLst>
          </p:cNvPr>
          <p:cNvCxnSpPr/>
          <p:nvPr/>
        </p:nvCxnSpPr>
        <p:spPr>
          <a:xfrm>
            <a:off x="357245" y="2794444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3236DF5-9C77-934F-8565-C7A4AA1658C9}"/>
              </a:ext>
            </a:extLst>
          </p:cNvPr>
          <p:cNvCxnSpPr/>
          <p:nvPr/>
        </p:nvCxnSpPr>
        <p:spPr>
          <a:xfrm>
            <a:off x="357245" y="3399354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E7C74B4-99FA-1343-9F4C-168A819359F7}"/>
              </a:ext>
            </a:extLst>
          </p:cNvPr>
          <p:cNvCxnSpPr/>
          <p:nvPr/>
        </p:nvCxnSpPr>
        <p:spPr>
          <a:xfrm>
            <a:off x="357245" y="3990197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43D9489-B996-3440-9ED7-6225A52C67B8}"/>
              </a:ext>
            </a:extLst>
          </p:cNvPr>
          <p:cNvCxnSpPr/>
          <p:nvPr/>
        </p:nvCxnSpPr>
        <p:spPr>
          <a:xfrm>
            <a:off x="357245" y="4581042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AE1C16D-2B9A-6E4E-B3C9-03F72F65C669}"/>
              </a:ext>
            </a:extLst>
          </p:cNvPr>
          <p:cNvCxnSpPr/>
          <p:nvPr/>
        </p:nvCxnSpPr>
        <p:spPr>
          <a:xfrm>
            <a:off x="357245" y="5368392"/>
            <a:ext cx="3478557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591009B-A089-B24C-85A1-25F0594C0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42" t="730" r="66416" b="18009"/>
          <a:stretch/>
        </p:blipFill>
        <p:spPr bwMode="auto">
          <a:xfrm>
            <a:off x="4093535" y="1329073"/>
            <a:ext cx="2476077" cy="4439090"/>
          </a:xfrm>
          <a:prstGeom prst="roundRect">
            <a:avLst>
              <a:gd name="adj" fmla="val 5717"/>
            </a:avLst>
          </a:prstGeom>
          <a:noFill/>
          <a:ln w="12700">
            <a:solidFill>
              <a:srgbClr val="F38D08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E4D5D2F-F498-2446-BDFE-FECC54C87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195" t="730" r="35663" b="18009"/>
          <a:stretch/>
        </p:blipFill>
        <p:spPr bwMode="auto">
          <a:xfrm>
            <a:off x="6685815" y="1329073"/>
            <a:ext cx="2476077" cy="4439090"/>
          </a:xfrm>
          <a:prstGeom prst="roundRect">
            <a:avLst>
              <a:gd name="adj" fmla="val 5717"/>
            </a:avLst>
          </a:prstGeom>
          <a:noFill/>
          <a:ln w="12700">
            <a:solidFill>
              <a:srgbClr val="F38D08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61A049C-AA36-F448-88AF-4F9789677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918" t="730" r="5033" b="18009"/>
          <a:stretch/>
        </p:blipFill>
        <p:spPr bwMode="auto">
          <a:xfrm>
            <a:off x="9286973" y="1329073"/>
            <a:ext cx="2476077" cy="4439090"/>
          </a:xfrm>
          <a:prstGeom prst="roundRect">
            <a:avLst>
              <a:gd name="adj" fmla="val 5717"/>
            </a:avLst>
          </a:prstGeom>
          <a:noFill/>
          <a:ln w="12700">
            <a:solidFill>
              <a:srgbClr val="F38D08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88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/>
              <a:t>ICANS</a:t>
            </a:r>
            <a:r>
              <a:rPr lang="en-GB" altLang="it-IT" dirty="0" smtClean="0"/>
              <a:t> – </a:t>
            </a:r>
            <a:r>
              <a:rPr lang="en-GB" altLang="it-IT" dirty="0"/>
              <a:t>Clinical</a:t>
            </a:r>
            <a:r>
              <a:rPr lang="en-GB" altLang="it-IT" dirty="0" smtClean="0"/>
              <a:t> presentation</a:t>
            </a:r>
            <a:endParaRPr lang="it-IT" dirty="0"/>
          </a:p>
        </p:txBody>
      </p:sp>
      <p:graphicFrame>
        <p:nvGraphicFramePr>
          <p:cNvPr id="12" name="Diagramm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EBFA2BE-5B5D-B349-B528-8D0A69806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6440523"/>
              </p:ext>
            </p:extLst>
          </p:nvPr>
        </p:nvGraphicFramePr>
        <p:xfrm>
          <a:off x="3885706" y="1477963"/>
          <a:ext cx="7835900" cy="41989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F16533-781A-0443-9B9C-942C6E526DC1}"/>
              </a:ext>
            </a:extLst>
          </p:cNvPr>
          <p:cNvSpPr/>
          <p:nvPr/>
        </p:nvSpPr>
        <p:spPr>
          <a:xfrm>
            <a:off x="315341" y="2038548"/>
            <a:ext cx="35703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Risk factor for a severe ICANS:</a:t>
            </a:r>
          </a:p>
          <a:p>
            <a:pPr marL="285750" indent="-285750">
              <a:spcBef>
                <a:spcPts val="12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Severe CRS/systemic inflammation</a:t>
            </a:r>
          </a:p>
          <a:p>
            <a:pPr marL="285750" indent="-285750">
              <a:spcBef>
                <a:spcPts val="12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Tumour burden prior to CAR-T cell infusion</a:t>
            </a:r>
          </a:p>
          <a:p>
            <a:pPr marL="285750" indent="-285750">
              <a:spcBef>
                <a:spcPts val="12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Higher CAR-T cell doses </a:t>
            </a:r>
          </a:p>
          <a:p>
            <a:pPr marL="285750" indent="-285750">
              <a:spcBef>
                <a:spcPts val="12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Higher CAR-T cell peak expansion values</a:t>
            </a:r>
          </a:p>
          <a:p>
            <a:pPr marL="285750" indent="-285750">
              <a:spcBef>
                <a:spcPts val="12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Neurological comorbidities.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BE9808-75EF-EB4E-ABC3-455DD2C3B6CF}"/>
              </a:ext>
            </a:extLst>
          </p:cNvPr>
          <p:cNvSpPr txBox="1"/>
          <p:nvPr/>
        </p:nvSpPr>
        <p:spPr>
          <a:xfrm>
            <a:off x="3117955" y="6589796"/>
            <a:ext cx="9037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Mod.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 Lee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DW, et al. BBMT 2019; 25: 625-638 </a:t>
            </a:r>
            <a:endParaRPr lang="en-GB" alt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9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ICANS </a:t>
            </a:r>
            <a:r>
              <a:rPr lang="en-US" altLang="it-IT" smtClean="0"/>
              <a:t>grading</a:t>
            </a:r>
            <a:r>
              <a:rPr lang="en-US" altLang="it-IT" smtClean="0"/>
              <a:t> </a:t>
            </a:r>
            <a:r>
              <a:rPr lang="en-US" altLang="it-IT" smtClean="0"/>
              <a:t>and</a:t>
            </a:r>
            <a:r>
              <a:rPr lang="en-US" altLang="it-IT" smtClean="0"/>
              <a:t> management</a:t>
            </a:r>
            <a:endParaRPr lang="en-US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1798EBA-C80A-384C-A10D-56243662AFC0}"/>
              </a:ext>
            </a:extLst>
          </p:cNvPr>
          <p:cNvSpPr/>
          <p:nvPr/>
        </p:nvSpPr>
        <p:spPr>
          <a:xfrm>
            <a:off x="686101" y="1445785"/>
            <a:ext cx="1514006" cy="438561"/>
          </a:xfrm>
          <a:prstGeom prst="roundRect">
            <a:avLst/>
          </a:prstGeom>
          <a:solidFill>
            <a:srgbClr val="F38D0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ICANS grade 1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05C0FBB-BF93-AF49-A305-4C6B87FF025A}"/>
              </a:ext>
            </a:extLst>
          </p:cNvPr>
          <p:cNvSpPr/>
          <p:nvPr/>
        </p:nvSpPr>
        <p:spPr>
          <a:xfrm>
            <a:off x="2889654" y="1021746"/>
            <a:ext cx="3868384" cy="1306283"/>
          </a:xfrm>
          <a:prstGeom prst="roundRect">
            <a:avLst/>
          </a:prstGeom>
          <a:solidFill>
            <a:srgbClr val="F38D0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awakens spontaneously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7-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points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BAF1AF1-25C3-C545-8F55-24DD3AE80043}"/>
              </a:ext>
            </a:extLst>
          </p:cNvPr>
          <p:cNvSpPr/>
          <p:nvPr/>
        </p:nvSpPr>
        <p:spPr>
          <a:xfrm>
            <a:off x="7456443" y="1021746"/>
            <a:ext cx="4062335" cy="1306283"/>
          </a:xfrm>
          <a:prstGeom prst="roundRect">
            <a:avLst/>
          </a:prstGeom>
          <a:solidFill>
            <a:srgbClr val="F38D0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supportive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hydration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EEG/MRI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antiepileptic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riango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CA7FF19-F429-E64C-B894-0FC8C8B1C147}"/>
              </a:ext>
            </a:extLst>
          </p:cNvPr>
          <p:cNvSpPr/>
          <p:nvPr/>
        </p:nvSpPr>
        <p:spPr>
          <a:xfrm rot="5400000">
            <a:off x="2364077" y="1546064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olo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B1D4D25-E82A-B24B-891C-2A2A092D980F}"/>
              </a:ext>
            </a:extLst>
          </p:cNvPr>
          <p:cNvSpPr/>
          <p:nvPr/>
        </p:nvSpPr>
        <p:spPr>
          <a:xfrm rot="5400000">
            <a:off x="6960847" y="1546064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4FFDF05-F6BD-844E-9A5A-B2D7FEEBA6BD}"/>
              </a:ext>
            </a:extLst>
          </p:cNvPr>
          <p:cNvSpPr/>
          <p:nvPr/>
        </p:nvSpPr>
        <p:spPr>
          <a:xfrm>
            <a:off x="686101" y="2848819"/>
            <a:ext cx="1514006" cy="438561"/>
          </a:xfrm>
          <a:prstGeom prst="roundRect">
            <a:avLst/>
          </a:prstGeom>
          <a:solidFill>
            <a:srgbClr val="F38D0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ICANS grade 2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DEC5576-429F-AB48-93BC-036702EAC8A8}"/>
              </a:ext>
            </a:extLst>
          </p:cNvPr>
          <p:cNvSpPr/>
          <p:nvPr/>
        </p:nvSpPr>
        <p:spPr>
          <a:xfrm>
            <a:off x="2889654" y="2466579"/>
            <a:ext cx="3868384" cy="1202818"/>
          </a:xfrm>
          <a:prstGeom prst="roundRect">
            <a:avLst>
              <a:gd name="adj" fmla="val 12928"/>
            </a:avLst>
          </a:prstGeom>
          <a:solidFill>
            <a:srgbClr val="F38D0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awakens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delirius/somnolent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3-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points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22FDEE-35EF-184C-8786-C8907869A294}"/>
              </a:ext>
            </a:extLst>
          </p:cNvPr>
          <p:cNvSpPr/>
          <p:nvPr/>
        </p:nvSpPr>
        <p:spPr>
          <a:xfrm>
            <a:off x="7456443" y="2466579"/>
            <a:ext cx="4062335" cy="1202818"/>
          </a:xfrm>
          <a:prstGeom prst="roundRect">
            <a:avLst/>
          </a:prstGeom>
          <a:solidFill>
            <a:srgbClr val="F38D0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supportive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antiepileptic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(i.e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dexamethasone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mg)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riangolo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22A0988-0D83-064D-823B-DA5012689ACB}"/>
              </a:ext>
            </a:extLst>
          </p:cNvPr>
          <p:cNvSpPr/>
          <p:nvPr/>
        </p:nvSpPr>
        <p:spPr>
          <a:xfrm rot="5400000">
            <a:off x="2364077" y="2949098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olo 2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845FBEB-DFA6-6148-900C-3AD5C84E36E2}"/>
              </a:ext>
            </a:extLst>
          </p:cNvPr>
          <p:cNvSpPr/>
          <p:nvPr/>
        </p:nvSpPr>
        <p:spPr>
          <a:xfrm rot="5400000">
            <a:off x="6960847" y="2949098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6F87C6E-8088-934D-B823-A7582FD0687A}"/>
              </a:ext>
            </a:extLst>
          </p:cNvPr>
          <p:cNvSpPr/>
          <p:nvPr/>
        </p:nvSpPr>
        <p:spPr>
          <a:xfrm>
            <a:off x="686101" y="4277326"/>
            <a:ext cx="1514006" cy="438561"/>
          </a:xfrm>
          <a:prstGeom prst="roundRect">
            <a:avLst/>
          </a:prstGeom>
          <a:solidFill>
            <a:srgbClr val="F38D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ICANS grade 3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FD8B5A3-0CB1-E94F-8D5F-575A674F84CD}"/>
              </a:ext>
            </a:extLst>
          </p:cNvPr>
          <p:cNvSpPr/>
          <p:nvPr/>
        </p:nvSpPr>
        <p:spPr>
          <a:xfrm>
            <a:off x="2889654" y="3798101"/>
            <a:ext cx="3868384" cy="1421784"/>
          </a:xfrm>
          <a:prstGeom prst="roundRect">
            <a:avLst>
              <a:gd name="adj" fmla="val 11954"/>
            </a:avLst>
          </a:prstGeom>
          <a:solidFill>
            <a:srgbClr val="F38D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awakens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tactile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0-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resolves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9B9FE5C-38DC-F14B-808A-2032B2ED94AA}"/>
              </a:ext>
            </a:extLst>
          </p:cNvPr>
          <p:cNvSpPr/>
          <p:nvPr/>
        </p:nvSpPr>
        <p:spPr>
          <a:xfrm>
            <a:off x="7456443" y="3798101"/>
            <a:ext cx="4062335" cy="1421784"/>
          </a:xfrm>
          <a:prstGeom prst="roundRect">
            <a:avLst>
              <a:gd name="adj" fmla="val 12769"/>
            </a:avLst>
          </a:prstGeom>
          <a:solidFill>
            <a:srgbClr val="F38D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supportive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trasfer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continous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(i.e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dexamethasone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hours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antiepileptic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MRI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riangolo 2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BFD4B11-701C-B940-BD20-EBD72D1D95AC}"/>
              </a:ext>
            </a:extLst>
          </p:cNvPr>
          <p:cNvSpPr/>
          <p:nvPr/>
        </p:nvSpPr>
        <p:spPr>
          <a:xfrm rot="5400000">
            <a:off x="2364077" y="4377605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olo 2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380D7DC-7BE9-E24B-B33A-0B2323AFED90}"/>
              </a:ext>
            </a:extLst>
          </p:cNvPr>
          <p:cNvSpPr/>
          <p:nvPr/>
        </p:nvSpPr>
        <p:spPr>
          <a:xfrm rot="5400000">
            <a:off x="6960847" y="4377605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6D98F70-1A09-7E4A-9817-883C3F40C65B}"/>
              </a:ext>
            </a:extLst>
          </p:cNvPr>
          <p:cNvSpPr/>
          <p:nvPr/>
        </p:nvSpPr>
        <p:spPr>
          <a:xfrm>
            <a:off x="686101" y="5724238"/>
            <a:ext cx="1514006" cy="438561"/>
          </a:xfrm>
          <a:prstGeom prst="roundRect">
            <a:avLst/>
          </a:prstGeom>
          <a:solidFill>
            <a:srgbClr val="F3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ICANS grade 4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D773B51-9AAB-594A-9507-158E5E90BDE4}"/>
              </a:ext>
            </a:extLst>
          </p:cNvPr>
          <p:cNvSpPr/>
          <p:nvPr/>
        </p:nvSpPr>
        <p:spPr>
          <a:xfrm>
            <a:off x="2889654" y="5341998"/>
            <a:ext cx="3868384" cy="1202818"/>
          </a:xfrm>
          <a:prstGeom prst="roundRect">
            <a:avLst>
              <a:gd name="adj" fmla="val 12928"/>
            </a:avLst>
          </a:prstGeom>
          <a:solidFill>
            <a:srgbClr val="F3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comatose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cerebral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edema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life-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threatening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(&gt;5min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seizure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weakness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0FCE778-FB01-9446-AC83-2CB70E874F50}"/>
              </a:ext>
            </a:extLst>
          </p:cNvPr>
          <p:cNvSpPr/>
          <p:nvPr/>
        </p:nvSpPr>
        <p:spPr>
          <a:xfrm>
            <a:off x="7456443" y="5341998"/>
            <a:ext cx="4062335" cy="1202818"/>
          </a:xfrm>
          <a:prstGeom prst="roundRect">
            <a:avLst/>
          </a:prstGeom>
          <a:solidFill>
            <a:srgbClr val="F3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supportive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neurointensive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epilecticus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edema)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treatment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riangolo 2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BA74224-3867-ED4C-9380-DCC6F0EE0CD1}"/>
              </a:ext>
            </a:extLst>
          </p:cNvPr>
          <p:cNvSpPr/>
          <p:nvPr/>
        </p:nvSpPr>
        <p:spPr>
          <a:xfrm rot="5400000">
            <a:off x="2364077" y="5824517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olo 3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78D687D-6492-C74A-AB2E-90B30DB92EC2}"/>
              </a:ext>
            </a:extLst>
          </p:cNvPr>
          <p:cNvSpPr/>
          <p:nvPr/>
        </p:nvSpPr>
        <p:spPr>
          <a:xfrm rot="5400000">
            <a:off x="6960847" y="5824517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BE9808-75EF-EB4E-ABC3-455DD2C3B6CF}"/>
              </a:ext>
            </a:extLst>
          </p:cNvPr>
          <p:cNvSpPr txBox="1"/>
          <p:nvPr/>
        </p:nvSpPr>
        <p:spPr>
          <a:xfrm>
            <a:off x="3117955" y="6589796"/>
            <a:ext cx="9037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it-IT" sz="1100" i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Mod. </a:t>
            </a:r>
            <a:r>
              <a:rPr lang="en-US" altLang="it-IT" sz="1100" i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</a:t>
            </a:r>
            <a:r>
              <a:rPr lang="en-US" altLang="it-IT" sz="1100" i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 Lee </a:t>
            </a:r>
            <a:r>
              <a:rPr lang="en-US" altLang="it-IT" sz="1100" i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DW, et al. BBMT 2019; 25: 625-</a:t>
            </a:r>
            <a:r>
              <a:rPr lang="en-US" altLang="it-IT" sz="1100" i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638</a:t>
            </a:r>
            <a:r>
              <a:rPr lang="en-US" altLang="it-IT" sz="1100" i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endParaRPr lang="en-US" altLang="it-IT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Calibri" charset="0"/>
                <a:cs typeface="Times New Roman" charset="0"/>
              </a:rPr>
              <a:t>SCORE ICE: Immune </a:t>
            </a:r>
            <a:r>
              <a:rPr lang="it-IT" altLang="it-IT" dirty="0" err="1">
                <a:ea typeface="Calibri" charset="0"/>
                <a:cs typeface="Times New Roman" charset="0"/>
              </a:rPr>
              <a:t>Effector</a:t>
            </a:r>
            <a:r>
              <a:rPr lang="it-IT" altLang="it-IT" dirty="0">
                <a:ea typeface="Calibri" charset="0"/>
                <a:cs typeface="Times New Roman" charset="0"/>
              </a:rPr>
              <a:t> Cell-</a:t>
            </a:r>
            <a:r>
              <a:rPr lang="it-IT" altLang="it-IT" dirty="0" err="1">
                <a:ea typeface="Calibri" charset="0"/>
                <a:cs typeface="Times New Roman" charset="0"/>
              </a:rPr>
              <a:t>associated</a:t>
            </a:r>
            <a:r>
              <a:rPr lang="it-IT" altLang="it-IT" dirty="0">
                <a:ea typeface="Calibri" charset="0"/>
                <a:cs typeface="Times New Roman" charset="0"/>
              </a:rPr>
              <a:t> </a:t>
            </a:r>
            <a:r>
              <a:rPr lang="it-IT" altLang="it-IT" dirty="0" err="1">
                <a:ea typeface="Calibri" charset="0"/>
                <a:cs typeface="Times New Roman" charset="0"/>
              </a:rPr>
              <a:t>Encefaphalopathy</a:t>
            </a:r>
            <a:r>
              <a:rPr lang="en-GB" altLang="it-IT" dirty="0">
                <a:ea typeface="Calibri" charset="0"/>
                <a:cs typeface="Times New Roman" charset="0"/>
              </a:rPr>
              <a:t> </a:t>
            </a:r>
            <a:endParaRPr lang="it-IT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F73DDFE-F6A5-734F-B676-C8A29B4D1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15135"/>
              </p:ext>
            </p:extLst>
          </p:nvPr>
        </p:nvGraphicFramePr>
        <p:xfrm>
          <a:off x="1152525" y="1433801"/>
          <a:ext cx="9886950" cy="4645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32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785563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Punteggio</a:t>
                      </a: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611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Orientamento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Chiedere al paziente □ anno, □ mese, □ città </a:t>
                      </a: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ospedale (totale 4 punti)</a:t>
                      </a: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828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Denominazione 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Chiedere al paziente di nominare 3 oggetti (es. □ penna, □ orologio □ bottone) (massimo 3 punti)</a:t>
                      </a: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828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Compiti semplici su comando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Chiedere al paziente di eseguire compliti semplici (es. mostrare due dite o chiudere gli occhi □) (massimo 1 punto)</a:t>
                      </a: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611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Scrittura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Chiedere al paziente di scrivere una frase semplice □ (massimo 1 punto)</a:t>
                      </a: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611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Attenzione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Chiedere al paziente di </a:t>
                      </a: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contare 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all’indietro (es. partendo da 100 □) (massimo 1 punto)</a:t>
                      </a: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611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…………/10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70" marR="578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8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dirty="0"/>
              <a:t>ICANS + CRS - Management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FA7840E-28B2-0948-9970-BCB485C40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080734"/>
              </p:ext>
            </p:extLst>
          </p:nvPr>
        </p:nvGraphicFramePr>
        <p:xfrm>
          <a:off x="803350" y="1240559"/>
          <a:ext cx="10585300" cy="5203666"/>
        </p:xfrm>
        <a:graphic>
          <a:graphicData uri="http://schemas.openxmlformats.org/drawingml/2006/table">
            <a:tbl>
              <a:tblPr/>
              <a:tblGrid>
                <a:gridCol w="192715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64485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7653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2844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</a:tblGrid>
              <a:tr h="4244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Terapia di supporto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Tocilizumab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Steroidi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Follow-up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4244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CRS grado 1</a:t>
                      </a: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42449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+ ICANS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Standard of care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Stretta osservazione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(vedi rispettive tabelle)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14724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+ ICANS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(è il grado ICANS che guida la gestione della tossicità)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Trasferimento in ICU</a:t>
                      </a: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Si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Desametasone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10 mg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ev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x 4 volte/die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Se migliora fino a tornare ICANS grado 1: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tapering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dello steroide in 3-4 giorni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Se non migliora: prosegui steroide e supporto intensivo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4244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CRS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757583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+ ICANS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Trasferimento in ICU se CRS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3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-4, considera se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38D08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Si tratta solo la CRS a seconda del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grading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(vedi tabella sulla gestione della CRS)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42449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+ ICANS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Trasferimento in ICU</a:t>
                      </a: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Si tratta la CRS come da tabella 2 ma si inizia sempre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metilprednisolone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1 mg/kg x 2 volte/die, anche se CRS grado 2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42449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+ ICANS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Trasferimento in ICU</a:t>
                      </a: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42449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+ ICANS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grado 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38D08"/>
                          </a:solidFill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Trasferimento in ICU</a:t>
                      </a:r>
                    </a:p>
                  </a:txBody>
                  <a:tcPr marL="60435" marR="6043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19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11512E-1168-A243-B9DF-8A2E66BEB40B}"/>
              </a:ext>
            </a:extLst>
          </p:cNvPr>
          <p:cNvSpPr txBox="1"/>
          <p:nvPr/>
        </p:nvSpPr>
        <p:spPr>
          <a:xfrm>
            <a:off x="352268" y="1571287"/>
            <a:ext cx="1102231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Cytopenia: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Most common AE of grade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Related to conditioning regimen, cytokine released during CRS, exposure to multiple prior chemotherapy treatment.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Neutropenia is the most common cytopenia</a:t>
            </a:r>
          </a:p>
          <a:p>
            <a:pPr marL="742950" lvl="1" indent="-285750"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78%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ZUMA-1 and 64%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JULIET trial developed PMN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&lt;1000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/mm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742950" lvl="1" indent="-285750"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GCSF is not recommended during the first 3 weeks after CAR-T cell infusion or until CRS has resolved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Severe thrombocytopenia was seen in 38% of patients in ZUMA-1 and 11% of patients in JULIET trial</a:t>
            </a:r>
          </a:p>
          <a:p>
            <a:pPr>
              <a:spcBef>
                <a:spcPts val="3600"/>
              </a:spcBef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Hypogammaglobulinemia: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Secondary to the persistence of CAR-T and subsequent development of B-cell aplasia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Incidence: 15% of patients with DLBCL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IgG levels usually fall 1 to 3 months after CAR-T infusion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presence of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hypogamma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is associated with the achievement of a complete response</a:t>
            </a:r>
          </a:p>
          <a:p>
            <a:pPr marL="285750" indent="-285750">
              <a:spcBef>
                <a:spcPts val="600"/>
              </a:spcBef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Replacement treatment is reserved to those patients with severe or recurrent infections </a:t>
            </a:r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>
              <a:defRPr/>
            </a:pPr>
            <a:r>
              <a:rPr lang="en-GB" sz="2000" b="1" dirty="0">
                <a:solidFill>
                  <a:schemeClr val="bg1"/>
                </a:solidFill>
              </a:rPr>
              <a:t>Cytopenia and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hypogammaglobulinemia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10" name="Connettore 1 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CA1E756-3148-194D-94A1-BE9C9FC60DF8}"/>
              </a:ext>
            </a:extLst>
          </p:cNvPr>
          <p:cNvCxnSpPr>
            <a:cxnSpLocks/>
          </p:cNvCxnSpPr>
          <p:nvPr/>
        </p:nvCxnSpPr>
        <p:spPr>
          <a:xfrm>
            <a:off x="435399" y="3844647"/>
            <a:ext cx="1120242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113DA85-D43D-064D-A05D-0D420E03CEF4}"/>
              </a:ext>
            </a:extLst>
          </p:cNvPr>
          <p:cNvCxnSpPr>
            <a:cxnSpLocks/>
          </p:cNvCxnSpPr>
          <p:nvPr/>
        </p:nvCxnSpPr>
        <p:spPr>
          <a:xfrm>
            <a:off x="435399" y="6130646"/>
            <a:ext cx="1120242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46ECC11-8F9F-D54B-B5F1-DFD208235420}"/>
              </a:ext>
            </a:extLst>
          </p:cNvPr>
          <p:cNvCxnSpPr>
            <a:cxnSpLocks/>
          </p:cNvCxnSpPr>
          <p:nvPr/>
        </p:nvCxnSpPr>
        <p:spPr>
          <a:xfrm>
            <a:off x="435399" y="1406244"/>
            <a:ext cx="1120242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4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11512E-1168-A243-B9DF-8A2E66BEB40B}"/>
              </a:ext>
            </a:extLst>
          </p:cNvPr>
          <p:cNvSpPr txBox="1"/>
          <p:nvPr/>
        </p:nvSpPr>
        <p:spPr>
          <a:xfrm>
            <a:off x="352268" y="6226415"/>
            <a:ext cx="1102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Risk of CRS and ICANS is mainly related to: disease burden, CAR-T cell construct and dose infused, recipient factors</a:t>
            </a:r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>
              <a:defRPr/>
            </a:pPr>
            <a:r>
              <a:rPr lang="en-GB" sz="2000" b="1" dirty="0">
                <a:solidFill>
                  <a:schemeClr val="bg1"/>
                </a:solidFill>
              </a:rPr>
              <a:t>Conclusion - Strategies to</a:t>
            </a:r>
            <a:r>
              <a:rPr lang="en-GB" sz="2000" b="1" dirty="0" smtClean="0">
                <a:solidFill>
                  <a:schemeClr val="bg1"/>
                </a:solidFill>
              </a:rPr>
              <a:t> mitigate toxicities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8DA3146-1B0F-B741-8D91-9BED561FDC8F}"/>
              </a:ext>
            </a:extLst>
          </p:cNvPr>
          <p:cNvSpPr txBox="1"/>
          <p:nvPr/>
        </p:nvSpPr>
        <p:spPr>
          <a:xfrm>
            <a:off x="7860516" y="168307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Risk adapted therapy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Cytokine release prophylaxis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3E22F7A-F2ED-B140-9E4D-C51D8A225C70}"/>
              </a:ext>
            </a:extLst>
          </p:cNvPr>
          <p:cNvSpPr txBox="1"/>
          <p:nvPr/>
        </p:nvSpPr>
        <p:spPr>
          <a:xfrm>
            <a:off x="8506692" y="2732875"/>
            <a:ext cx="29371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Selective antigens </a:t>
            </a:r>
            <a:b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/>
              <a:t>κ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dirty="0"/>
              <a:t>γ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light chain)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Deleting the target </a:t>
            </a:r>
            <a:b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antigen on normal HSC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Optimizing the CAR </a:t>
            </a:r>
            <a:b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(dual and affinity-tuned CAR)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11EEA15-AC26-744E-8588-3467E0F59113}"/>
              </a:ext>
            </a:extLst>
          </p:cNvPr>
          <p:cNvSpPr txBox="1"/>
          <p:nvPr/>
        </p:nvSpPr>
        <p:spPr>
          <a:xfrm>
            <a:off x="7860516" y="4647952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Suicide genes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Destruction of the </a:t>
            </a:r>
            <a:r>
              <a:rPr lang="en-GB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CAR-T </a:t>
            </a: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cell by </a:t>
            </a:r>
            <a:r>
              <a:rPr lang="en-GB" alt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endParaRPr lang="en-GB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Switch on/off CAR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68447D6-EA24-8645-94D6-E559E5F179F0}"/>
              </a:ext>
            </a:extLst>
          </p:cNvPr>
          <p:cNvCxnSpPr/>
          <p:nvPr/>
        </p:nvCxnSpPr>
        <p:spPr>
          <a:xfrm>
            <a:off x="8409704" y="2732875"/>
            <a:ext cx="0" cy="1538883"/>
          </a:xfrm>
          <a:prstGeom prst="line">
            <a:avLst/>
          </a:prstGeom>
          <a:ln w="25400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0ED761A-5B6C-5D43-84CD-D2484A2756E3}"/>
              </a:ext>
            </a:extLst>
          </p:cNvPr>
          <p:cNvCxnSpPr>
            <a:cxnSpLocks/>
          </p:cNvCxnSpPr>
          <p:nvPr/>
        </p:nvCxnSpPr>
        <p:spPr>
          <a:xfrm>
            <a:off x="7763528" y="1707638"/>
            <a:ext cx="0" cy="457096"/>
          </a:xfrm>
          <a:prstGeom prst="line">
            <a:avLst/>
          </a:prstGeom>
          <a:ln w="25400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F36C15E-0BA1-354E-AE2D-D32D95F0A291}"/>
              </a:ext>
            </a:extLst>
          </p:cNvPr>
          <p:cNvCxnSpPr>
            <a:cxnSpLocks/>
          </p:cNvCxnSpPr>
          <p:nvPr/>
        </p:nvCxnSpPr>
        <p:spPr>
          <a:xfrm>
            <a:off x="7763528" y="4700220"/>
            <a:ext cx="0" cy="686396"/>
          </a:xfrm>
          <a:prstGeom prst="line">
            <a:avLst/>
          </a:prstGeom>
          <a:ln w="25400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18F6C1A-A698-2443-B33F-AA7CD8CAABA4}"/>
              </a:ext>
            </a:extLst>
          </p:cNvPr>
          <p:cNvSpPr txBox="1"/>
          <p:nvPr/>
        </p:nvSpPr>
        <p:spPr>
          <a:xfrm>
            <a:off x="5747184" y="1707638"/>
            <a:ext cx="200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CRS </a:t>
            </a:r>
            <a:b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and neurotoxicity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B19A4AF-DDC5-0E49-AE3C-CC5E2D2C1C6E}"/>
              </a:ext>
            </a:extLst>
          </p:cNvPr>
          <p:cNvSpPr txBox="1"/>
          <p:nvPr/>
        </p:nvSpPr>
        <p:spPr>
          <a:xfrm>
            <a:off x="5747184" y="3240706"/>
            <a:ext cx="256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</a:t>
            </a:r>
            <a:b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“on-target/off </a:t>
            </a:r>
            <a:r>
              <a:rPr lang="en-GB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effect”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36B3CF4-C5C1-494C-AD61-BF3603BD0972}"/>
              </a:ext>
            </a:extLst>
          </p:cNvPr>
          <p:cNvSpPr txBox="1"/>
          <p:nvPr/>
        </p:nvSpPr>
        <p:spPr>
          <a:xfrm>
            <a:off x="5747184" y="4741784"/>
            <a:ext cx="186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Diminishing the </a:t>
            </a:r>
            <a:b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of the CAR</a:t>
            </a:r>
          </a:p>
        </p:txBody>
      </p:sp>
      <p:cxnSp>
        <p:nvCxnSpPr>
          <p:cNvPr id="21" name="Connettore 1 2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DAA258B-2A0D-5F41-9AD6-63A7252872D2}"/>
              </a:ext>
            </a:extLst>
          </p:cNvPr>
          <p:cNvCxnSpPr>
            <a:cxnSpLocks/>
          </p:cNvCxnSpPr>
          <p:nvPr/>
        </p:nvCxnSpPr>
        <p:spPr>
          <a:xfrm>
            <a:off x="5583376" y="1525391"/>
            <a:ext cx="0" cy="2238535"/>
          </a:xfrm>
          <a:prstGeom prst="line">
            <a:avLst/>
          </a:prstGeom>
          <a:ln w="25400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60314D0-D173-FF4E-BBDA-1BA47B85C18C}"/>
              </a:ext>
            </a:extLst>
          </p:cNvPr>
          <p:cNvCxnSpPr>
            <a:cxnSpLocks/>
          </p:cNvCxnSpPr>
          <p:nvPr/>
        </p:nvCxnSpPr>
        <p:spPr>
          <a:xfrm>
            <a:off x="5597231" y="4700220"/>
            <a:ext cx="0" cy="686396"/>
          </a:xfrm>
          <a:prstGeom prst="line">
            <a:avLst/>
          </a:prstGeom>
          <a:ln w="25400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C9CBC12-4AA1-BD48-AF07-5CFACCCCB44D}"/>
              </a:ext>
            </a:extLst>
          </p:cNvPr>
          <p:cNvSpPr txBox="1"/>
          <p:nvPr/>
        </p:nvSpPr>
        <p:spPr>
          <a:xfrm>
            <a:off x="301324" y="2982437"/>
            <a:ext cx="200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(fever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≥ 38.9 °C)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endParaRPr lang="it-IT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it-IT" alt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it-IT" alt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altLang="it-IT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iomarkers</a:t>
            </a:r>
            <a:endParaRPr lang="it-IT" alt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(IL-6, IFN-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IL-13, MIP1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MCP-1..)</a:t>
            </a:r>
            <a:endParaRPr lang="en-GB" alt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rco 2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B93DBA4-148B-594E-8E25-6A7D88B910C4}"/>
              </a:ext>
            </a:extLst>
          </p:cNvPr>
          <p:cNvSpPr/>
          <p:nvPr/>
        </p:nvSpPr>
        <p:spPr>
          <a:xfrm>
            <a:off x="3529439" y="1525391"/>
            <a:ext cx="1663052" cy="1663052"/>
          </a:xfrm>
          <a:prstGeom prst="arc">
            <a:avLst>
              <a:gd name="adj1" fmla="val 10862504"/>
              <a:gd name="adj2" fmla="val 6100220"/>
            </a:avLst>
          </a:prstGeom>
          <a:ln w="190500">
            <a:solidFill>
              <a:srgbClr val="236364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Arco 2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4E9624E-0E8C-1243-96FA-4EFFA66C2021}"/>
              </a:ext>
            </a:extLst>
          </p:cNvPr>
          <p:cNvSpPr/>
          <p:nvPr/>
        </p:nvSpPr>
        <p:spPr>
          <a:xfrm flipH="1">
            <a:off x="2844285" y="2767251"/>
            <a:ext cx="1663052" cy="1663052"/>
          </a:xfrm>
          <a:prstGeom prst="arc">
            <a:avLst>
              <a:gd name="adj1" fmla="val 13537338"/>
              <a:gd name="adj2" fmla="val 6100220"/>
            </a:avLst>
          </a:prstGeom>
          <a:ln w="190500">
            <a:solidFill>
              <a:schemeClr val="bg1">
                <a:lumMod val="6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rco 2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880A655-6B62-AE4A-B770-85546640580E}"/>
              </a:ext>
            </a:extLst>
          </p:cNvPr>
          <p:cNvSpPr/>
          <p:nvPr/>
        </p:nvSpPr>
        <p:spPr>
          <a:xfrm>
            <a:off x="3529439" y="4031870"/>
            <a:ext cx="1663052" cy="1663052"/>
          </a:xfrm>
          <a:prstGeom prst="arc">
            <a:avLst>
              <a:gd name="adj1" fmla="val 13537338"/>
              <a:gd name="adj2" fmla="val 10727234"/>
            </a:avLst>
          </a:prstGeom>
          <a:ln w="190500">
            <a:solidFill>
              <a:srgbClr val="F38D08"/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897FA46-5335-D048-8C69-5AB04F3C82AC}"/>
              </a:ext>
            </a:extLst>
          </p:cNvPr>
          <p:cNvSpPr txBox="1"/>
          <p:nvPr/>
        </p:nvSpPr>
        <p:spPr>
          <a:xfrm>
            <a:off x="3719281" y="2207038"/>
            <a:ext cx="128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4DD147-C99B-7F4B-926A-038F2C4736E3}"/>
              </a:ext>
            </a:extLst>
          </p:cNvPr>
          <p:cNvSpPr txBox="1"/>
          <p:nvPr/>
        </p:nvSpPr>
        <p:spPr>
          <a:xfrm>
            <a:off x="3077597" y="3367944"/>
            <a:ext cx="128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PROMPT RECOGNITION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466996-5167-764B-9469-FBAFE4D82F1B}"/>
              </a:ext>
            </a:extLst>
          </p:cNvPr>
          <p:cNvSpPr txBox="1"/>
          <p:nvPr/>
        </p:nvSpPr>
        <p:spPr>
          <a:xfrm>
            <a:off x="3719281" y="4663108"/>
            <a:ext cx="128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38D08"/>
              </a:buClr>
            </a:pPr>
            <a:r>
              <a:rPr lang="en-GB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ON/OFF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D019ED8-8EAE-2144-BCE3-D13076CF3BA8}"/>
              </a:ext>
            </a:extLst>
          </p:cNvPr>
          <p:cNvSpPr/>
          <p:nvPr/>
        </p:nvSpPr>
        <p:spPr>
          <a:xfrm>
            <a:off x="301324" y="3507195"/>
            <a:ext cx="1977181" cy="748113"/>
          </a:xfrm>
          <a:prstGeom prst="roundRect">
            <a:avLst/>
          </a:prstGeom>
          <a:noFill/>
          <a:ln w="19050">
            <a:solidFill>
              <a:srgbClr val="F38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A6F6C61-857E-0343-822F-1FC893A00C65}"/>
              </a:ext>
            </a:extLst>
          </p:cNvPr>
          <p:cNvCxnSpPr/>
          <p:nvPr/>
        </p:nvCxnSpPr>
        <p:spPr>
          <a:xfrm>
            <a:off x="2520968" y="2833363"/>
            <a:ext cx="0" cy="1538883"/>
          </a:xfrm>
          <a:prstGeom prst="line">
            <a:avLst/>
          </a:prstGeom>
          <a:ln w="25400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0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>
              <a:defRPr/>
            </a:pPr>
            <a:r>
              <a:rPr lang="en-GB" altLang="it-IT" sz="2000" b="1" dirty="0">
                <a:solidFill>
                  <a:schemeClr val="bg1"/>
                </a:solidFill>
              </a:rPr>
              <a:t>Conclusion – CAR-T cell team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3EA447B-7381-C243-A248-DBCB656A1B0E}"/>
              </a:ext>
            </a:extLst>
          </p:cNvPr>
          <p:cNvGrpSpPr/>
          <p:nvPr/>
        </p:nvGrpSpPr>
        <p:grpSpPr>
          <a:xfrm>
            <a:off x="2090028" y="1051864"/>
            <a:ext cx="8011944" cy="5519266"/>
            <a:chOff x="2628377" y="1338734"/>
            <a:chExt cx="6935245" cy="4777550"/>
          </a:xfrm>
        </p:grpSpPr>
        <p:sp>
          <p:nvSpPr>
            <p:cNvPr id="8" name="Ovale 7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20B4188-5AA1-4A4C-B5F3-DC28591F423A}"/>
                </a:ext>
              </a:extLst>
            </p:cNvPr>
            <p:cNvSpPr/>
            <p:nvPr/>
          </p:nvSpPr>
          <p:spPr>
            <a:xfrm>
              <a:off x="3469711" y="1691014"/>
              <a:ext cx="5260930" cy="4133588"/>
            </a:xfrm>
            <a:prstGeom prst="ellipse">
              <a:avLst/>
            </a:prstGeom>
            <a:noFill/>
            <a:ln w="177800">
              <a:solidFill>
                <a:srgbClr val="F38D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6600"/>
            </a:p>
          </p:txBody>
        </p:sp>
        <p:sp>
          <p:nvSpPr>
            <p:cNvPr id="34" name="Rettangolo con angoli arrotondati 33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9BDF436-F12D-C446-9F52-710747AF4DF0}"/>
                </a:ext>
              </a:extLst>
            </p:cNvPr>
            <p:cNvSpPr/>
            <p:nvPr/>
          </p:nvSpPr>
          <p:spPr>
            <a:xfrm>
              <a:off x="5208739" y="1338734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HEMATOLOGIST</a:t>
              </a:r>
              <a:endParaRPr lang="it-IT" sz="1400" b="1" dirty="0">
                <a:solidFill>
                  <a:srgbClr val="2363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ttangolo con angoli arrotondati 35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FA7061F-B30F-994C-A766-6C963AE26FAD}"/>
                </a:ext>
              </a:extLst>
            </p:cNvPr>
            <p:cNvSpPr/>
            <p:nvPr/>
          </p:nvSpPr>
          <p:spPr>
            <a:xfrm>
              <a:off x="7137747" y="2304789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CELLULAR PROCESSING LAB</a:t>
              </a:r>
            </a:p>
          </p:txBody>
        </p:sp>
        <p:sp>
          <p:nvSpPr>
            <p:cNvPr id="37" name="Rettangolo con angoli arrotondati 36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9081A9A-8905-7747-9F57-BE73E83B4DED}"/>
                </a:ext>
              </a:extLst>
            </p:cNvPr>
            <p:cNvSpPr/>
            <p:nvPr/>
          </p:nvSpPr>
          <p:spPr>
            <a:xfrm>
              <a:off x="7789101" y="3491630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APHERESIS UNIT</a:t>
              </a:r>
            </a:p>
          </p:txBody>
        </p:sp>
        <p:sp>
          <p:nvSpPr>
            <p:cNvPr id="38" name="Rettangolo con angoli arrotondati 37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AC197ED-F1B1-DA44-AE66-9315969FE6FB}"/>
                </a:ext>
              </a:extLst>
            </p:cNvPr>
            <p:cNvSpPr/>
            <p:nvPr/>
          </p:nvSpPr>
          <p:spPr>
            <a:xfrm>
              <a:off x="7137748" y="4613160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PHARMACIST</a:t>
              </a:r>
            </a:p>
          </p:txBody>
        </p:sp>
        <p:sp>
          <p:nvSpPr>
            <p:cNvPr id="39" name="Rettangolo con angoli arrotondati 38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0FDFA0E-1EED-4940-A3F5-9556BA34533C}"/>
                </a:ext>
              </a:extLst>
            </p:cNvPr>
            <p:cNvSpPr/>
            <p:nvPr/>
          </p:nvSpPr>
          <p:spPr>
            <a:xfrm>
              <a:off x="5208739" y="5364722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NEUROLOGIST</a:t>
              </a:r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7F5201D-EAF5-8E47-BD5D-63B1ADC19A1F}"/>
                </a:ext>
              </a:extLst>
            </p:cNvPr>
            <p:cNvSpPr/>
            <p:nvPr/>
          </p:nvSpPr>
          <p:spPr>
            <a:xfrm>
              <a:off x="3179522" y="2304789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MANAGER</a:t>
              </a:r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2E4AEC6-61DA-8A4E-AA8D-AFA2D9CCFE4D}"/>
                </a:ext>
              </a:extLst>
            </p:cNvPr>
            <p:cNvSpPr/>
            <p:nvPr/>
          </p:nvSpPr>
          <p:spPr>
            <a:xfrm>
              <a:off x="2628377" y="3491630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RADIOLOGIST</a:t>
              </a:r>
            </a:p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CARDIOLOGIST</a:t>
              </a:r>
            </a:p>
          </p:txBody>
        </p:sp>
        <p:sp>
          <p:nvSpPr>
            <p:cNvPr id="42" name="Rettangolo con angoli arrotondati 41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C2507FD-55C8-EE41-9BEE-301D84AA84F6}"/>
                </a:ext>
              </a:extLst>
            </p:cNvPr>
            <p:cNvSpPr/>
            <p:nvPr/>
          </p:nvSpPr>
          <p:spPr>
            <a:xfrm>
              <a:off x="3179523" y="4613160"/>
              <a:ext cx="1774521" cy="751562"/>
            </a:xfrm>
            <a:prstGeom prst="roundRect">
              <a:avLst>
                <a:gd name="adj" fmla="val 26667"/>
              </a:avLst>
            </a:prstGeom>
            <a:solidFill>
              <a:schemeClr val="bg1"/>
            </a:solidFill>
            <a:ln w="22225">
              <a:solidFill>
                <a:srgbClr val="236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INTENSIVE CARE</a:t>
              </a:r>
            </a:p>
            <a:p>
              <a:pPr lvl="0" algn="ctr"/>
              <a:r>
                <a:rPr lang="en-GB" sz="1400" b="1" dirty="0">
                  <a:solidFill>
                    <a:srgbClr val="236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</a:t>
              </a:r>
            </a:p>
          </p:txBody>
        </p:sp>
        <p:sp>
          <p:nvSpPr>
            <p:cNvPr id="6" name="Ovale 5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6203729-371C-FF4B-86C9-E770649A1026}"/>
                </a:ext>
              </a:extLst>
            </p:cNvPr>
            <p:cNvSpPr/>
            <p:nvPr/>
          </p:nvSpPr>
          <p:spPr>
            <a:xfrm>
              <a:off x="5365920" y="3056351"/>
              <a:ext cx="1460157" cy="1460157"/>
            </a:xfrm>
            <a:prstGeom prst="ellipse">
              <a:avLst/>
            </a:prstGeom>
            <a:solidFill>
              <a:srgbClr val="236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PATIENT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11512E-1168-A243-B9DF-8A2E66BEB40B}"/>
              </a:ext>
            </a:extLst>
          </p:cNvPr>
          <p:cNvSpPr txBox="1"/>
          <p:nvPr/>
        </p:nvSpPr>
        <p:spPr>
          <a:xfrm>
            <a:off x="548640" y="1953785"/>
            <a:ext cx="110712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38D08"/>
              </a:buClr>
              <a:buFont typeface="+mj-lt"/>
              <a:buAutoNum type="arabicPeriod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F38D08"/>
              </a:buClr>
              <a:buFont typeface="+mj-lt"/>
              <a:buAutoNum type="arabicPeriod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toxicity:</a:t>
            </a:r>
          </a:p>
          <a:p>
            <a:pPr marL="742950" lvl="1" indent="-285750">
              <a:lnSpc>
                <a:spcPct val="150000"/>
              </a:lnSpc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Immune mediated toxicities</a:t>
            </a:r>
          </a:p>
          <a:p>
            <a:pPr marL="1200150" lvl="2" indent="-285750">
              <a:lnSpc>
                <a:spcPct val="150000"/>
              </a:lnSpc>
              <a:buClr>
                <a:srgbClr val="F38D08"/>
              </a:buClr>
              <a:buSzPct val="80000"/>
              <a:buFont typeface="Arial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Cytokine release syndrome (CRS)</a:t>
            </a:r>
          </a:p>
          <a:p>
            <a:pPr marL="1200150" lvl="2" indent="-285750">
              <a:lnSpc>
                <a:spcPct val="150000"/>
              </a:lnSpc>
              <a:buClr>
                <a:srgbClr val="F38D08"/>
              </a:buClr>
              <a:buSzPct val="80000"/>
              <a:buFont typeface="Arial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Immune effector cell-associated neurotoxicity syndrome (ICANS)</a:t>
            </a:r>
          </a:p>
          <a:p>
            <a:pPr marL="742950" lvl="1" indent="-285750">
              <a:lnSpc>
                <a:spcPct val="150000"/>
              </a:lnSpc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Cytopenia and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hypogammaglobulinemia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F38D08"/>
              </a:buClr>
              <a:buFont typeface="+mj-lt"/>
              <a:buAutoNum type="arabicPeriod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742950" lvl="1" indent="-285750">
              <a:lnSpc>
                <a:spcPct val="150000"/>
              </a:lnSpc>
              <a:buClr>
                <a:srgbClr val="F38D08"/>
              </a:buClr>
              <a:buFont typeface="Arial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Future strategies to decrease adverse events related with CAR-T cell therapy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EBA2C8D-2E4C-9E43-B5E2-D7C588D92F02}"/>
              </a:ext>
            </a:extLst>
          </p:cNvPr>
          <p:cNvCxnSpPr/>
          <p:nvPr/>
        </p:nvCxnSpPr>
        <p:spPr>
          <a:xfrm>
            <a:off x="618978" y="2493046"/>
            <a:ext cx="1084619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FCD171E-3D53-5B4F-A1D5-10ACC977995C}"/>
              </a:ext>
            </a:extLst>
          </p:cNvPr>
          <p:cNvCxnSpPr/>
          <p:nvPr/>
        </p:nvCxnSpPr>
        <p:spPr>
          <a:xfrm>
            <a:off x="618978" y="1953785"/>
            <a:ext cx="1084619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DF5720B-69F4-6A4A-BB8C-2EBBFBA96BAD}"/>
              </a:ext>
            </a:extLst>
          </p:cNvPr>
          <p:cNvCxnSpPr/>
          <p:nvPr/>
        </p:nvCxnSpPr>
        <p:spPr>
          <a:xfrm>
            <a:off x="618978" y="4722063"/>
            <a:ext cx="1084619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80BC7BD-B91B-D24E-BEF8-F38D9B214829}"/>
              </a:ext>
            </a:extLst>
          </p:cNvPr>
          <p:cNvCxnSpPr/>
          <p:nvPr/>
        </p:nvCxnSpPr>
        <p:spPr>
          <a:xfrm>
            <a:off x="618978" y="5679686"/>
            <a:ext cx="1084619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08B8C96-9E1B-544E-85EB-35550B0B0FCC}"/>
              </a:ext>
            </a:extLst>
          </p:cNvPr>
          <p:cNvSpPr/>
          <p:nvPr/>
        </p:nvSpPr>
        <p:spPr>
          <a:xfrm>
            <a:off x="8952148" y="843280"/>
            <a:ext cx="3239852" cy="601472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11512E-1168-A243-B9DF-8A2E66BEB40B}"/>
              </a:ext>
            </a:extLst>
          </p:cNvPr>
          <p:cNvSpPr txBox="1"/>
          <p:nvPr/>
        </p:nvSpPr>
        <p:spPr>
          <a:xfrm>
            <a:off x="296849" y="1224915"/>
            <a:ext cx="84098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Calibri Light" charset="0"/>
              <a:buAutoNum type="arabicPeriod"/>
            </a:pPr>
            <a:r>
              <a:rPr lang="en-US" alt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Tisagenlecleucel</a:t>
            </a: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742950" lvl="1" indent="-285750"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Approved by AIFA on August 7</a:t>
            </a:r>
            <a:r>
              <a:rPr lang="en-GB" alt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  <a:p>
            <a:pPr marL="742950" lvl="1" indent="-285750"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Patients up to 25 years of age with B-cell acute lymphoblastic leukaemia (ALL), that is refractory or in second or later relapse (ELIANA trial)</a:t>
            </a:r>
          </a:p>
          <a:p>
            <a:pPr marL="742950" lvl="1" indent="-285750"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Adult patients with large B-cell lymphoma relapsed/refractory after 2 or more line </a:t>
            </a:r>
            <a:b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of systemic therapy, including diffuse large B-cell lymphoma (DLBCL) NOS, high grade B-cell lymphoma, and DLBCL arising from follicular lymphoma (JULIET trial).</a:t>
            </a:r>
            <a:endParaRPr lang="en-GB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000"/>
              </a:spcBef>
              <a:buSzPct val="80000"/>
              <a:buFont typeface="Calibri Light" charset="0"/>
              <a:buAutoNum type="arabicPeriod" startAt="2"/>
            </a:pPr>
            <a:r>
              <a:rPr lang="en-GB" alt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Axicabtagene</a:t>
            </a:r>
            <a:r>
              <a:rPr lang="en-GB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iloleucel</a:t>
            </a:r>
            <a:r>
              <a:rPr lang="en-GB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Kite</a:t>
            </a: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-Gilead):</a:t>
            </a:r>
          </a:p>
          <a:p>
            <a:pPr marL="742950" lvl="1" indent="-285750"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Approved by AIFA on November 13</a:t>
            </a:r>
            <a:r>
              <a:rPr lang="en-GB" alt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  <a:p>
            <a:pPr marL="742950" lvl="1" indent="-285750">
              <a:spcBef>
                <a:spcPts val="600"/>
              </a:spcBef>
              <a:buClr>
                <a:srgbClr val="F38D08"/>
              </a:buClr>
              <a:buFont typeface="Arial" panose="020B0604020202020204" pitchFamily="34" charset="0"/>
              <a:buChar char="•"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Adult patients with large B-cell lymphoma relapsed/refractory after 2 or more line </a:t>
            </a:r>
            <a:b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of systemic therapy, including DLBCL NOS, high grade B-cell </a:t>
            </a:r>
            <a:r>
              <a:rPr lang="en-GB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lymphoma, </a:t>
            </a: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primary mediastinal large B-cell lymphoma and DLBCL arising from follicular lymphoma (ZUMA-1 trial).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FCD171E-3D53-5B4F-A1D5-10ACC977995C}"/>
              </a:ext>
            </a:extLst>
          </p:cNvPr>
          <p:cNvCxnSpPr>
            <a:cxnSpLocks/>
          </p:cNvCxnSpPr>
          <p:nvPr/>
        </p:nvCxnSpPr>
        <p:spPr>
          <a:xfrm>
            <a:off x="296849" y="1111362"/>
            <a:ext cx="840983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CD-19</a:t>
            </a:r>
            <a:r>
              <a:rPr lang="en-GB" dirty="0" smtClean="0"/>
              <a:t> targeting </a:t>
            </a:r>
            <a:r>
              <a:rPr lang="en-GB" dirty="0" smtClean="0"/>
              <a:t>CAR-T</a:t>
            </a:r>
            <a:r>
              <a:rPr lang="en-GB" dirty="0" smtClean="0"/>
              <a:t> cell</a:t>
            </a:r>
            <a:endParaRPr lang="it-IT" dirty="0"/>
          </a:p>
        </p:txBody>
      </p:sp>
      <p:cxnSp>
        <p:nvCxnSpPr>
          <p:cNvPr id="10" name="Connettore 1 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CA1E756-3148-194D-94A1-BE9C9FC60DF8}"/>
              </a:ext>
            </a:extLst>
          </p:cNvPr>
          <p:cNvCxnSpPr>
            <a:cxnSpLocks/>
          </p:cNvCxnSpPr>
          <p:nvPr/>
        </p:nvCxnSpPr>
        <p:spPr>
          <a:xfrm>
            <a:off x="296849" y="3403987"/>
            <a:ext cx="840983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E2CF95C-64B3-F949-86B1-EF4B0A7F1E9F}"/>
              </a:ext>
            </a:extLst>
          </p:cNvPr>
          <p:cNvCxnSpPr>
            <a:cxnSpLocks/>
          </p:cNvCxnSpPr>
          <p:nvPr/>
        </p:nvCxnSpPr>
        <p:spPr>
          <a:xfrm>
            <a:off x="296849" y="5365308"/>
            <a:ext cx="8409830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6602C37-1E24-1948-926A-C926CBD71F42}"/>
              </a:ext>
            </a:extLst>
          </p:cNvPr>
          <p:cNvSpPr/>
          <p:nvPr/>
        </p:nvSpPr>
        <p:spPr>
          <a:xfrm>
            <a:off x="233405" y="5752211"/>
            <a:ext cx="847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Early clinical data in follicular lymphoma, multiple myeloma and other malignant disease like glioblastoma are promising and new approvals are expected in the coming years.</a:t>
            </a:r>
          </a:p>
        </p:txBody>
      </p:sp>
      <p:pic>
        <p:nvPicPr>
          <p:cNvPr id="9" name="Immagine 8" descr="Immagine che contiene recinto&#10;&#10;Descrizione generata automaticamente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CC51509-47EA-A740-83EE-AC83F89E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904" y="650045"/>
            <a:ext cx="3289956" cy="524971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99DD57C-3EAB-AD45-977D-1D532C8CE4EF}"/>
              </a:ext>
            </a:extLst>
          </p:cNvPr>
          <p:cNvSpPr txBox="1"/>
          <p:nvPr/>
        </p:nvSpPr>
        <p:spPr>
          <a:xfrm>
            <a:off x="10103472" y="2324391"/>
            <a:ext cx="41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1D7A95E-6E24-C24A-BBC3-3E1452F6D64B}"/>
              </a:ext>
            </a:extLst>
          </p:cNvPr>
          <p:cNvSpPr txBox="1"/>
          <p:nvPr/>
        </p:nvSpPr>
        <p:spPr>
          <a:xfrm>
            <a:off x="10599063" y="2324391"/>
            <a:ext cx="41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53F5AA-BEDC-9144-A54D-496ADF736781}"/>
              </a:ext>
            </a:extLst>
          </p:cNvPr>
          <p:cNvSpPr txBox="1"/>
          <p:nvPr/>
        </p:nvSpPr>
        <p:spPr>
          <a:xfrm>
            <a:off x="10023200" y="5356549"/>
            <a:ext cx="1109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 70</a:t>
            </a:r>
            <a:endParaRPr lang="it-IT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26A07E-CB06-D543-B826-296EE40E477E}"/>
              </a:ext>
            </a:extLst>
          </p:cNvPr>
          <p:cNvSpPr txBox="1"/>
          <p:nvPr/>
        </p:nvSpPr>
        <p:spPr>
          <a:xfrm>
            <a:off x="10888738" y="4259741"/>
            <a:ext cx="1109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CD28 or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4-1 BB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CD3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p="http://schemas.openxmlformats.org/presentationml/2006/main" xmlns:r="http://schemas.openxmlformats.org/officeDocument/2006/relationships" xmlns:a="http://schemas.openxmlformats.org/drawingml/2006/main" val="tx"/>
                    </a:ext>
                  </a:extLst>
                </a:hlinkClick>
              </a:rPr>
              <a:t>ζ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56FD6A9-9F1F-6740-B06B-9C2ED51D9DC1}"/>
              </a:ext>
            </a:extLst>
          </p:cNvPr>
          <p:cNvSpPr txBox="1"/>
          <p:nvPr/>
        </p:nvSpPr>
        <p:spPr>
          <a:xfrm>
            <a:off x="9606982" y="5912822"/>
            <a:ext cx="185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generation</a:t>
            </a:r>
          </a:p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65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Introduction</a:t>
            </a:r>
            <a:r>
              <a:rPr lang="en-US" altLang="it-IT" dirty="0" smtClean="0"/>
              <a:t> – </a:t>
            </a:r>
            <a:r>
              <a:rPr lang="en-US" altLang="it-IT" dirty="0"/>
              <a:t>Response</a:t>
            </a:r>
            <a:r>
              <a:rPr lang="en-US" altLang="it-IT" dirty="0" smtClean="0"/>
              <a:t> rate</a:t>
            </a:r>
            <a:endParaRPr lang="it-IT" dirty="0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F72E63A-8BCD-5046-9C15-96BA946DE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657400"/>
              </p:ext>
            </p:extLst>
          </p:nvPr>
        </p:nvGraphicFramePr>
        <p:xfrm>
          <a:off x="495300" y="5029423"/>
          <a:ext cx="11189815" cy="141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357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835458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124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6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7"/>
                    </a:ext>
                  </a:extLst>
                </a:gridCol>
              </a:tblGrid>
              <a:tr h="3209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Prodotto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CAR-T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Costrutto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Indicazioni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</a:t>
                      </a: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42273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Tisagenlecleucel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(JULIET study)</a:t>
                      </a: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CD19scFv/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4-1BB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/CD3</a:t>
                      </a:r>
                      <a:r>
                        <a:rPr lang="el-G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ζ </a:t>
                      </a:r>
                      <a:endParaRPr lang="el-G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DLBCL R/R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LAL-B R/R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aa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42273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Axicabtagene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ciloleucel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(ZUMA-1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study)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CD19scFv/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CD28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/CD3</a:t>
                      </a:r>
                      <a:r>
                        <a:rPr lang="el-GR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ζ </a:t>
                      </a:r>
                      <a:endParaRPr lang="el-G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DLBCL R/R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PMBCL R/R</a:t>
                      </a:r>
                    </a:p>
                  </a:txBody>
                  <a:tcPr marL="36000" marR="3600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1423" marR="91423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5654" marB="4565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</a:tbl>
          </a:graphicData>
        </a:graphic>
      </p:graphicFrame>
      <p:sp>
        <p:nvSpPr>
          <p:cNvPr id="15" name="Rettangolo con angoli arrotondati 1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08B9A92-0D1D-884C-B0FE-63464C220FC1}"/>
              </a:ext>
            </a:extLst>
          </p:cNvPr>
          <p:cNvSpPr/>
          <p:nvPr/>
        </p:nvSpPr>
        <p:spPr>
          <a:xfrm>
            <a:off x="495300" y="1301141"/>
            <a:ext cx="3546613" cy="345477"/>
          </a:xfrm>
          <a:prstGeom prst="roundRect">
            <a:avLst>
              <a:gd name="adj" fmla="val 3828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1400" b="1" dirty="0">
                <a:solidFill>
                  <a:srgbClr val="236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ZUMA-1, OS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7697717-3051-514B-9F29-A2365CD56514}"/>
              </a:ext>
            </a:extLst>
          </p:cNvPr>
          <p:cNvSpPr/>
          <p:nvPr/>
        </p:nvSpPr>
        <p:spPr>
          <a:xfrm>
            <a:off x="4316901" y="1301141"/>
            <a:ext cx="3546613" cy="345477"/>
          </a:xfrm>
          <a:prstGeom prst="roundRect">
            <a:avLst>
              <a:gd name="adj" fmla="val 3828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1400" b="1" dirty="0">
                <a:solidFill>
                  <a:srgbClr val="236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JULIET, OS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52ACB9D-8EA3-3C4E-9EF3-F096F9281CF3}"/>
              </a:ext>
            </a:extLst>
          </p:cNvPr>
          <p:cNvSpPr/>
          <p:nvPr/>
        </p:nvSpPr>
        <p:spPr>
          <a:xfrm>
            <a:off x="8138502" y="1301141"/>
            <a:ext cx="3652348" cy="345477"/>
          </a:xfrm>
          <a:prstGeom prst="roundRect">
            <a:avLst>
              <a:gd name="adj" fmla="val 3828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it-IT" sz="1400" b="1" dirty="0">
                <a:solidFill>
                  <a:srgbClr val="236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SCHOLAR-1, OS</a:t>
            </a:r>
          </a:p>
        </p:txBody>
      </p:sp>
      <p:pic>
        <p:nvPicPr>
          <p:cNvPr id="8" name="Immagine 7" descr="Immagine che contiene nero, stanza&#10;&#10;Descrizione generata automaticamente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142D64B-2675-BB46-81A9-638CE9DF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50" y="1812272"/>
            <a:ext cx="3956884" cy="280790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E8E123E-5EE6-1A4F-A88F-E3A27F392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438" y="1802786"/>
            <a:ext cx="3950429" cy="280790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B9C74A3-93F1-4C44-B2DB-BF34D1BE0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918" y="1779729"/>
            <a:ext cx="3956884" cy="280790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511069C-1E41-E348-A4C3-815B93E33DAF}"/>
              </a:ext>
            </a:extLst>
          </p:cNvPr>
          <p:cNvSpPr txBox="1"/>
          <p:nvPr/>
        </p:nvSpPr>
        <p:spPr>
          <a:xfrm>
            <a:off x="432465" y="4456827"/>
            <a:ext cx="3776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1B37F87-0717-3F4B-B04C-F52EBF3C6342}"/>
              </a:ext>
            </a:extLst>
          </p:cNvPr>
          <p:cNvSpPr txBox="1"/>
          <p:nvPr/>
        </p:nvSpPr>
        <p:spPr>
          <a:xfrm>
            <a:off x="4209335" y="4456827"/>
            <a:ext cx="3776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946E479-3337-D34A-8F96-DA816AEAC6DF}"/>
              </a:ext>
            </a:extLst>
          </p:cNvPr>
          <p:cNvSpPr txBox="1"/>
          <p:nvPr/>
        </p:nvSpPr>
        <p:spPr>
          <a:xfrm>
            <a:off x="8204865" y="4456827"/>
            <a:ext cx="3776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commencement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4AD179C-80AD-0F4B-8AA7-BC1ED03CE020}"/>
              </a:ext>
            </a:extLst>
          </p:cNvPr>
          <p:cNvSpPr txBox="1"/>
          <p:nvPr/>
        </p:nvSpPr>
        <p:spPr>
          <a:xfrm rot="16200000">
            <a:off x="-786258" y="2986319"/>
            <a:ext cx="239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7D3D20A-5BF0-D84B-B481-EDCC2C767CA5}"/>
              </a:ext>
            </a:extLst>
          </p:cNvPr>
          <p:cNvSpPr txBox="1"/>
          <p:nvPr/>
        </p:nvSpPr>
        <p:spPr>
          <a:xfrm rot="16200000">
            <a:off x="2962783" y="2986320"/>
            <a:ext cx="239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5DF2BA3-8FAC-7448-AF33-5EE2FD081800}"/>
              </a:ext>
            </a:extLst>
          </p:cNvPr>
          <p:cNvSpPr txBox="1"/>
          <p:nvPr/>
        </p:nvSpPr>
        <p:spPr>
          <a:xfrm rot="16200000">
            <a:off x="6965824" y="2986321"/>
            <a:ext cx="239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-free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ella 3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1CD66C9-B9D5-B64B-9DF3-2E16F4603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107396"/>
              </p:ext>
            </p:extLst>
          </p:nvPr>
        </p:nvGraphicFramePr>
        <p:xfrm>
          <a:off x="767104" y="3481973"/>
          <a:ext cx="1512000" cy="71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177574"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Rate</a:t>
                      </a:r>
                    </a:p>
                  </a:txBody>
                  <a:tcPr marL="91423" marR="914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91423" marR="914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l-GR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18-mo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l-GR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l-GR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847145935"/>
                  </a:ext>
                </a:extLst>
              </a:tr>
            </a:tbl>
          </a:graphicData>
        </a:graphic>
      </p:graphicFrame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90B5E3E-1BC1-F445-B9DB-EE97B9A1699B}"/>
              </a:ext>
            </a:extLst>
          </p:cNvPr>
          <p:cNvSpPr txBox="1"/>
          <p:nvPr/>
        </p:nvSpPr>
        <p:spPr>
          <a:xfrm>
            <a:off x="1649399" y="1911176"/>
            <a:ext cx="2368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OS (95% CI), 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it-I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NR (12.8 – NR)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6854CBB-AAF4-F14F-A8F0-AD025C69F1C8}"/>
              </a:ext>
            </a:extLst>
          </p:cNvPr>
          <p:cNvSpPr txBox="1"/>
          <p:nvPr/>
        </p:nvSpPr>
        <p:spPr>
          <a:xfrm>
            <a:off x="4695113" y="3836202"/>
            <a:ext cx="2368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with complete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ttore 1 3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0831CC5-F73F-BB4F-B234-361BA49AEC29}"/>
              </a:ext>
            </a:extLst>
          </p:cNvPr>
          <p:cNvCxnSpPr/>
          <p:nvPr/>
        </p:nvCxnSpPr>
        <p:spPr>
          <a:xfrm>
            <a:off x="4558196" y="3960208"/>
            <a:ext cx="167818" cy="0"/>
          </a:xfrm>
          <a:prstGeom prst="line">
            <a:avLst/>
          </a:prstGeom>
          <a:ln w="47625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17AF262-97E9-4249-AC09-BD50CF78D300}"/>
              </a:ext>
            </a:extLst>
          </p:cNvPr>
          <p:cNvCxnSpPr/>
          <p:nvPr/>
        </p:nvCxnSpPr>
        <p:spPr>
          <a:xfrm>
            <a:off x="4558196" y="4119234"/>
            <a:ext cx="167818" cy="0"/>
          </a:xfrm>
          <a:prstGeom prst="line">
            <a:avLst/>
          </a:prstGeom>
          <a:ln w="47625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la 3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2419CF5-08D4-EE4C-A9BA-F528CABE8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532541"/>
              </p:ext>
            </p:extLst>
          </p:nvPr>
        </p:nvGraphicFramePr>
        <p:xfrm>
          <a:off x="8763250" y="1776025"/>
          <a:ext cx="3027600" cy="80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68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169635306"/>
                    </a:ext>
                  </a:extLst>
                </a:gridCol>
                <a:gridCol w="677334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42858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177574"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refractory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143/179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el-GR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Refractory to second-line or later-line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261/306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l-GR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177574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Relapsed ≤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it-IT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</a:t>
                      </a: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post-ASCT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101/118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l-GR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63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847145935"/>
                  </a:ext>
                </a:extLst>
              </a:tr>
            </a:tbl>
          </a:graphicData>
        </a:graphic>
      </p:graphicFrame>
      <p:cxnSp>
        <p:nvCxnSpPr>
          <p:cNvPr id="40" name="Connettore 1 3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9BDF2A8-CEA3-6241-8F79-EE3203F1B1B9}"/>
              </a:ext>
            </a:extLst>
          </p:cNvPr>
          <p:cNvCxnSpPr/>
          <p:nvPr/>
        </p:nvCxnSpPr>
        <p:spPr>
          <a:xfrm>
            <a:off x="8599631" y="2140418"/>
            <a:ext cx="126085" cy="0"/>
          </a:xfrm>
          <a:prstGeom prst="line">
            <a:avLst/>
          </a:prstGeom>
          <a:ln w="47625">
            <a:solidFill>
              <a:srgbClr val="23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43988AB-AFC7-2942-B764-6AD077A2AEFE}"/>
              </a:ext>
            </a:extLst>
          </p:cNvPr>
          <p:cNvCxnSpPr/>
          <p:nvPr/>
        </p:nvCxnSpPr>
        <p:spPr>
          <a:xfrm>
            <a:off x="8599631" y="2311543"/>
            <a:ext cx="126085" cy="0"/>
          </a:xfrm>
          <a:prstGeom prst="line">
            <a:avLst/>
          </a:prstGeom>
          <a:ln w="47625">
            <a:solidFill>
              <a:srgbClr val="B8B7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476D2E1-F586-5C4B-9D22-51B37409F1C3}"/>
              </a:ext>
            </a:extLst>
          </p:cNvPr>
          <p:cNvCxnSpPr/>
          <p:nvPr/>
        </p:nvCxnSpPr>
        <p:spPr>
          <a:xfrm>
            <a:off x="8599631" y="2502043"/>
            <a:ext cx="126085" cy="0"/>
          </a:xfrm>
          <a:prstGeom prst="line">
            <a:avLst/>
          </a:prstGeom>
          <a:ln w="47625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FFA6248-29B5-714D-AFA7-8286263FC91B}"/>
              </a:ext>
            </a:extLst>
          </p:cNvPr>
          <p:cNvSpPr txBox="1"/>
          <p:nvPr/>
        </p:nvSpPr>
        <p:spPr>
          <a:xfrm>
            <a:off x="1649399" y="6589796"/>
            <a:ext cx="10505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Schuster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SJ, et al.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NEJM 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2019; 380: 45-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56; Locke FL, et al. Lancet </a:t>
            </a:r>
            <a:r>
              <a:rPr lang="it-IT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 2019; 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31-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42; </a:t>
            </a:r>
            <a:r>
              <a:rPr lang="it-IT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Crump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 M, et al. Blood 2017; 130: 1800-1808 </a:t>
            </a:r>
          </a:p>
          <a:p>
            <a:pPr algn="r"/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1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Immune</a:t>
            </a:r>
            <a:r>
              <a:rPr lang="en-GB" dirty="0" smtClean="0"/>
              <a:t> mediated toxicities </a:t>
            </a:r>
            <a:r>
              <a:rPr lang="en-GB" dirty="0"/>
              <a:t>- CRS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C818588-0B1C-5F42-9696-F2B0A894DF49}"/>
              </a:ext>
            </a:extLst>
          </p:cNvPr>
          <p:cNvSpPr/>
          <p:nvPr/>
        </p:nvSpPr>
        <p:spPr>
          <a:xfrm>
            <a:off x="477078" y="1231300"/>
            <a:ext cx="1123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Cytokine</a:t>
            </a:r>
            <a:r>
              <a:rPr lang="en-GB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release syndrome (</a:t>
            </a: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CRS): 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immune-mediated toxicity characterized by an excessive immune reaction caused by immune-modulating drugs.</a:t>
            </a:r>
          </a:p>
        </p:txBody>
      </p:sp>
      <p:graphicFrame>
        <p:nvGraphicFramePr>
          <p:cNvPr id="30" name="Tabella 2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E74AE42-1082-6C41-8EAF-EAC4F0DAE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46534"/>
              </p:ext>
            </p:extLst>
          </p:nvPr>
        </p:nvGraphicFramePr>
        <p:xfrm>
          <a:off x="595865" y="2265651"/>
          <a:ext cx="4811022" cy="210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9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552729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640182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ZUMA-1</a:t>
                      </a:r>
                    </a:p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AE, n (%)</a:t>
                      </a:r>
                    </a:p>
                  </a:txBody>
                  <a:tcPr marL="144000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-year analysis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(N: 108)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AEs</a:t>
                      </a:r>
                    </a:p>
                  </a:txBody>
                  <a:tcPr marL="144000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(98%)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SAEs</a:t>
                      </a:r>
                    </a:p>
                  </a:txBody>
                  <a:tcPr marL="144000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(48%)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 CRS</a:t>
                      </a:r>
                    </a:p>
                  </a:txBody>
                  <a:tcPr marL="144000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(93%)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CRS*</a:t>
                      </a:r>
                    </a:p>
                  </a:txBody>
                  <a:tcPr marL="144000" marR="91446" marT="45722" marB="45722">
                    <a:lnL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(11%)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</a:tbl>
          </a:graphicData>
        </a:graphic>
      </p:graphicFrame>
      <p:sp>
        <p:nvSpPr>
          <p:cNvPr id="33" name="Rettangolo 3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0BD0006-6B18-DF4D-BDF2-B794D67F9ED0}"/>
              </a:ext>
            </a:extLst>
          </p:cNvPr>
          <p:cNvSpPr/>
          <p:nvPr/>
        </p:nvSpPr>
        <p:spPr>
          <a:xfrm>
            <a:off x="516834" y="4743126"/>
            <a:ext cx="4929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onset: 2 days (1-12)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resolution: 7 days (2-29)</a:t>
            </a:r>
          </a:p>
          <a:p>
            <a:pPr>
              <a:spcBef>
                <a:spcPts val="1200"/>
              </a:spcBef>
              <a:defRPr/>
            </a:pPr>
            <a:r>
              <a:rPr lang="en-GB" altLang="it-IT" sz="1400" i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grading by Lee et al. 2014</a:t>
            </a:r>
          </a:p>
        </p:txBody>
      </p:sp>
      <p:graphicFrame>
        <p:nvGraphicFramePr>
          <p:cNvPr id="35" name="Tabella 3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5B79B20-02BB-EF48-982E-D94F8F81A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062186"/>
              </p:ext>
            </p:extLst>
          </p:nvPr>
        </p:nvGraphicFramePr>
        <p:xfrm>
          <a:off x="6572596" y="2265651"/>
          <a:ext cx="4811022" cy="210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9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552729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640182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JULIET</a:t>
                      </a:r>
                    </a:p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AE, n (%)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-year analysis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(N: 111)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AEs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(58%)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SAEs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(41%)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 CRS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(58 %)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CRS*</a:t>
                      </a:r>
                    </a:p>
                  </a:txBody>
                  <a:tcPr marL="91446" marR="91446" marT="45722" marB="45722">
                    <a:lnL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(22%)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</a:tbl>
          </a:graphicData>
        </a:graphic>
      </p:graphicFrame>
      <p:sp>
        <p:nvSpPr>
          <p:cNvPr id="39" name="Rettangolo 3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6B17A53-19BE-9846-8551-CFCF7DF30E80}"/>
              </a:ext>
            </a:extLst>
          </p:cNvPr>
          <p:cNvSpPr/>
          <p:nvPr/>
        </p:nvSpPr>
        <p:spPr>
          <a:xfrm>
            <a:off x="6493565" y="4743126"/>
            <a:ext cx="4929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onset: 3 days (1-9)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resolution: 7 days (2-30)</a:t>
            </a:r>
          </a:p>
          <a:p>
            <a:pPr>
              <a:spcBef>
                <a:spcPts val="1200"/>
              </a:spcBef>
              <a:defRPr/>
            </a:pPr>
            <a:r>
              <a:rPr lang="en-GB" altLang="it-IT" sz="1400" i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grading by Porter et al. (UPenn)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FFA6248-29B5-714D-AFA7-8286263FC91B}"/>
              </a:ext>
            </a:extLst>
          </p:cNvPr>
          <p:cNvSpPr txBox="1"/>
          <p:nvPr/>
        </p:nvSpPr>
        <p:spPr>
          <a:xfrm>
            <a:off x="1649399" y="6589796"/>
            <a:ext cx="10505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Schuster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SJ, et al.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NEJM 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2019; 380: 45-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56; Locke FL, et al. Lancet </a:t>
            </a:r>
            <a:r>
              <a:rPr lang="it-IT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 2019; 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31-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5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/>
              <a:t>CRS - </a:t>
            </a:r>
            <a:r>
              <a:rPr lang="en-GB" altLang="it-IT" dirty="0" err="1" smtClean="0"/>
              <a:t>Pathophysiology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BE9808-75EF-EB4E-ABC3-455DD2C3B6CF}"/>
              </a:ext>
            </a:extLst>
          </p:cNvPr>
          <p:cNvSpPr txBox="1"/>
          <p:nvPr/>
        </p:nvSpPr>
        <p:spPr>
          <a:xfrm>
            <a:off x="0" y="6488198"/>
            <a:ext cx="12155247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  <a:spcBef>
                <a:spcPct val="0"/>
              </a:spcBef>
              <a:buClr>
                <a:srgbClr val="D67321"/>
              </a:buClr>
              <a:buSzPct val="110000"/>
              <a:buFontTx/>
              <a:buNone/>
            </a:pP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Mod. da </a:t>
            </a:r>
            <a:r>
              <a:rPr lang="en-US" altLang="it-IT" sz="11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Borrega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JC. et al. </a:t>
            </a:r>
            <a:r>
              <a:rPr lang="en-US" altLang="it-IT" sz="11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Hemasphere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2019; 3: e191; </a:t>
            </a:r>
            <a:r>
              <a:rPr lang="en-US" altLang="it-IT" sz="11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Norelli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M et al, Nat Med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2018; 24: 739-748; </a:t>
            </a:r>
            <a:r>
              <a:rPr lang="en-US" altLang="it-IT" sz="11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Faramand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R,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al.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Blood 2019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; 132 (suppl_1): 95;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Hunter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CA,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al.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at </a:t>
            </a:r>
            <a:r>
              <a:rPr lang="en-US" altLang="it-IT" sz="11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Immunol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2015; 16: 448-457</a:t>
            </a:r>
            <a:endParaRPr lang="en-US" altLang="it-IT" sz="1100" i="1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C818588-0B1C-5F42-9696-F2B0A894DF49}"/>
              </a:ext>
            </a:extLst>
          </p:cNvPr>
          <p:cNvSpPr/>
          <p:nvPr/>
        </p:nvSpPr>
        <p:spPr>
          <a:xfrm>
            <a:off x="477079" y="1723512"/>
            <a:ext cx="6088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Activated T cells, lysed B lymphocytes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: IFN-</a:t>
            </a:r>
            <a:r>
              <a:rPr lang="en-GB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, TNF-⍺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Macrophages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IL-6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, TNF-⍺, IL-10, </a:t>
            </a:r>
            <a:r>
              <a:rPr lang="en-GB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endParaRPr lang="en-GB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Endothelial cells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: Ang-2, </a:t>
            </a:r>
            <a:r>
              <a:rPr lang="en-GB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vWF</a:t>
            </a: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IL-6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521DA82-1F2E-AD4D-9CF4-8E59056817B7}"/>
              </a:ext>
            </a:extLst>
          </p:cNvPr>
          <p:cNvSpPr/>
          <p:nvPr/>
        </p:nvSpPr>
        <p:spPr>
          <a:xfrm>
            <a:off x="477079" y="3387097"/>
            <a:ext cx="5743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Early increase of IL-6 and angiopoietin2: angiopoietin1 ratio are associated with very severe CRS.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IL-6 has been implicated in key pathogenetic aspects of CRS like vascular leakage, CID, cardiomyopathy.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0FA6F6C-8A31-3C4E-A391-B3EEF35B8202}"/>
              </a:ext>
            </a:extLst>
          </p:cNvPr>
          <p:cNvCxnSpPr>
            <a:cxnSpLocks/>
          </p:cNvCxnSpPr>
          <p:nvPr/>
        </p:nvCxnSpPr>
        <p:spPr>
          <a:xfrm>
            <a:off x="554636" y="2830297"/>
            <a:ext cx="5666282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9FBCBEE-053D-AD44-861F-307E2D2E1993}"/>
              </a:ext>
            </a:extLst>
          </p:cNvPr>
          <p:cNvCxnSpPr>
            <a:cxnSpLocks/>
          </p:cNvCxnSpPr>
          <p:nvPr/>
        </p:nvCxnSpPr>
        <p:spPr>
          <a:xfrm>
            <a:off x="554636" y="1526153"/>
            <a:ext cx="5666282" cy="0"/>
          </a:xfrm>
          <a:prstGeom prst="line">
            <a:avLst/>
          </a:prstGeom>
          <a:ln w="12700">
            <a:solidFill>
              <a:srgbClr val="F3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cibo, stanza&#10;&#10;Descrizione generata automaticamente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48D4C82-C807-E046-B5EE-F73AE864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596" y="906192"/>
            <a:ext cx="4298671" cy="51564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BCB49EB-151E-874B-9774-052FD417F514}"/>
              </a:ext>
            </a:extLst>
          </p:cNvPr>
          <p:cNvSpPr txBox="1"/>
          <p:nvPr/>
        </p:nvSpPr>
        <p:spPr>
          <a:xfrm>
            <a:off x="7259009" y="892052"/>
            <a:ext cx="176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8FB15EB-DF88-7C4F-8E70-89DD6A2B358B}"/>
              </a:ext>
            </a:extLst>
          </p:cNvPr>
          <p:cNvSpPr txBox="1"/>
          <p:nvPr/>
        </p:nvSpPr>
        <p:spPr>
          <a:xfrm>
            <a:off x="8734398" y="880700"/>
            <a:ext cx="105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Lysed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lymphocyte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A4E193F-C2A7-F841-9EF9-4304DA9722CC}"/>
              </a:ext>
            </a:extLst>
          </p:cNvPr>
          <p:cNvSpPr txBox="1"/>
          <p:nvPr/>
        </p:nvSpPr>
        <p:spPr>
          <a:xfrm>
            <a:off x="9862658" y="892052"/>
            <a:ext cx="81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7721573-B4A2-8242-92AB-5C0D1FB32CBD}"/>
              </a:ext>
            </a:extLst>
          </p:cNvPr>
          <p:cNvSpPr txBox="1"/>
          <p:nvPr/>
        </p:nvSpPr>
        <p:spPr>
          <a:xfrm>
            <a:off x="7698301" y="1463329"/>
            <a:ext cx="5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</a:t>
            </a:r>
          </a:p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AB4CD26-5795-2D48-A82B-A3BBE6D23B6B}"/>
              </a:ext>
            </a:extLst>
          </p:cNvPr>
          <p:cNvSpPr txBox="1"/>
          <p:nvPr/>
        </p:nvSpPr>
        <p:spPr>
          <a:xfrm>
            <a:off x="8866147" y="1463329"/>
            <a:ext cx="5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E168005-7E3A-A541-A070-CC4571DF74B1}"/>
              </a:ext>
            </a:extLst>
          </p:cNvPr>
          <p:cNvSpPr txBox="1"/>
          <p:nvPr/>
        </p:nvSpPr>
        <p:spPr>
          <a:xfrm>
            <a:off x="9969307" y="1610261"/>
            <a:ext cx="5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C4C6179-F8D7-FB43-9477-420FFB4C9796}"/>
              </a:ext>
            </a:extLst>
          </p:cNvPr>
          <p:cNvSpPr txBox="1"/>
          <p:nvPr/>
        </p:nvSpPr>
        <p:spPr>
          <a:xfrm>
            <a:off x="7004563" y="2494796"/>
            <a:ext cx="90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IL-6, MCP-1</a:t>
            </a:r>
          </a:p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GM-CSF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D858CAC-87BE-5D45-A01B-A93C54E1FB15}"/>
              </a:ext>
            </a:extLst>
          </p:cNvPr>
          <p:cNvSpPr txBox="1"/>
          <p:nvPr/>
        </p:nvSpPr>
        <p:spPr>
          <a:xfrm>
            <a:off x="7680604" y="2992232"/>
            <a:ext cx="903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E870314-6C56-464B-A78F-E26D19554165}"/>
              </a:ext>
            </a:extLst>
          </p:cNvPr>
          <p:cNvSpPr txBox="1"/>
          <p:nvPr/>
        </p:nvSpPr>
        <p:spPr>
          <a:xfrm>
            <a:off x="9376311" y="3195862"/>
            <a:ext cx="903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A03F2C0-499A-F042-9D01-2AC42235C00D}"/>
              </a:ext>
            </a:extLst>
          </p:cNvPr>
          <p:cNvSpPr txBox="1"/>
          <p:nvPr/>
        </p:nvSpPr>
        <p:spPr>
          <a:xfrm>
            <a:off x="7830576" y="3860123"/>
            <a:ext cx="903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178F40C-1E55-FD4A-8E23-4622C9886B26}"/>
              </a:ext>
            </a:extLst>
          </p:cNvPr>
          <p:cNvSpPr txBox="1"/>
          <p:nvPr/>
        </p:nvSpPr>
        <p:spPr>
          <a:xfrm>
            <a:off x="8540218" y="3086691"/>
            <a:ext cx="90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Dentritic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5A357E-FCC2-6440-A9D5-B6B30155B8EC}"/>
              </a:ext>
            </a:extLst>
          </p:cNvPr>
          <p:cNvSpPr txBox="1"/>
          <p:nvPr/>
        </p:nvSpPr>
        <p:spPr>
          <a:xfrm>
            <a:off x="10024476" y="3951459"/>
            <a:ext cx="5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it-IT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9D632F7-E227-BB44-BB3A-114E6ECBA4C5}"/>
              </a:ext>
            </a:extLst>
          </p:cNvPr>
          <p:cNvSpPr txBox="1"/>
          <p:nvPr/>
        </p:nvSpPr>
        <p:spPr>
          <a:xfrm>
            <a:off x="8350038" y="2266173"/>
            <a:ext cx="5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, TNF-</a:t>
            </a:r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B9F9DFF-66BF-2F45-BA95-38B3F248F7AC}"/>
              </a:ext>
            </a:extLst>
          </p:cNvPr>
          <p:cNvSpPr txBox="1"/>
          <p:nvPr/>
        </p:nvSpPr>
        <p:spPr>
          <a:xfrm>
            <a:off x="8350038" y="1358233"/>
            <a:ext cx="586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8C7EF20-51EA-5B44-A2D1-829B7DCF4CAF}"/>
              </a:ext>
            </a:extLst>
          </p:cNvPr>
          <p:cNvSpPr txBox="1"/>
          <p:nvPr/>
        </p:nvSpPr>
        <p:spPr>
          <a:xfrm>
            <a:off x="8516694" y="1657257"/>
            <a:ext cx="586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CD-19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34078C0-0556-8D46-BEE5-FBA7B3EC0842}"/>
              </a:ext>
            </a:extLst>
          </p:cNvPr>
          <p:cNvSpPr txBox="1"/>
          <p:nvPr/>
        </p:nvSpPr>
        <p:spPr>
          <a:xfrm>
            <a:off x="9360847" y="1593328"/>
            <a:ext cx="586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CD-19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B6875BB-9F5D-EB4B-B6B5-1840D12908D8}"/>
              </a:ext>
            </a:extLst>
          </p:cNvPr>
          <p:cNvSpPr txBox="1"/>
          <p:nvPr/>
        </p:nvSpPr>
        <p:spPr>
          <a:xfrm>
            <a:off x="9619674" y="1866527"/>
            <a:ext cx="462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CD-3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7129CF6-DD6F-5347-B057-39368BD54214}"/>
              </a:ext>
            </a:extLst>
          </p:cNvPr>
          <p:cNvSpPr txBox="1"/>
          <p:nvPr/>
        </p:nvSpPr>
        <p:spPr>
          <a:xfrm>
            <a:off x="9163893" y="3604731"/>
            <a:ext cx="586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IL-8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3656A36-4353-DE46-A4A6-8AE71333C814}"/>
              </a:ext>
            </a:extLst>
          </p:cNvPr>
          <p:cNvSpPr txBox="1"/>
          <p:nvPr/>
        </p:nvSpPr>
        <p:spPr>
          <a:xfrm>
            <a:off x="8822489" y="4687896"/>
            <a:ext cx="79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IL-6, Ang-2</a:t>
            </a:r>
          </a:p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vWF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6E4B059-FA06-CE42-86FB-BCA3D5ED9614}"/>
              </a:ext>
            </a:extLst>
          </p:cNvPr>
          <p:cNvSpPr txBox="1"/>
          <p:nvPr/>
        </p:nvSpPr>
        <p:spPr>
          <a:xfrm>
            <a:off x="10563174" y="3485905"/>
            <a:ext cx="59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, TNF-</a:t>
            </a:r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DD9FAA-159E-FF40-8432-9B71EF7E6E24}"/>
              </a:ext>
            </a:extLst>
          </p:cNvPr>
          <p:cNvSpPr txBox="1"/>
          <p:nvPr/>
        </p:nvSpPr>
        <p:spPr>
          <a:xfrm>
            <a:off x="10563174" y="5466208"/>
            <a:ext cx="1856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Endothelial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DA9A395-56AD-7E4A-AB3C-73E01E9DC0EF}"/>
              </a:ext>
            </a:extLst>
          </p:cNvPr>
          <p:cNvSpPr/>
          <p:nvPr/>
        </p:nvSpPr>
        <p:spPr>
          <a:xfrm>
            <a:off x="7297932" y="5726346"/>
            <a:ext cx="489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38D08"/>
              </a:buClr>
            </a:pPr>
            <a:r>
              <a:rPr lang="en-GB" alt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Lymphocyte derived factors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TNF-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38D08"/>
              </a:buClr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lymphocyte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IL-6, GM-CSF, IL-1, IL-8, IL-10, TNF-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MCP-1 (CCL2), Ang-2,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vWF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7238980" y="5844877"/>
            <a:ext cx="45719" cy="457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247133" y="6079535"/>
            <a:ext cx="45719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7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/>
              <a:t>CRS</a:t>
            </a:r>
            <a:r>
              <a:rPr lang="en-GB" altLang="it-IT" dirty="0" smtClean="0"/>
              <a:t> – </a:t>
            </a:r>
            <a:r>
              <a:rPr lang="en-GB" altLang="it-IT" dirty="0"/>
              <a:t>Clinical</a:t>
            </a:r>
            <a:r>
              <a:rPr lang="en-GB" altLang="it-IT" dirty="0" smtClean="0"/>
              <a:t> presentation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BE9808-75EF-EB4E-ABC3-455DD2C3B6CF}"/>
              </a:ext>
            </a:extLst>
          </p:cNvPr>
          <p:cNvSpPr txBox="1"/>
          <p:nvPr/>
        </p:nvSpPr>
        <p:spPr>
          <a:xfrm>
            <a:off x="3117955" y="6589796"/>
            <a:ext cx="9037292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  <a:spcBef>
                <a:spcPct val="0"/>
              </a:spcBef>
              <a:buClr>
                <a:srgbClr val="D67321"/>
              </a:buClr>
              <a:buSzPct val="110000"/>
              <a:buFontTx/>
              <a:buNone/>
            </a:pP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Mod.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 </a:t>
            </a:r>
            <a:r>
              <a:rPr lang="en-US" altLang="it-IT" sz="11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Grupp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SA, et al.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NEJM 2013; 368: 1509-1518; Lee DW,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al. </a:t>
            </a:r>
            <a:r>
              <a:rPr lang="en-US" altLang="it-IT" sz="1100" i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BBMT </a:t>
            </a:r>
            <a:r>
              <a:rPr lang="en-US" altLang="it-IT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2019; 25: 625-638 </a:t>
            </a:r>
            <a:endParaRPr lang="en-US" altLang="it-IT" sz="1100" i="1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58FE92C-521A-674A-840A-0B80DD11B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12605"/>
              </p:ext>
            </p:extLst>
          </p:nvPr>
        </p:nvGraphicFramePr>
        <p:xfrm>
          <a:off x="8908165" y="1135063"/>
          <a:ext cx="2233613" cy="38716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3361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</a:tblGrid>
              <a:tr h="48395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test</a:t>
                      </a:r>
                    </a:p>
                  </a:txBody>
                  <a:tcPr marL="91472" marR="91472" marT="45727" marB="45727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Prolonged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cytopenias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Coagulopathy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Electrolyte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Transaminitis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483957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Ferritin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elevations</a:t>
                      </a:r>
                      <a:endParaRPr 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2" marR="91472" marT="45727" marB="45727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</a:tbl>
          </a:graphicData>
        </a:graphic>
      </p:graphicFrame>
      <p:graphicFrame>
        <p:nvGraphicFramePr>
          <p:cNvPr id="12" name="Diagramm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EBFA2BE-5B5D-B349-B528-8D0A69806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135186"/>
              </p:ext>
            </p:extLst>
          </p:nvPr>
        </p:nvGraphicFramePr>
        <p:xfrm>
          <a:off x="642443" y="1135063"/>
          <a:ext cx="7835900" cy="41989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F16533-781A-0443-9B9C-942C6E526DC1}"/>
              </a:ext>
            </a:extLst>
          </p:cNvPr>
          <p:cNvSpPr/>
          <p:nvPr/>
        </p:nvSpPr>
        <p:spPr>
          <a:xfrm>
            <a:off x="529652" y="5453920"/>
            <a:ext cx="10612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en-GB" alt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diagnosis</a:t>
            </a:r>
            <a:r>
              <a:rPr lang="en-GB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Sepsis: Severe CRS is associated with higher risk for infections (immune paralysis during CRS?)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Hemophagocytic </a:t>
            </a:r>
            <a:r>
              <a:rPr lang="en-GB" alt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lymphohistiocytosis</a:t>
            </a:r>
            <a:r>
              <a:rPr lang="en-GB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/macrophage </a:t>
            </a: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activation syndrome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TLS (can concur with CRS)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7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CRS </a:t>
            </a:r>
            <a:r>
              <a:rPr lang="en-US" altLang="it-IT" smtClean="0"/>
              <a:t>grading</a:t>
            </a:r>
            <a:r>
              <a:rPr lang="en-US" altLang="it-IT" smtClean="0"/>
              <a:t> </a:t>
            </a:r>
            <a:r>
              <a:rPr lang="en-US" altLang="it-IT" smtClean="0"/>
              <a:t>and</a:t>
            </a:r>
            <a:r>
              <a:rPr lang="en-US" altLang="it-IT" smtClean="0"/>
              <a:t> management</a:t>
            </a:r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BE9808-75EF-EB4E-ABC3-455DD2C3B6CF}"/>
              </a:ext>
            </a:extLst>
          </p:cNvPr>
          <p:cNvSpPr txBox="1"/>
          <p:nvPr/>
        </p:nvSpPr>
        <p:spPr>
          <a:xfrm>
            <a:off x="3117955" y="6589796"/>
            <a:ext cx="9037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it-IT" sz="1100" i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Mod. </a:t>
            </a:r>
            <a:r>
              <a:rPr lang="en-US" altLang="it-IT" sz="1100" i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</a:t>
            </a:r>
            <a:r>
              <a:rPr lang="en-US" altLang="it-IT" sz="1100" i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 Lee </a:t>
            </a:r>
            <a:r>
              <a:rPr lang="en-US" altLang="it-IT" sz="1100" i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DW, et al. BBMT 2019; 25: 625-</a:t>
            </a:r>
            <a:r>
              <a:rPr lang="en-US" altLang="it-IT" sz="1100" i="1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638</a:t>
            </a:r>
            <a:r>
              <a:rPr lang="en-US" altLang="it-IT" sz="1100" i="1" smtClean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endParaRPr lang="en-US" altLang="it-IT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1798EBA-C80A-384C-A10D-56243662AFC0}"/>
              </a:ext>
            </a:extLst>
          </p:cNvPr>
          <p:cNvSpPr/>
          <p:nvPr/>
        </p:nvSpPr>
        <p:spPr>
          <a:xfrm>
            <a:off x="686101" y="1265671"/>
            <a:ext cx="1514006" cy="438561"/>
          </a:xfrm>
          <a:prstGeom prst="roundRect">
            <a:avLst/>
          </a:prstGeom>
          <a:solidFill>
            <a:srgbClr val="F38D0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CRS grade 1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05C0FBB-BF93-AF49-A305-4C6B87FF025A}"/>
              </a:ext>
            </a:extLst>
          </p:cNvPr>
          <p:cNvSpPr/>
          <p:nvPr/>
        </p:nvSpPr>
        <p:spPr>
          <a:xfrm>
            <a:off x="2889654" y="1063311"/>
            <a:ext cx="3868384" cy="843279"/>
          </a:xfrm>
          <a:prstGeom prst="roundRect">
            <a:avLst/>
          </a:prstGeom>
          <a:solidFill>
            <a:srgbClr val="F38D0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temperature &gt; 38°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flu-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BAF1AF1-25C3-C545-8F55-24DD3AE80043}"/>
              </a:ext>
            </a:extLst>
          </p:cNvPr>
          <p:cNvSpPr/>
          <p:nvPr/>
        </p:nvSpPr>
        <p:spPr>
          <a:xfrm>
            <a:off x="7456443" y="1063311"/>
            <a:ext cx="4062335" cy="843279"/>
          </a:xfrm>
          <a:prstGeom prst="roundRect">
            <a:avLst/>
          </a:prstGeom>
          <a:solidFill>
            <a:srgbClr val="F38D0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infectious workup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broad spectrum antibiotic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supportive measures (antipyretics)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riangolo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CA7FF19-F429-E64C-B894-0FC8C8B1C147}"/>
              </a:ext>
            </a:extLst>
          </p:cNvPr>
          <p:cNvSpPr/>
          <p:nvPr/>
        </p:nvSpPr>
        <p:spPr>
          <a:xfrm rot="5400000">
            <a:off x="2364077" y="1365950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olo 1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B1D4D25-E82A-B24B-891C-2A2A092D980F}"/>
              </a:ext>
            </a:extLst>
          </p:cNvPr>
          <p:cNvSpPr/>
          <p:nvPr/>
        </p:nvSpPr>
        <p:spPr>
          <a:xfrm rot="5400000">
            <a:off x="6960847" y="1365950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4FFDF05-F6BD-844E-9A5A-B2D7FEEBA6BD}"/>
              </a:ext>
            </a:extLst>
          </p:cNvPr>
          <p:cNvSpPr/>
          <p:nvPr/>
        </p:nvSpPr>
        <p:spPr>
          <a:xfrm>
            <a:off x="686101" y="2438700"/>
            <a:ext cx="1514006" cy="438561"/>
          </a:xfrm>
          <a:prstGeom prst="roundRect">
            <a:avLst/>
          </a:prstGeom>
          <a:solidFill>
            <a:srgbClr val="F38D0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CRS grade 2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DEC5576-429F-AB48-93BC-036702EAC8A8}"/>
              </a:ext>
            </a:extLst>
          </p:cNvPr>
          <p:cNvSpPr/>
          <p:nvPr/>
        </p:nvSpPr>
        <p:spPr>
          <a:xfrm>
            <a:off x="2889654" y="2056460"/>
            <a:ext cx="3868384" cy="1202818"/>
          </a:xfrm>
          <a:prstGeom prst="roundRect">
            <a:avLst>
              <a:gd name="adj" fmla="val 12928"/>
            </a:avLst>
          </a:prstGeom>
          <a:solidFill>
            <a:srgbClr val="F38D0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&gt; 38°C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hypotension not requiring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vasopressors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hypoxia requiring low-flow nasal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cannula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blow-by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22FDEE-35EF-184C-8786-C8907869A294}"/>
              </a:ext>
            </a:extLst>
          </p:cNvPr>
          <p:cNvSpPr/>
          <p:nvPr/>
        </p:nvSpPr>
        <p:spPr>
          <a:xfrm>
            <a:off x="7456443" y="2056460"/>
            <a:ext cx="4062335" cy="1202818"/>
          </a:xfrm>
          <a:prstGeom prst="roundRect">
            <a:avLst/>
          </a:prstGeom>
          <a:solidFill>
            <a:srgbClr val="F38D0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fever and symptoms as grade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to IMC/ICU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low dose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vasopressor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ocilizumab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8 mg/kg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riangolo 1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22A0988-0D83-064D-823B-DA5012689ACB}"/>
              </a:ext>
            </a:extLst>
          </p:cNvPr>
          <p:cNvSpPr/>
          <p:nvPr/>
        </p:nvSpPr>
        <p:spPr>
          <a:xfrm rot="5400000">
            <a:off x="2364077" y="2538979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olo 2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845FBEB-DFA6-6148-900C-3AD5C84E36E2}"/>
              </a:ext>
            </a:extLst>
          </p:cNvPr>
          <p:cNvSpPr/>
          <p:nvPr/>
        </p:nvSpPr>
        <p:spPr>
          <a:xfrm rot="5400000">
            <a:off x="6960847" y="2538979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6F87C6E-8088-934D-B823-A7582FD0687A}"/>
              </a:ext>
            </a:extLst>
          </p:cNvPr>
          <p:cNvSpPr/>
          <p:nvPr/>
        </p:nvSpPr>
        <p:spPr>
          <a:xfrm>
            <a:off x="686101" y="3809547"/>
            <a:ext cx="1514006" cy="438561"/>
          </a:xfrm>
          <a:prstGeom prst="roundRect">
            <a:avLst/>
          </a:prstGeom>
          <a:solidFill>
            <a:srgbClr val="F38D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CRS grade 3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FD8B5A3-0CB1-E94F-8D5F-575A674F84CD}"/>
              </a:ext>
            </a:extLst>
          </p:cNvPr>
          <p:cNvSpPr/>
          <p:nvPr/>
        </p:nvSpPr>
        <p:spPr>
          <a:xfrm>
            <a:off x="2889654" y="3427307"/>
            <a:ext cx="3868384" cy="1202818"/>
          </a:xfrm>
          <a:prstGeom prst="roundRect">
            <a:avLst>
              <a:gd name="adj" fmla="val 12928"/>
            </a:avLst>
          </a:prstGeom>
          <a:solidFill>
            <a:srgbClr val="F38D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temperature &gt; 38°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hypotension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vasopressor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vasopressin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hypoxia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high-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mask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9B9FE5C-38DC-F14B-808A-2032B2ED94AA}"/>
              </a:ext>
            </a:extLst>
          </p:cNvPr>
          <p:cNvSpPr/>
          <p:nvPr/>
        </p:nvSpPr>
        <p:spPr>
          <a:xfrm>
            <a:off x="7456443" y="3427307"/>
            <a:ext cx="4062335" cy="1202818"/>
          </a:xfrm>
          <a:prstGeom prst="roundRect">
            <a:avLst/>
          </a:prstGeom>
          <a:solidFill>
            <a:srgbClr val="F38D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tocilizumab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corticosteroids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riangolo 2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BFD4B11-701C-B940-BD20-EBD72D1D95AC}"/>
              </a:ext>
            </a:extLst>
          </p:cNvPr>
          <p:cNvSpPr/>
          <p:nvPr/>
        </p:nvSpPr>
        <p:spPr>
          <a:xfrm rot="5400000">
            <a:off x="2364077" y="3909826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olo 2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380D7DC-7BE9-E24B-B33A-0B2323AFED90}"/>
              </a:ext>
            </a:extLst>
          </p:cNvPr>
          <p:cNvSpPr/>
          <p:nvPr/>
        </p:nvSpPr>
        <p:spPr>
          <a:xfrm rot="5400000">
            <a:off x="6960847" y="3909826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6D98F70-1A09-7E4A-9817-883C3F40C65B}"/>
              </a:ext>
            </a:extLst>
          </p:cNvPr>
          <p:cNvSpPr/>
          <p:nvPr/>
        </p:nvSpPr>
        <p:spPr>
          <a:xfrm>
            <a:off x="686101" y="5169881"/>
            <a:ext cx="1514006" cy="438561"/>
          </a:xfrm>
          <a:prstGeom prst="roundRect">
            <a:avLst/>
          </a:prstGeom>
          <a:solidFill>
            <a:srgbClr val="F3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CRS grade 4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D773B51-9AAB-594A-9507-158E5E90BDE4}"/>
              </a:ext>
            </a:extLst>
          </p:cNvPr>
          <p:cNvSpPr/>
          <p:nvPr/>
        </p:nvSpPr>
        <p:spPr>
          <a:xfrm>
            <a:off x="2889654" y="4787641"/>
            <a:ext cx="3868384" cy="1202818"/>
          </a:xfrm>
          <a:prstGeom prst="roundRect">
            <a:avLst>
              <a:gd name="adj" fmla="val 12928"/>
            </a:avLst>
          </a:prstGeom>
          <a:solidFill>
            <a:srgbClr val="F3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temperature &gt; 38°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hypoxia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hypotension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vasopressors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(excl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vasopressin)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0FCE778-FB01-9446-AC83-2CB70E874F50}"/>
              </a:ext>
            </a:extLst>
          </p:cNvPr>
          <p:cNvSpPr/>
          <p:nvPr/>
        </p:nvSpPr>
        <p:spPr>
          <a:xfrm>
            <a:off x="7456443" y="4787641"/>
            <a:ext cx="4062335" cy="1202818"/>
          </a:xfrm>
          <a:prstGeom prst="roundRect">
            <a:avLst/>
          </a:prstGeom>
          <a:solidFill>
            <a:srgbClr val="F3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corticosteroids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treatment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riangolo 2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BA74224-3867-ED4C-9380-DCC6F0EE0CD1}"/>
              </a:ext>
            </a:extLst>
          </p:cNvPr>
          <p:cNvSpPr/>
          <p:nvPr/>
        </p:nvSpPr>
        <p:spPr>
          <a:xfrm rot="5400000">
            <a:off x="2364077" y="5270160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olo 30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78D687D-6492-C74A-AB2E-90B30DB92EC2}"/>
              </a:ext>
            </a:extLst>
          </p:cNvPr>
          <p:cNvSpPr/>
          <p:nvPr/>
        </p:nvSpPr>
        <p:spPr>
          <a:xfrm rot="5400000">
            <a:off x="6960847" y="5270160"/>
            <a:ext cx="391588" cy="238000"/>
          </a:xfrm>
          <a:prstGeom prst="triangle">
            <a:avLst/>
          </a:prstGeom>
          <a:solidFill>
            <a:srgbClr val="B8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BFA263C-CF8E-D847-B905-7BB46360454D}"/>
              </a:ext>
            </a:extLst>
          </p:cNvPr>
          <p:cNvSpPr/>
          <p:nvPr/>
        </p:nvSpPr>
        <p:spPr>
          <a:xfrm>
            <a:off x="664636" y="6125828"/>
            <a:ext cx="11158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236364"/>
              </a:buClr>
              <a:buFont typeface="Arial" panose="020B0604020202020204" pitchFamily="34" charset="0"/>
              <a:buChar char="•"/>
            </a:pP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The severity of CRS seems to be the only factor associated with infection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it-IT" sz="1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>
                <a:srgbClr val="236364"/>
              </a:buClr>
              <a:buFont typeface="Arial" panose="020B0604020202020204" pitchFamily="34" charset="0"/>
              <a:buChar char="•"/>
            </a:pP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cytopenia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mold</a:t>
            </a:r>
            <a:r>
              <a:rPr lang="en-US" alt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 infections.</a:t>
            </a:r>
            <a:endParaRPr lang="en-US" altLang="it-IT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tangolo con angoli arrotondati 3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7F5201D-EAF5-8E47-BD5D-63B1ADC19A1F}"/>
              </a:ext>
            </a:extLst>
          </p:cNvPr>
          <p:cNvSpPr/>
          <p:nvPr/>
        </p:nvSpPr>
        <p:spPr>
          <a:xfrm>
            <a:off x="7806738" y="1159751"/>
            <a:ext cx="1656862" cy="241605"/>
          </a:xfrm>
          <a:prstGeom prst="roundRect">
            <a:avLst>
              <a:gd name="adj" fmla="val 26667"/>
            </a:avLst>
          </a:prstGeom>
          <a:noFill/>
          <a:ln w="22225">
            <a:solidFill>
              <a:srgbClr val="236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dirty="0">
              <a:solidFill>
                <a:srgbClr val="236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tangolo con angoli arrotondati 3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7F5201D-EAF5-8E47-BD5D-63B1ADC19A1F}"/>
              </a:ext>
            </a:extLst>
          </p:cNvPr>
          <p:cNvSpPr/>
          <p:nvPr/>
        </p:nvSpPr>
        <p:spPr>
          <a:xfrm>
            <a:off x="7806738" y="2879173"/>
            <a:ext cx="2086562" cy="229092"/>
          </a:xfrm>
          <a:prstGeom prst="roundRect">
            <a:avLst>
              <a:gd name="adj" fmla="val 26667"/>
            </a:avLst>
          </a:prstGeom>
          <a:noFill/>
          <a:ln w="22225">
            <a:solidFill>
              <a:srgbClr val="236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dirty="0">
              <a:solidFill>
                <a:srgbClr val="236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tangolo con angoli arrotondati 3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7F5201D-EAF5-8E47-BD5D-63B1ADC19A1F}"/>
              </a:ext>
            </a:extLst>
          </p:cNvPr>
          <p:cNvSpPr/>
          <p:nvPr/>
        </p:nvSpPr>
        <p:spPr>
          <a:xfrm>
            <a:off x="7806738" y="4158962"/>
            <a:ext cx="2086562" cy="229092"/>
          </a:xfrm>
          <a:prstGeom prst="roundRect">
            <a:avLst>
              <a:gd name="adj" fmla="val 26667"/>
            </a:avLst>
          </a:prstGeom>
          <a:noFill/>
          <a:ln w="22225">
            <a:solidFill>
              <a:srgbClr val="236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b="1" dirty="0">
              <a:solidFill>
                <a:srgbClr val="236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2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43FFED1-8E6B-1141-B42A-C0947F01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Immune</a:t>
            </a:r>
            <a:r>
              <a:rPr lang="en-GB" dirty="0" smtClean="0"/>
              <a:t> mediated </a:t>
            </a:r>
            <a:r>
              <a:rPr lang="en-GB" dirty="0"/>
              <a:t>t</a:t>
            </a:r>
            <a:r>
              <a:rPr lang="en-GB" dirty="0" smtClean="0"/>
              <a:t>oxicities </a:t>
            </a:r>
            <a:r>
              <a:rPr lang="en-GB" dirty="0"/>
              <a:t>- ICANS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C818588-0B1C-5F42-9696-F2B0A894DF49}"/>
              </a:ext>
            </a:extLst>
          </p:cNvPr>
          <p:cNvSpPr/>
          <p:nvPr/>
        </p:nvSpPr>
        <p:spPr>
          <a:xfrm>
            <a:off x="477078" y="1231300"/>
            <a:ext cx="11237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it-IT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effector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cell-associated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neurotoxicitity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b="1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ICANS</a:t>
            </a:r>
            <a:r>
              <a:rPr lang="en-GB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ella 2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E74AE42-1082-6C41-8EAF-EAC4F0DAE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613104"/>
              </p:ext>
            </p:extLst>
          </p:nvPr>
        </p:nvGraphicFramePr>
        <p:xfrm>
          <a:off x="595865" y="1969969"/>
          <a:ext cx="4811022" cy="210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9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552729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640182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ZUMA-1</a:t>
                      </a:r>
                    </a:p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AE, n (%)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-year analysis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(N: 108)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AEs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(98%)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SAEs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(48%)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 NEs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(64%)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NEs**</a:t>
                      </a:r>
                    </a:p>
                  </a:txBody>
                  <a:tcPr marL="91446" marR="91446" marT="45722" marB="45722">
                    <a:lnL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(32%)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</a:tbl>
          </a:graphicData>
        </a:graphic>
      </p:graphicFrame>
      <p:sp>
        <p:nvSpPr>
          <p:cNvPr id="33" name="Rettangolo 3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0BD0006-6B18-DF4D-BDF2-B794D67F9ED0}"/>
              </a:ext>
            </a:extLst>
          </p:cNvPr>
          <p:cNvSpPr/>
          <p:nvPr/>
        </p:nvSpPr>
        <p:spPr>
          <a:xfrm>
            <a:off x="516834" y="4447444"/>
            <a:ext cx="4929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onset: 5 days (1-17)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resolution: 13 days (1-191)</a:t>
            </a:r>
          </a:p>
          <a:p>
            <a:pPr>
              <a:spcBef>
                <a:spcPts val="1200"/>
              </a:spcBef>
              <a:defRPr/>
            </a:pPr>
            <a:r>
              <a:rPr lang="en-GB" altLang="it-IT" sz="1400" i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grading by CTCAE </a:t>
            </a:r>
            <a:r>
              <a:rPr lang="en-GB" altLang="it-IT" sz="1400" i="1" dirty="0" err="1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GB" altLang="it-IT" sz="1400" i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4.03</a:t>
            </a:r>
          </a:p>
        </p:txBody>
      </p:sp>
      <p:graphicFrame>
        <p:nvGraphicFramePr>
          <p:cNvPr id="35" name="Tabella 3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5B79B20-02BB-EF48-982E-D94F8F81A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9256338"/>
              </p:ext>
            </p:extLst>
          </p:nvPr>
        </p:nvGraphicFramePr>
        <p:xfrm>
          <a:off x="6572596" y="1969969"/>
          <a:ext cx="4811022" cy="210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93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552729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640182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JULIET</a:t>
                      </a:r>
                    </a:p>
                    <a:p>
                      <a:pPr algn="l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AE, n (%)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-year analysis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(N: 111)</a:t>
                      </a:r>
                    </a:p>
                  </a:txBody>
                  <a:tcPr marL="91446" marR="91446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3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AEs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(58%)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SAEs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(41%)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 NEs</a:t>
                      </a: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(21%)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r>
                        <a:rPr lang="en-GB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NEs**</a:t>
                      </a:r>
                    </a:p>
                  </a:txBody>
                  <a:tcPr marL="91446" marR="91446" marT="45722" marB="45722">
                    <a:lnL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(12%)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2" marB="45722">
                    <a:lnL w="12700" cmpd="sng">
                      <a:noFill/>
                    </a:lnL>
                    <a:lnR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38D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</a:tbl>
          </a:graphicData>
        </a:graphic>
      </p:graphicFrame>
      <p:sp>
        <p:nvSpPr>
          <p:cNvPr id="39" name="Rettangolo 3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6B17A53-19BE-9846-8551-CFCF7DF30E80}"/>
              </a:ext>
            </a:extLst>
          </p:cNvPr>
          <p:cNvSpPr/>
          <p:nvPr/>
        </p:nvSpPr>
        <p:spPr>
          <a:xfrm>
            <a:off x="6493565" y="4447444"/>
            <a:ext cx="4929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onset: 6 days (1-17)</a:t>
            </a:r>
          </a:p>
          <a:p>
            <a:pPr marL="285750" indent="-285750">
              <a:buClr>
                <a:srgbClr val="F38D08"/>
              </a:buClr>
              <a:buFont typeface="Arial" panose="020B0604020202020204" pitchFamily="34" charset="0"/>
              <a:buChar char="•"/>
              <a:defRPr/>
            </a:pPr>
            <a:r>
              <a:rPr lang="en-GB" altLang="it-IT" dirty="0">
                <a:latin typeface="Arial" panose="020B0604020202020204" pitchFamily="34" charset="0"/>
                <a:cs typeface="Arial" panose="020B0604020202020204" pitchFamily="34" charset="0"/>
              </a:rPr>
              <a:t>Median time to resolution: 14 days </a:t>
            </a:r>
          </a:p>
          <a:p>
            <a:pPr>
              <a:spcBef>
                <a:spcPts val="1200"/>
              </a:spcBef>
              <a:defRPr/>
            </a:pPr>
            <a:r>
              <a:rPr lang="en-GB" altLang="it-IT" sz="1400" i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grading by CTCAE </a:t>
            </a:r>
            <a:r>
              <a:rPr lang="en-GB" altLang="it-IT" sz="1400" i="1" dirty="0" err="1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GB" altLang="it-IT" sz="1400" i="1" dirty="0">
                <a:solidFill>
                  <a:srgbClr val="F38D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968BE5B-07C4-3F4B-9035-9DF10C9341E2}"/>
              </a:ext>
            </a:extLst>
          </p:cNvPr>
          <p:cNvSpPr/>
          <p:nvPr/>
        </p:nvSpPr>
        <p:spPr>
          <a:xfrm>
            <a:off x="477078" y="5756457"/>
            <a:ext cx="1123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10% of patients experience CNS toxicity in the absence of CRS.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the other 90% of patients CNS toxicity appears concurrent with CRS or following its resolution.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FFA6248-29B5-714D-AFA7-8286263FC91B}"/>
              </a:ext>
            </a:extLst>
          </p:cNvPr>
          <p:cNvSpPr txBox="1"/>
          <p:nvPr/>
        </p:nvSpPr>
        <p:spPr>
          <a:xfrm>
            <a:off x="1649399" y="6589796"/>
            <a:ext cx="10505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it-IT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Schuster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SJ, et al.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NEJM 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2019; 380: 45-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56; Locke FL, et al. Lancet </a:t>
            </a:r>
            <a:r>
              <a:rPr lang="it-IT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 2019; 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31-</a:t>
            </a:r>
            <a:r>
              <a:rPr lang="it-IT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it-IT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9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2763</Words>
  <Application>Microsoft Macintosh PowerPoint</Application>
  <PresentationFormat>Personalizzato</PresentationFormat>
  <Paragraphs>458</Paragraphs>
  <Slides>17</Slides>
  <Notes>17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Timeline</vt:lpstr>
      <vt:lpstr>CD-19 targeting CAR-T cell</vt:lpstr>
      <vt:lpstr>Introduction – Response rate</vt:lpstr>
      <vt:lpstr>Immune mediated toxicities - CRS</vt:lpstr>
      <vt:lpstr>CRS - Pathophysiology</vt:lpstr>
      <vt:lpstr>CRS – Clinical presentation</vt:lpstr>
      <vt:lpstr>CRS grading and management</vt:lpstr>
      <vt:lpstr>Immune mediated toxicities - ICANS</vt:lpstr>
      <vt:lpstr>ICANS - Pathophysiology</vt:lpstr>
      <vt:lpstr>ICANS – Clinical presentation</vt:lpstr>
      <vt:lpstr>ICANS grading and management</vt:lpstr>
      <vt:lpstr>SCORE ICE: Immune Effector Cell-associated Encefaphalopathy </vt:lpstr>
      <vt:lpstr>ICANS + CRS - Management</vt:lpstr>
      <vt:lpstr>Cytopenia and hypogammaglobulinemia</vt:lpstr>
      <vt:lpstr>Conclusion - Strategies to mitigate toxicities</vt:lpstr>
      <vt:lpstr>Conclusion – CAR-T cell team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dayana stano</dc:creator>
  <cp:lastModifiedBy>daria</cp:lastModifiedBy>
  <cp:revision>714</cp:revision>
  <dcterms:created xsi:type="dcterms:W3CDTF">2020-04-07T10:22:58Z</dcterms:created>
  <dcterms:modified xsi:type="dcterms:W3CDTF">2020-04-07T11:06:11Z</dcterms:modified>
</cp:coreProperties>
</file>