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11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64" r:id="rId2"/>
    <p:sldId id="260" r:id="rId3"/>
    <p:sldId id="280" r:id="rId4"/>
    <p:sldId id="277" r:id="rId5"/>
    <p:sldId id="313" r:id="rId6"/>
    <p:sldId id="314" r:id="rId7"/>
    <p:sldId id="312" r:id="rId8"/>
    <p:sldId id="316" r:id="rId9"/>
    <p:sldId id="315" r:id="rId10"/>
    <p:sldId id="318" r:id="rId11"/>
    <p:sldId id="317" r:id="rId12"/>
    <p:sldId id="319" r:id="rId1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30" userDrawn="1">
          <p15:clr>
            <a:srgbClr val="A4A3A4"/>
          </p15:clr>
        </p15:guide>
        <p15:guide id="2" pos="6448" userDrawn="1">
          <p15:clr>
            <a:srgbClr val="A4A3A4"/>
          </p15:clr>
        </p15:guide>
        <p15:guide id="3" pos="399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ria bosco" initials="" lastIdx="8" clrIdx="0"/>
  <p:cmAuthor id="1" name="Francesca Scarsi" initials="FS" lastIdx="5" clrIdx="1">
    <p:extLst>
      <p:ext uri="{19B8F6BF-5375-455C-9EA6-DF929625EA0E}">
        <p15:presenceInfo xmlns:p15="http://schemas.microsoft.com/office/powerpoint/2012/main" userId="S::scarsi@accademiamedicinagenova.onmicrosoft.com::c64dc008-e087-4daf-bdea-97556e218f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6364"/>
    <a:srgbClr val="5A9393"/>
    <a:srgbClr val="E69135"/>
    <a:srgbClr val="FF5B01"/>
    <a:srgbClr val="833F47"/>
    <a:srgbClr val="589493"/>
    <a:srgbClr val="1B3969"/>
    <a:srgbClr val="C5C2C2"/>
    <a:srgbClr val="F38D08"/>
    <a:srgbClr val="C3C2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75"/>
    <p:restoredTop sz="95646" autoAdjust="0"/>
  </p:normalViewPr>
  <p:slideViewPr>
    <p:cSldViewPr snapToGrid="0" snapToObjects="1">
      <p:cViewPr varScale="1">
        <p:scale>
          <a:sx n="122" d="100"/>
          <a:sy n="122" d="100"/>
        </p:scale>
        <p:origin x="976" y="208"/>
      </p:cViewPr>
      <p:guideLst>
        <p:guide orient="horz" pos="1230"/>
        <p:guide pos="6448"/>
        <p:guide pos="399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9-06T16:29:22.387" idx="5">
    <p:pos x="1895" y="593"/>
    <p:text>Ho aggiunto questo titolo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9-06T16:28:20.431" idx="3">
    <p:pos x="10" y="10"/>
    <p:text>in questa slide ho aggiunto i titolati alle figure e tolto le leggende dei grafici che Dayana aveva inserito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9-06T16:28:57.373" idx="4">
    <p:pos x="10" y="10"/>
    <p:text>Qui ho levato il titolo (era il titolo del lavoro citato) e ho messo come titolo il titolo della figura</p:text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7CDE0D-7C02-6B49-9B3C-7972CBAB0460}" type="datetimeFigureOut">
              <a:rPr lang="it-IT" smtClean="0"/>
              <a:t>07/09/21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4142A-BCA7-F647-8F33-D522194E592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6141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4142A-BCA7-F647-8F33-D522194E5923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15024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4142A-BCA7-F647-8F33-D522194E5923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04989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4142A-BCA7-F647-8F33-D522194E5923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735266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4142A-BCA7-F647-8F33-D522194E5923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61481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1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4142A-BCA7-F647-8F33-D522194E5923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53853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1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4142A-BCA7-F647-8F33-D522194E5923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68482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4142A-BCA7-F647-8F33-D522194E5923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91635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4142A-BCA7-F647-8F33-D522194E5923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79535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4142A-BCA7-F647-8F33-D522194E5923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27022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4142A-BCA7-F647-8F33-D522194E5923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92581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4142A-BCA7-F647-8F33-D522194E5923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11082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4142A-BCA7-F647-8F33-D522194E5923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8924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09FF1079-5934-BD47-B5B8-EE89A969FCD7}"/>
              </a:ext>
            </a:extLst>
          </p:cNvPr>
          <p:cNvSpPr/>
          <p:nvPr userDrawn="1"/>
        </p:nvSpPr>
        <p:spPr>
          <a:xfrm>
            <a:off x="1" y="0"/>
            <a:ext cx="1642414" cy="843280"/>
          </a:xfrm>
          <a:prstGeom prst="rect">
            <a:avLst/>
          </a:prstGeom>
          <a:solidFill>
            <a:srgbClr val="222222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F55F4E2B-0B0A-144D-8920-3F2D45299449}"/>
              </a:ext>
            </a:extLst>
          </p:cNvPr>
          <p:cNvCxnSpPr>
            <a:cxnSpLocks/>
          </p:cNvCxnSpPr>
          <p:nvPr userDrawn="1"/>
        </p:nvCxnSpPr>
        <p:spPr>
          <a:xfrm>
            <a:off x="-4665" y="850270"/>
            <a:ext cx="12196665" cy="0"/>
          </a:xfrm>
          <a:prstGeom prst="line">
            <a:avLst/>
          </a:prstGeom>
          <a:ln w="38100">
            <a:solidFill>
              <a:srgbClr val="F38D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magine 3">
            <a:extLst>
              <a:ext uri="{FF2B5EF4-FFF2-40B4-BE49-F238E27FC236}">
                <a16:creationId xmlns:a16="http://schemas.microsoft.com/office/drawing/2014/main" id="{5CBD3C5C-7BA6-4240-820A-B4ED4A8CF4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057" y="256940"/>
            <a:ext cx="1340300" cy="276570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316CC583-1309-0A4C-BBCE-A823C7E7CE54}"/>
              </a:ext>
            </a:extLst>
          </p:cNvPr>
          <p:cNvSpPr/>
          <p:nvPr userDrawn="1"/>
        </p:nvSpPr>
        <p:spPr>
          <a:xfrm>
            <a:off x="1649399" y="0"/>
            <a:ext cx="10542600" cy="843280"/>
          </a:xfrm>
          <a:prstGeom prst="rect">
            <a:avLst/>
          </a:prstGeom>
          <a:solidFill>
            <a:srgbClr val="2363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Titolo 6">
            <a:extLst>
              <a:ext uri="{FF2B5EF4-FFF2-40B4-BE49-F238E27FC236}">
                <a16:creationId xmlns:a16="http://schemas.microsoft.com/office/drawing/2014/main" id="{B096AE74-7D96-9A40-A324-5F09EC52E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9399" y="0"/>
            <a:ext cx="10515600" cy="843280"/>
          </a:xfrm>
        </p:spPr>
        <p:txBody>
          <a:bodyPr>
            <a:normAutofit/>
          </a:bodyPr>
          <a:lstStyle>
            <a:lvl1pPr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539409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8002AB-53A8-C840-A2E3-227B8BDE7A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FE95E3B-643A-7E48-B716-B1F79B6C01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50B1E80-6637-4C43-98B1-9739EACB6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A8DB4-6D24-434D-AF47-D4DB3C8E07A4}" type="datetimeFigureOut">
              <a:rPr lang="it-IT" smtClean="0"/>
              <a:t>07/09/21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10FADA3-3F06-5A40-A653-B0AADFC0E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3E7ABB0-EF58-4E44-8D87-A9FABCE58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84C69-8A3A-B14D-AAFD-3D3A7F5DDD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2087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8FB39F9F-32D4-E24A-9C28-9BDF2367F9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C445E0F-D326-404B-8376-4C40B18DEA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43FA9C2-8BB2-3446-8F30-D292F407D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A8DB4-6D24-434D-AF47-D4DB3C8E07A4}" type="datetimeFigureOut">
              <a:rPr lang="it-IT" smtClean="0"/>
              <a:t>07/09/21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5E48187-9F18-D74C-99D4-D13F87C47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E5C0DF7-4041-B247-80B8-443E82ADE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84C69-8A3A-B14D-AAFD-3D3A7F5DDD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2738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BE5029D-CABA-BD46-892C-C0C829C11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66C2A27-F5FC-144B-8C0B-4B6BD76DF3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F95C15D-582D-0C48-BDEB-88B40173F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A8DB4-6D24-434D-AF47-D4DB3C8E07A4}" type="datetimeFigureOut">
              <a:rPr lang="it-IT" smtClean="0"/>
              <a:t>07/09/21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0CFEB6C-CA64-E546-90FE-BB7844E73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95A588F-F051-3748-8BAD-2890B4F55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84C69-8A3A-B14D-AAFD-3D3A7F5DDD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8987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4EB83F1-444F-4748-BF18-66B041B19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920CE8F-5410-9F43-B035-670F247A02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B1D638D-BF98-0749-9F84-7102BD6E9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A8DB4-6D24-434D-AF47-D4DB3C8E07A4}" type="datetimeFigureOut">
              <a:rPr lang="it-IT" smtClean="0"/>
              <a:t>07/09/21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88BA2A6-1BA3-B247-999C-1E72B763A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1D2266C-EA73-A143-9639-9FB8E5CF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84C69-8A3A-B14D-AAFD-3D3A7F5DDD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5783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B93EB2B-18E0-DD46-856C-CA4FD80DF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CB901CD-AFE9-F94E-B585-B07B3BABC4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23518B3-7C7E-FF40-AF3F-A088A9ABA1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1FFB6FF-7390-0D42-B97A-C196643E5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A8DB4-6D24-434D-AF47-D4DB3C8E07A4}" type="datetimeFigureOut">
              <a:rPr lang="it-IT" smtClean="0"/>
              <a:t>07/09/21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24C7FD2-55EA-B542-BEC0-93A08CC75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88B0339-387B-BD47-AEDB-1C900CED8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84C69-8A3A-B14D-AAFD-3D3A7F5DDD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6490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C2148E5-200B-3542-8D6A-D8E647B03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CECC428-F9E9-6147-A80D-F0AF645E47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5F2C165-644E-E847-8FAE-476B09DD87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CA32B168-E035-4B49-85DA-D13186424F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A5332936-4637-5549-BB8A-45CA74E2F7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4116D2B-C910-0A4D-981A-65B3DA997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A8DB4-6D24-434D-AF47-D4DB3C8E07A4}" type="datetimeFigureOut">
              <a:rPr lang="it-IT" smtClean="0"/>
              <a:t>07/09/21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CB8BE182-DA04-5845-B614-087556D06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8B65672-6040-714E-9B1F-8B47E6302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84C69-8A3A-B14D-AAFD-3D3A7F5DDD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2289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535D20-5B33-5B48-9632-E19473A7C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889C7990-E9F3-224A-B74C-C21B133F3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A8DB4-6D24-434D-AF47-D4DB3C8E07A4}" type="datetimeFigureOut">
              <a:rPr lang="it-IT" smtClean="0"/>
              <a:t>07/09/21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ED57C3F-3009-3D4D-B231-E09790523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BDD1331-00B6-B545-9EB0-0D8EBCD72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84C69-8A3A-B14D-AAFD-3D3A7F5DDD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8413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575C9A1-7EBE-4C4E-A8B4-60C10EC0E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A8DB4-6D24-434D-AF47-D4DB3C8E07A4}" type="datetimeFigureOut">
              <a:rPr lang="it-IT" smtClean="0"/>
              <a:t>07/09/21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84D6C35-4D10-574B-9D41-C359E3730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72C6106-ACA1-C449-BAA2-4976C59E4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84C69-8A3A-B14D-AAFD-3D3A7F5DDD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6537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082D8A-3C5B-E047-A999-306180BB9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202ABEC-3536-F84E-91EB-7D3745BF86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E60BF6C-B860-C949-ADC6-59A2FA26E3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0BA15C7-990B-8A4D-9809-3473C75A7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A8DB4-6D24-434D-AF47-D4DB3C8E07A4}" type="datetimeFigureOut">
              <a:rPr lang="it-IT" smtClean="0"/>
              <a:t>07/09/21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994B6FF-D622-3C4E-8E2F-70223B82D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FE53DD7-F3BC-0E47-A160-8B0A1689A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84C69-8A3A-B14D-AAFD-3D3A7F5DDD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5930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D420346-B4D6-E340-BBD3-063DB0EBF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C2C06AF1-19B4-684D-BD0D-01672BB9E2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800C63B-1CF6-2D45-B5B4-139C9728FE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06E7B80-70D7-FA43-9C1B-1F59F3D8D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A8DB4-6D24-434D-AF47-D4DB3C8E07A4}" type="datetimeFigureOut">
              <a:rPr lang="it-IT" smtClean="0"/>
              <a:t>07/09/21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31A1BF8-6861-6F4A-8018-ABCA01113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B77765F-0422-174D-886B-979280EC7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84C69-8A3A-B14D-AAFD-3D3A7F5DDD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3439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E4DCDEBB-B73B-424C-8CB0-AE0B07C75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E22B8A0-C1B2-3740-BEF9-EEA59544DC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928D692-5C6E-EE45-AFF6-BA9C6B833C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A4A8DB4-6D24-434D-AF47-D4DB3C8E07A4}" type="datetimeFigureOut">
              <a:rPr lang="it-IT" smtClean="0"/>
              <a:pPr/>
              <a:t>07/09/21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968D769-7756-8C4F-88E5-DD8B9BF5DA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5DD3FA7-FCA2-664C-90D7-9BFFD932C8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984C69-8A3A-B14D-AAFD-3D3A7F5DDD5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3435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tiff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mdpi.com/2073-4409/9/5/1225" TargetMode="External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comments" Target="../comments/commen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comments" Target="../comments/comment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ashpublications.org/blood/article/134/Supplement_1/1935/428146/Influence-of-CD27-CD28-T-Cells-on-the-Therapeutic" TargetMode="Externa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mdpi.com/2073-4409/9/5/1225" TargetMode="External"/><Relationship Id="rId5" Type="http://schemas.openxmlformats.org/officeDocument/2006/relationships/hyperlink" Target="https://www.sciencedirect.com/science/article/pii/B9780323661812000020" TargetMode="External"/><Relationship Id="rId4" Type="http://schemas.openxmlformats.org/officeDocument/2006/relationships/image" Target="../media/image26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shpublications.org/bloodadvances/article/4/19/4898/464200/Tumor-burden-inflammation-and-product-attribute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comments" Target="../comments/comment1.xml"/><Relationship Id="rId5" Type="http://schemas.openxmlformats.org/officeDocument/2006/relationships/hyperlink" Target="https://ashpublications.org/bloodadvances/article/4/19/4898/464200/Tumor-burden-inflammation-and-product-attributes" TargetMode="Externa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ashpublications.org/bloodadvances/article/4/19/4898/464200/Tumor-burden-inflammation-and-product-attributes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hyperlink" Target="https://ashpublications.org/bloodadvances/article/4/19/4898/464200/Tumor-burden-inflammation-and-product-attribute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ashpublications.org/bloodadvances/article/4/19/4898/464200/Tumor-burden-inflammation-and-product-attributes" TargetMode="Externa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ashpublications.org/bloodadvances/article/4/19/4898/464200/Tumor-burden-inflammation-and-product-attribute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ashpublications.org/bloodadvances/article/4/3/560/441053/Tisagenlecleucel-cellular-kinetics-dose-and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95DFE515-716E-2345-B792-20BCF7BB451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363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" name="Immagine 5" descr="Immagine che contiene pianta, tavolo, albero, fiore&#10;&#10;Descrizione generata automaticamente">
            <a:extLst>
              <a:ext uri="{FF2B5EF4-FFF2-40B4-BE49-F238E27FC236}">
                <a16:creationId xmlns:a16="http://schemas.microsoft.com/office/drawing/2014/main" id="{BB669210-31F8-484E-99B1-162369A008E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780" r="22139" b="2987"/>
          <a:stretch/>
        </p:blipFill>
        <p:spPr>
          <a:xfrm>
            <a:off x="673105" y="2132833"/>
            <a:ext cx="6262750" cy="6058223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sp>
        <p:nvSpPr>
          <p:cNvPr id="22" name="Ovale 21">
            <a:extLst>
              <a:ext uri="{FF2B5EF4-FFF2-40B4-BE49-F238E27FC236}">
                <a16:creationId xmlns:a16="http://schemas.microsoft.com/office/drawing/2014/main" id="{9F9BED91-7711-3545-ADCA-A57F5D2352F6}"/>
              </a:ext>
            </a:extLst>
          </p:cNvPr>
          <p:cNvSpPr/>
          <p:nvPr/>
        </p:nvSpPr>
        <p:spPr>
          <a:xfrm>
            <a:off x="2272782" y="908474"/>
            <a:ext cx="2330031" cy="2330031"/>
          </a:xfrm>
          <a:prstGeom prst="ellipse">
            <a:avLst/>
          </a:prstGeom>
          <a:solidFill>
            <a:schemeClr val="bg1">
              <a:alpha val="71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7" name="Immagine 16" descr="Immagine che contiene fiore, frutta, albero&#10;&#10;Descrizione generata automaticamente">
            <a:extLst>
              <a:ext uri="{FF2B5EF4-FFF2-40B4-BE49-F238E27FC236}">
                <a16:creationId xmlns:a16="http://schemas.microsoft.com/office/drawing/2014/main" id="{AE4EB5AA-09A8-3841-ABEB-7D4D2D1E758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8540" t="2906" r="10948" b="2020"/>
          <a:stretch/>
        </p:blipFill>
        <p:spPr>
          <a:xfrm>
            <a:off x="5936012" y="-744725"/>
            <a:ext cx="5118913" cy="5061453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sp>
        <p:nvSpPr>
          <p:cNvPr id="20" name="Ovale 19">
            <a:extLst>
              <a:ext uri="{FF2B5EF4-FFF2-40B4-BE49-F238E27FC236}">
                <a16:creationId xmlns:a16="http://schemas.microsoft.com/office/drawing/2014/main" id="{D9B4B8A7-0030-7C4F-8577-F9ECA11C3EFD}"/>
              </a:ext>
            </a:extLst>
          </p:cNvPr>
          <p:cNvSpPr/>
          <p:nvPr/>
        </p:nvSpPr>
        <p:spPr>
          <a:xfrm>
            <a:off x="7484971" y="3230085"/>
            <a:ext cx="2144051" cy="2144051"/>
          </a:xfrm>
          <a:prstGeom prst="ellipse">
            <a:avLst/>
          </a:prstGeom>
          <a:solidFill>
            <a:schemeClr val="bg1">
              <a:alpha val="71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318914F0-420E-B941-8C7B-91112B4BC026}"/>
              </a:ext>
            </a:extLst>
          </p:cNvPr>
          <p:cNvSpPr/>
          <p:nvPr/>
        </p:nvSpPr>
        <p:spPr>
          <a:xfrm>
            <a:off x="3555263" y="399884"/>
            <a:ext cx="4607170" cy="605822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31800" dist="38100" dir="2700000" sx="101000" sy="101000" algn="tl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8D58A5A6-72CD-9C44-B7BF-EB15C8002B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31247" y="1349348"/>
            <a:ext cx="2655202" cy="547899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AC231072-059F-8B43-937E-2AB74844E45C}"/>
              </a:ext>
            </a:extLst>
          </p:cNvPr>
          <p:cNvSpPr txBox="1"/>
          <p:nvPr/>
        </p:nvSpPr>
        <p:spPr>
          <a:xfrm>
            <a:off x="3804480" y="3246585"/>
            <a:ext cx="4104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-GB" sz="2000" b="1" dirty="0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n-GB" sz="2000" b="1" dirty="0" err="1">
                <a:solidFill>
                  <a:srgbClr val="F38D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leucaferesi</a:t>
            </a:r>
            <a:endParaRPr lang="en-GB" sz="2000" b="1" dirty="0">
              <a:solidFill>
                <a:srgbClr val="F38D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Connettore 1 13">
            <a:extLst>
              <a:ext uri="{FF2B5EF4-FFF2-40B4-BE49-F238E27FC236}">
                <a16:creationId xmlns:a16="http://schemas.microsoft.com/office/drawing/2014/main" id="{8F481A84-5691-D242-9B27-2511C3755FFA}"/>
              </a:ext>
            </a:extLst>
          </p:cNvPr>
          <p:cNvCxnSpPr/>
          <p:nvPr/>
        </p:nvCxnSpPr>
        <p:spPr>
          <a:xfrm>
            <a:off x="4053697" y="3112537"/>
            <a:ext cx="3610303" cy="0"/>
          </a:xfrm>
          <a:prstGeom prst="line">
            <a:avLst/>
          </a:prstGeom>
          <a:ln>
            <a:solidFill>
              <a:srgbClr val="2363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1 14">
            <a:extLst>
              <a:ext uri="{FF2B5EF4-FFF2-40B4-BE49-F238E27FC236}">
                <a16:creationId xmlns:a16="http://schemas.microsoft.com/office/drawing/2014/main" id="{DCD79891-48F4-9D4D-A499-0C9665811E2D}"/>
              </a:ext>
            </a:extLst>
          </p:cNvPr>
          <p:cNvCxnSpPr/>
          <p:nvPr/>
        </p:nvCxnSpPr>
        <p:spPr>
          <a:xfrm>
            <a:off x="4053697" y="3739637"/>
            <a:ext cx="3610303" cy="0"/>
          </a:xfrm>
          <a:prstGeom prst="line">
            <a:avLst/>
          </a:prstGeom>
          <a:ln>
            <a:solidFill>
              <a:srgbClr val="2363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15">
            <a:extLst>
              <a:ext uri="{FF2B5EF4-FFF2-40B4-BE49-F238E27FC236}">
                <a16:creationId xmlns:a16="http://schemas.microsoft.com/office/drawing/2014/main" id="{1F0C54B3-0B42-044B-96EE-E7213F9F484C}"/>
              </a:ext>
            </a:extLst>
          </p:cNvPr>
          <p:cNvSpPr/>
          <p:nvPr/>
        </p:nvSpPr>
        <p:spPr>
          <a:xfrm>
            <a:off x="3555263" y="4150849"/>
            <a:ext cx="46071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GB" alt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Stefania </a:t>
            </a:r>
            <a:r>
              <a:rPr lang="en-GB" alt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Bramanti</a:t>
            </a:r>
            <a:endParaRPr lang="en-GB" altLang="it-IT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ts val="1200"/>
              </a:spcBef>
            </a:pPr>
            <a:r>
              <a:rPr lang="en-GB" alt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Terapia</a:t>
            </a:r>
            <a:r>
              <a:rPr lang="en-GB" alt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Cellulare</a:t>
            </a:r>
            <a:r>
              <a:rPr lang="en-GB" alt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it-IT" sz="1200">
                <a:latin typeface="Arial" panose="020B0604020202020204" pitchFamily="34" charset="0"/>
                <a:cs typeface="Arial" panose="020B0604020202020204" pitchFamily="34" charset="0"/>
              </a:rPr>
              <a:t>e CAR-T</a:t>
            </a:r>
            <a:endParaRPr lang="en-GB" altLang="it-I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alt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Humanitas</a:t>
            </a:r>
            <a:r>
              <a:rPr lang="en-GB" alt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Cancer </a:t>
            </a:r>
            <a:r>
              <a:rPr lang="en-GB" alt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Center</a:t>
            </a:r>
            <a:endParaRPr lang="en-GB" altLang="it-I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alt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Rozzano</a:t>
            </a:r>
            <a:r>
              <a:rPr lang="en-GB" alt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(MI)</a:t>
            </a:r>
          </a:p>
        </p:txBody>
      </p:sp>
    </p:spTree>
    <p:extLst>
      <p:ext uri="{BB962C8B-B14F-4D97-AF65-F5344CB8AC3E}">
        <p14:creationId xmlns:p14="http://schemas.microsoft.com/office/powerpoint/2010/main" val="12170587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9BA67174-E4C0-864A-9550-DE7E3A9B0D1B}"/>
              </a:ext>
            </a:extLst>
          </p:cNvPr>
          <p:cNvSpPr txBox="1"/>
          <p:nvPr/>
        </p:nvSpPr>
        <p:spPr>
          <a:xfrm rot="16200000">
            <a:off x="-240343" y="2864300"/>
            <a:ext cx="12955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CD3</a:t>
            </a:r>
            <a:r>
              <a:rPr lang="it-IT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yield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(x10</a:t>
            </a:r>
            <a:r>
              <a:rPr lang="it-IT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2CE0C7A-C72F-CF43-96B2-9CFB7B719F08}"/>
              </a:ext>
            </a:extLst>
          </p:cNvPr>
          <p:cNvSpPr txBox="1"/>
          <p:nvPr/>
        </p:nvSpPr>
        <p:spPr>
          <a:xfrm>
            <a:off x="734518" y="2078625"/>
            <a:ext cx="5581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it-IT" sz="8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=0.91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78BF4560-9802-2647-8BF3-ED6D190107A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38068" y="4498620"/>
            <a:ext cx="2980095" cy="1724070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6EE69C5-CB98-A54F-87F5-25D1598C57D1}"/>
              </a:ext>
            </a:extLst>
          </p:cNvPr>
          <p:cNvSpPr txBox="1"/>
          <p:nvPr/>
        </p:nvSpPr>
        <p:spPr>
          <a:xfrm rot="16200000">
            <a:off x="-209705" y="5144188"/>
            <a:ext cx="12955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CD3</a:t>
            </a:r>
            <a:r>
              <a:rPr lang="it-IT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yield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(x10</a:t>
            </a:r>
            <a:r>
              <a:rPr lang="it-IT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977C7A10-3262-2D4E-8425-F5E68B401F76}"/>
              </a:ext>
            </a:extLst>
          </p:cNvPr>
          <p:cNvSpPr txBox="1"/>
          <p:nvPr/>
        </p:nvSpPr>
        <p:spPr>
          <a:xfrm>
            <a:off x="930195" y="6018913"/>
            <a:ext cx="210185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Pre-apheresis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lymphocyte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count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(/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nL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975F24FE-9DD4-9242-9E55-1029CC94A9A3}"/>
              </a:ext>
            </a:extLst>
          </p:cNvPr>
          <p:cNvSpPr txBox="1"/>
          <p:nvPr/>
        </p:nvSpPr>
        <p:spPr>
          <a:xfrm>
            <a:off x="765156" y="4557717"/>
            <a:ext cx="55816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it-IT" sz="8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=0.32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0ADC25E7-A2CF-CB42-B57F-79897459D9E9}"/>
              </a:ext>
            </a:extLst>
          </p:cNvPr>
          <p:cNvSpPr txBox="1"/>
          <p:nvPr/>
        </p:nvSpPr>
        <p:spPr>
          <a:xfrm>
            <a:off x="2687054" y="2814093"/>
            <a:ext cx="3321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CR</a:t>
            </a: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8B6E7E09-0AB2-A547-8AFE-EA8D8888E0B5}"/>
              </a:ext>
            </a:extLst>
          </p:cNvPr>
          <p:cNvSpPr/>
          <p:nvPr/>
        </p:nvSpPr>
        <p:spPr>
          <a:xfrm>
            <a:off x="2626544" y="2876470"/>
            <a:ext cx="106078" cy="106078"/>
          </a:xfrm>
          <a:prstGeom prst="rect">
            <a:avLst/>
          </a:prstGeom>
          <a:solidFill>
            <a:srgbClr val="2363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521A3899-19F6-1B47-8152-B6940DB2A9F4}"/>
              </a:ext>
            </a:extLst>
          </p:cNvPr>
          <p:cNvSpPr txBox="1"/>
          <p:nvPr/>
        </p:nvSpPr>
        <p:spPr>
          <a:xfrm>
            <a:off x="2698416" y="2997396"/>
            <a:ext cx="3273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PR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94D92DB0-2809-8742-B559-F92C75D60DA9}"/>
              </a:ext>
            </a:extLst>
          </p:cNvPr>
          <p:cNvSpPr txBox="1"/>
          <p:nvPr/>
        </p:nvSpPr>
        <p:spPr>
          <a:xfrm>
            <a:off x="2693371" y="3196086"/>
            <a:ext cx="3273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SD</a:t>
            </a:r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C91FE00C-2F22-D545-AB24-ABF655CB8ACD}"/>
              </a:ext>
            </a:extLst>
          </p:cNvPr>
          <p:cNvSpPr/>
          <p:nvPr/>
        </p:nvSpPr>
        <p:spPr>
          <a:xfrm rot="18900000">
            <a:off x="2635119" y="3267668"/>
            <a:ext cx="87668" cy="87668"/>
          </a:xfrm>
          <a:prstGeom prst="rect">
            <a:avLst/>
          </a:prstGeom>
          <a:noFill/>
          <a:ln>
            <a:solidFill>
              <a:srgbClr val="2363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F3178749-0D56-9B4C-B924-4080B3C6B371}"/>
              </a:ext>
            </a:extLst>
          </p:cNvPr>
          <p:cNvSpPr txBox="1"/>
          <p:nvPr/>
        </p:nvSpPr>
        <p:spPr>
          <a:xfrm>
            <a:off x="2692574" y="3406579"/>
            <a:ext cx="3273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PD</a:t>
            </a:r>
          </a:p>
        </p:txBody>
      </p:sp>
      <p:sp>
        <p:nvSpPr>
          <p:cNvPr id="23" name="Ovale 22">
            <a:extLst>
              <a:ext uri="{FF2B5EF4-FFF2-40B4-BE49-F238E27FC236}">
                <a16:creationId xmlns:a16="http://schemas.microsoft.com/office/drawing/2014/main" id="{7B4A4706-5ECD-D144-B0FF-ECC23E04E1D6}"/>
              </a:ext>
            </a:extLst>
          </p:cNvPr>
          <p:cNvSpPr/>
          <p:nvPr/>
        </p:nvSpPr>
        <p:spPr>
          <a:xfrm>
            <a:off x="2631132" y="3062399"/>
            <a:ext cx="100825" cy="100825"/>
          </a:xfrm>
          <a:prstGeom prst="ellipse">
            <a:avLst/>
          </a:prstGeom>
          <a:solidFill>
            <a:srgbClr val="2363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Triangolo 23">
            <a:extLst>
              <a:ext uri="{FF2B5EF4-FFF2-40B4-BE49-F238E27FC236}">
                <a16:creationId xmlns:a16="http://schemas.microsoft.com/office/drawing/2014/main" id="{23DF0038-28FC-734D-B931-808189EF668D}"/>
              </a:ext>
            </a:extLst>
          </p:cNvPr>
          <p:cNvSpPr/>
          <p:nvPr/>
        </p:nvSpPr>
        <p:spPr>
          <a:xfrm>
            <a:off x="2617738" y="3468622"/>
            <a:ext cx="119360" cy="102896"/>
          </a:xfrm>
          <a:prstGeom prst="triangle">
            <a:avLst/>
          </a:prstGeom>
          <a:noFill/>
          <a:ln>
            <a:solidFill>
              <a:srgbClr val="2363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9" name="Gruppo 28">
            <a:extLst>
              <a:ext uri="{FF2B5EF4-FFF2-40B4-BE49-F238E27FC236}">
                <a16:creationId xmlns:a16="http://schemas.microsoft.com/office/drawing/2014/main" id="{7B7C3BC9-95F2-AC47-9A6F-6255D63FA73E}"/>
              </a:ext>
            </a:extLst>
          </p:cNvPr>
          <p:cNvGrpSpPr/>
          <p:nvPr/>
        </p:nvGrpSpPr>
        <p:grpSpPr>
          <a:xfrm>
            <a:off x="407430" y="2022565"/>
            <a:ext cx="2980095" cy="2109174"/>
            <a:chOff x="559894" y="1319826"/>
            <a:chExt cx="2980095" cy="2109174"/>
          </a:xfrm>
        </p:grpSpPr>
        <p:pic>
          <p:nvPicPr>
            <p:cNvPr id="5" name="Immagine 4">
              <a:extLst>
                <a:ext uri="{FF2B5EF4-FFF2-40B4-BE49-F238E27FC236}">
                  <a16:creationId xmlns:a16="http://schemas.microsoft.com/office/drawing/2014/main" id="{C60F3604-8185-D04B-A564-6629DC0DD1C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9894" y="1319826"/>
              <a:ext cx="2980095" cy="2109174"/>
            </a:xfrm>
            <a:prstGeom prst="rect">
              <a:avLst/>
            </a:prstGeom>
          </p:spPr>
        </p:pic>
        <p:sp>
          <p:nvSpPr>
            <p:cNvPr id="28" name="Rombo 27">
              <a:extLst>
                <a:ext uri="{FF2B5EF4-FFF2-40B4-BE49-F238E27FC236}">
                  <a16:creationId xmlns:a16="http://schemas.microsoft.com/office/drawing/2014/main" id="{78C1D662-3406-844A-B5D6-62A296083199}"/>
                </a:ext>
              </a:extLst>
            </p:cNvPr>
            <p:cNvSpPr/>
            <p:nvPr/>
          </p:nvSpPr>
          <p:spPr>
            <a:xfrm>
              <a:off x="1089197" y="2895760"/>
              <a:ext cx="85725" cy="85725"/>
            </a:xfrm>
            <a:prstGeom prst="diamond">
              <a:avLst/>
            </a:prstGeom>
            <a:solidFill>
              <a:schemeClr val="bg1"/>
            </a:solidFill>
            <a:ln w="6350">
              <a:solidFill>
                <a:srgbClr val="2363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pic>
        <p:nvPicPr>
          <p:cNvPr id="30" name="Immagine 29">
            <a:extLst>
              <a:ext uri="{FF2B5EF4-FFF2-40B4-BE49-F238E27FC236}">
                <a16:creationId xmlns:a16="http://schemas.microsoft.com/office/drawing/2014/main" id="{C8A4298D-7674-F04F-9012-ECFB83DDC3C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9149"/>
          <a:stretch/>
        </p:blipFill>
        <p:spPr>
          <a:xfrm>
            <a:off x="4442190" y="1588092"/>
            <a:ext cx="2358956" cy="2774856"/>
          </a:xfrm>
          <a:prstGeom prst="rect">
            <a:avLst/>
          </a:prstGeom>
        </p:spPr>
      </p:pic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0CC13EE4-A06D-CD40-A685-32B0FE32C586}"/>
              </a:ext>
            </a:extLst>
          </p:cNvPr>
          <p:cNvSpPr txBox="1"/>
          <p:nvPr/>
        </p:nvSpPr>
        <p:spPr>
          <a:xfrm rot="16200000">
            <a:off x="3872724" y="2929663"/>
            <a:ext cx="11352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CD3</a:t>
            </a:r>
            <a:r>
              <a:rPr lang="it-IT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count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(x10</a:t>
            </a:r>
            <a:r>
              <a:rPr lang="it-IT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49013C17-0EB2-D140-A203-97FA44E7518B}"/>
              </a:ext>
            </a:extLst>
          </p:cNvPr>
          <p:cNvSpPr txBox="1"/>
          <p:nvPr/>
        </p:nvSpPr>
        <p:spPr>
          <a:xfrm>
            <a:off x="4811297" y="4362948"/>
            <a:ext cx="521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HD</a:t>
            </a:r>
          </a:p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(n=30)</a:t>
            </a: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143C0B76-7F5D-5B4B-A086-9832733E733B}"/>
              </a:ext>
            </a:extLst>
          </p:cNvPr>
          <p:cNvSpPr txBox="1"/>
          <p:nvPr/>
        </p:nvSpPr>
        <p:spPr>
          <a:xfrm>
            <a:off x="5484381" y="4362948"/>
            <a:ext cx="457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CR</a:t>
            </a:r>
          </a:p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=9)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61867806-D8E2-7549-B847-FFDC9250388E}"/>
              </a:ext>
            </a:extLst>
          </p:cNvPr>
          <p:cNvSpPr txBox="1"/>
          <p:nvPr/>
        </p:nvSpPr>
        <p:spPr>
          <a:xfrm>
            <a:off x="6046210" y="4362948"/>
            <a:ext cx="521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PR</a:t>
            </a:r>
          </a:p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=10)</a:t>
            </a:r>
          </a:p>
        </p:txBody>
      </p:sp>
      <p:pic>
        <p:nvPicPr>
          <p:cNvPr id="39" name="Immagine 38">
            <a:extLst>
              <a:ext uri="{FF2B5EF4-FFF2-40B4-BE49-F238E27FC236}">
                <a16:creationId xmlns:a16="http://schemas.microsoft.com/office/drawing/2014/main" id="{CF6095E0-0783-B642-94A1-D520988F4E8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9149"/>
          <a:stretch/>
        </p:blipFill>
        <p:spPr>
          <a:xfrm>
            <a:off x="6991443" y="1588093"/>
            <a:ext cx="2358956" cy="2774856"/>
          </a:xfrm>
          <a:prstGeom prst="rect">
            <a:avLst/>
          </a:prstGeom>
        </p:spPr>
      </p:pic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08ECF765-78AA-7648-91E6-5D9B0E6041E9}"/>
              </a:ext>
            </a:extLst>
          </p:cNvPr>
          <p:cNvSpPr txBox="1"/>
          <p:nvPr/>
        </p:nvSpPr>
        <p:spPr>
          <a:xfrm rot="16200000">
            <a:off x="6343431" y="3092953"/>
            <a:ext cx="129234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Total NC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count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(x10</a:t>
            </a:r>
            <a:r>
              <a:rPr lang="it-IT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A20B8631-909A-CE4A-9368-ACD7F6C0A2F1}"/>
              </a:ext>
            </a:extLst>
          </p:cNvPr>
          <p:cNvSpPr txBox="1"/>
          <p:nvPr/>
        </p:nvSpPr>
        <p:spPr>
          <a:xfrm>
            <a:off x="7400306" y="4362948"/>
            <a:ext cx="521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HD</a:t>
            </a:r>
          </a:p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(n=30)</a:t>
            </a: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62534365-7BA5-CF45-B0E3-366C27669247}"/>
              </a:ext>
            </a:extLst>
          </p:cNvPr>
          <p:cNvSpPr txBox="1"/>
          <p:nvPr/>
        </p:nvSpPr>
        <p:spPr>
          <a:xfrm>
            <a:off x="8033634" y="4362948"/>
            <a:ext cx="457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CR</a:t>
            </a:r>
          </a:p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=9)</a:t>
            </a:r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696C0B54-2A3A-8A4B-8DED-6321DDBBCA06}"/>
              </a:ext>
            </a:extLst>
          </p:cNvPr>
          <p:cNvSpPr txBox="1"/>
          <p:nvPr/>
        </p:nvSpPr>
        <p:spPr>
          <a:xfrm>
            <a:off x="8595463" y="4362948"/>
            <a:ext cx="521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PR</a:t>
            </a:r>
          </a:p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=10)</a:t>
            </a:r>
          </a:p>
        </p:txBody>
      </p:sp>
      <p:pic>
        <p:nvPicPr>
          <p:cNvPr id="44" name="Immagine 43">
            <a:extLst>
              <a:ext uri="{FF2B5EF4-FFF2-40B4-BE49-F238E27FC236}">
                <a16:creationId xmlns:a16="http://schemas.microsoft.com/office/drawing/2014/main" id="{92B6A8CF-F4E0-834D-B1BD-8EF85F28B8E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9149"/>
          <a:stretch/>
        </p:blipFill>
        <p:spPr>
          <a:xfrm>
            <a:off x="9638233" y="1588093"/>
            <a:ext cx="2358955" cy="2774856"/>
          </a:xfrm>
          <a:prstGeom prst="rect">
            <a:avLst/>
          </a:prstGeom>
        </p:spPr>
      </p:pic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91953A51-0714-E34B-83F2-40B3F82AD38A}"/>
              </a:ext>
            </a:extLst>
          </p:cNvPr>
          <p:cNvSpPr txBox="1"/>
          <p:nvPr/>
        </p:nvSpPr>
        <p:spPr>
          <a:xfrm rot="16200000">
            <a:off x="9087468" y="3092953"/>
            <a:ext cx="96532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Platelets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(x10</a:t>
            </a:r>
            <a:r>
              <a:rPr lang="it-IT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086E1DE2-CBB0-044B-B354-D4A492C4F773}"/>
              </a:ext>
            </a:extLst>
          </p:cNvPr>
          <p:cNvSpPr txBox="1"/>
          <p:nvPr/>
        </p:nvSpPr>
        <p:spPr>
          <a:xfrm>
            <a:off x="10007340" y="4362948"/>
            <a:ext cx="521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HD</a:t>
            </a:r>
          </a:p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(n=30)</a:t>
            </a:r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32A6C1B1-4271-8C47-B295-3B565E10488F}"/>
              </a:ext>
            </a:extLst>
          </p:cNvPr>
          <p:cNvSpPr txBox="1"/>
          <p:nvPr/>
        </p:nvSpPr>
        <p:spPr>
          <a:xfrm>
            <a:off x="10680424" y="4362948"/>
            <a:ext cx="457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CR</a:t>
            </a:r>
          </a:p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=9)</a:t>
            </a:r>
          </a:p>
        </p:txBody>
      </p: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50B93538-E042-B642-9F98-E3DB02B78F19}"/>
              </a:ext>
            </a:extLst>
          </p:cNvPr>
          <p:cNvSpPr txBox="1"/>
          <p:nvPr/>
        </p:nvSpPr>
        <p:spPr>
          <a:xfrm>
            <a:off x="11242253" y="4362948"/>
            <a:ext cx="521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PR</a:t>
            </a:r>
          </a:p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=10)</a:t>
            </a:r>
          </a:p>
        </p:txBody>
      </p: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7A6885B0-413B-A54F-A53A-A5AAD010B001}"/>
              </a:ext>
            </a:extLst>
          </p:cNvPr>
          <p:cNvSpPr txBox="1"/>
          <p:nvPr/>
        </p:nvSpPr>
        <p:spPr>
          <a:xfrm>
            <a:off x="5958087" y="2157102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=0.00</a:t>
            </a:r>
          </a:p>
          <a:p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=0.1</a:t>
            </a:r>
          </a:p>
        </p:txBody>
      </p:sp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E408F4CE-1CDC-D84E-A3D0-3F97D6D7FA1C}"/>
              </a:ext>
            </a:extLst>
          </p:cNvPr>
          <p:cNvSpPr txBox="1"/>
          <p:nvPr/>
        </p:nvSpPr>
        <p:spPr>
          <a:xfrm>
            <a:off x="8548886" y="2157102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: 0.00</a:t>
            </a:r>
          </a:p>
          <a:p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: 0.1</a:t>
            </a:r>
          </a:p>
        </p:txBody>
      </p:sp>
      <p:sp>
        <p:nvSpPr>
          <p:cNvPr id="51" name="CasellaDiTesto 50">
            <a:extLst>
              <a:ext uri="{FF2B5EF4-FFF2-40B4-BE49-F238E27FC236}">
                <a16:creationId xmlns:a16="http://schemas.microsoft.com/office/drawing/2014/main" id="{3E58CC67-91D2-3740-BBA2-32401AE69059}"/>
              </a:ext>
            </a:extLst>
          </p:cNvPr>
          <p:cNvSpPr txBox="1"/>
          <p:nvPr/>
        </p:nvSpPr>
        <p:spPr>
          <a:xfrm>
            <a:off x="11222592" y="2157102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=0.00</a:t>
            </a:r>
          </a:p>
          <a:p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=0.1</a:t>
            </a:r>
          </a:p>
        </p:txBody>
      </p:sp>
      <p:sp>
        <p:nvSpPr>
          <p:cNvPr id="55" name="Rettangolo con angoli arrotondati 54">
            <a:extLst>
              <a:ext uri="{FF2B5EF4-FFF2-40B4-BE49-F238E27FC236}">
                <a16:creationId xmlns:a16="http://schemas.microsoft.com/office/drawing/2014/main" id="{90F73DA0-D0A1-014F-A8D7-A0CE01EBF22D}"/>
              </a:ext>
            </a:extLst>
          </p:cNvPr>
          <p:cNvSpPr/>
          <p:nvPr/>
        </p:nvSpPr>
        <p:spPr>
          <a:xfrm>
            <a:off x="4324931" y="1032011"/>
            <a:ext cx="7495594" cy="372246"/>
          </a:xfrm>
          <a:prstGeom prst="roundRect">
            <a:avLst>
              <a:gd name="adj" fmla="val 38289"/>
            </a:avLst>
          </a:prstGeom>
          <a:solidFill>
            <a:schemeClr val="bg1">
              <a:lumMod val="9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sz="1200" b="1" dirty="0" err="1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Comparison</a:t>
            </a:r>
            <a:r>
              <a:rPr lang="it-IT" sz="12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sz="1200" b="1" dirty="0" err="1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leukapheresis</a:t>
            </a:r>
            <a:r>
              <a:rPr lang="it-IT" sz="12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b="1" dirty="0" err="1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products</a:t>
            </a:r>
            <a:r>
              <a:rPr lang="it-IT" sz="12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from </a:t>
            </a:r>
            <a:r>
              <a:rPr lang="it-IT" sz="1200" b="1" dirty="0" err="1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healthy</a:t>
            </a:r>
            <a:r>
              <a:rPr lang="it-IT" sz="12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b="1" dirty="0" err="1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donors</a:t>
            </a:r>
            <a:r>
              <a:rPr lang="it-IT" sz="12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it-IT" sz="1200" b="1" dirty="0" err="1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patients</a:t>
            </a:r>
            <a:r>
              <a:rPr lang="it-IT" sz="12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 </a:t>
            </a:r>
            <a:r>
              <a:rPr lang="it-IT" sz="1200" b="1" dirty="0" err="1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remission</a:t>
            </a:r>
            <a:r>
              <a:rPr lang="it-IT" sz="12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status</a:t>
            </a:r>
            <a:endParaRPr lang="en-GB" altLang="it-IT" sz="1200" b="1" dirty="0">
              <a:solidFill>
                <a:srgbClr val="23636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Rettangolo con angoli arrotondati 55">
            <a:extLst>
              <a:ext uri="{FF2B5EF4-FFF2-40B4-BE49-F238E27FC236}">
                <a16:creationId xmlns:a16="http://schemas.microsoft.com/office/drawing/2014/main" id="{5625BFA3-E168-E949-979A-8F6F191E3CB1}"/>
              </a:ext>
            </a:extLst>
          </p:cNvPr>
          <p:cNvSpPr/>
          <p:nvPr/>
        </p:nvSpPr>
        <p:spPr>
          <a:xfrm>
            <a:off x="147740" y="1033548"/>
            <a:ext cx="3752279" cy="592086"/>
          </a:xfrm>
          <a:prstGeom prst="roundRect">
            <a:avLst>
              <a:gd name="adj" fmla="val 38289"/>
            </a:avLst>
          </a:prstGeom>
          <a:solidFill>
            <a:schemeClr val="bg1">
              <a:lumMod val="9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sz="1200" b="1" dirty="0" err="1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Overview</a:t>
            </a:r>
            <a:r>
              <a:rPr lang="it-IT" sz="12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b="1" dirty="0" err="1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pre-leukapheresis</a:t>
            </a:r>
            <a:r>
              <a:rPr lang="it-IT" sz="12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b="1" dirty="0" err="1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lymphocyte</a:t>
            </a:r>
            <a:r>
              <a:rPr lang="it-IT" sz="12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b="1" dirty="0" err="1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count</a:t>
            </a:r>
            <a:r>
              <a:rPr lang="it-IT" sz="12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it-IT" sz="12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2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CD3+ </a:t>
            </a:r>
            <a:r>
              <a:rPr lang="it-IT" sz="1200" b="1" dirty="0" err="1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r>
              <a:rPr lang="it-IT" sz="12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b="1" dirty="0" err="1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yield</a:t>
            </a:r>
            <a:r>
              <a:rPr lang="it-IT" sz="12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 </a:t>
            </a:r>
            <a:r>
              <a:rPr lang="it-IT" sz="1200" b="1" dirty="0" err="1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  <a:r>
              <a:rPr lang="it-IT" sz="12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it-IT" sz="1200" b="1" dirty="0" err="1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axi-cell</a:t>
            </a:r>
            <a:r>
              <a:rPr lang="it-IT" sz="12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altLang="it-IT" sz="1200" b="1" dirty="0">
              <a:solidFill>
                <a:srgbClr val="23636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151B461E-0001-8D48-8993-053F84FAABF1}"/>
              </a:ext>
            </a:extLst>
          </p:cNvPr>
          <p:cNvSpPr txBox="1"/>
          <p:nvPr/>
        </p:nvSpPr>
        <p:spPr>
          <a:xfrm>
            <a:off x="8115300" y="6589796"/>
            <a:ext cx="4039947" cy="253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5000"/>
              </a:lnSpc>
              <a:spcBef>
                <a:spcPct val="0"/>
              </a:spcBef>
              <a:buClr>
                <a:srgbClr val="D67321"/>
              </a:buClr>
              <a:buSzPct val="110000"/>
              <a:buFontTx/>
              <a:buNone/>
            </a:pPr>
            <a:r>
              <a:rPr lang="en-US" altLang="it-IT" sz="11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Mod. da </a:t>
            </a:r>
            <a:r>
              <a:rPr lang="en-US" altLang="it-IT" sz="1100" i="1" dirty="0" err="1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  <a:hlinkClick r:id="rId8"/>
              </a:rPr>
              <a:t>Korell</a:t>
            </a:r>
            <a:r>
              <a:rPr lang="en-US" altLang="it-IT" sz="11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  <a:hlinkClick r:id="rId8"/>
              </a:rPr>
              <a:t> F, et al. Cells 2020; 9: 1225</a:t>
            </a:r>
            <a:endParaRPr lang="en-US" altLang="it-IT" sz="1100" i="1" dirty="0">
              <a:solidFill>
                <a:srgbClr val="000000"/>
              </a:solidFill>
              <a:latin typeface="Arial" panose="020B0604020202020204" pitchFamily="34" charset="0"/>
              <a:ea typeface="MS PGothic" charset="-128"/>
              <a:cs typeface="Arial" panose="020B0604020202020204" pitchFamily="34" charset="0"/>
            </a:endParaRPr>
          </a:p>
        </p:txBody>
      </p:sp>
      <p:sp>
        <p:nvSpPr>
          <p:cNvPr id="52" name="Rettangolo con angoli arrotondati 51">
            <a:extLst>
              <a:ext uri="{FF2B5EF4-FFF2-40B4-BE49-F238E27FC236}">
                <a16:creationId xmlns:a16="http://schemas.microsoft.com/office/drawing/2014/main" id="{7D93FB43-3FBC-7340-A7EC-36847162BDF8}"/>
              </a:ext>
            </a:extLst>
          </p:cNvPr>
          <p:cNvSpPr/>
          <p:nvPr/>
        </p:nvSpPr>
        <p:spPr>
          <a:xfrm>
            <a:off x="522847" y="1707253"/>
            <a:ext cx="2728353" cy="272027"/>
          </a:xfrm>
          <a:prstGeom prst="roundRect">
            <a:avLst>
              <a:gd name="adj" fmla="val 44247"/>
            </a:avLst>
          </a:prstGeom>
          <a:solidFill>
            <a:srgbClr val="2363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CD3+ </a:t>
            </a:r>
            <a:r>
              <a:rPr lang="it-IT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r>
              <a:rPr lang="it-IT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yield</a:t>
            </a:r>
            <a:r>
              <a:rPr lang="it-IT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&gt;20 (x10</a:t>
            </a:r>
            <a:r>
              <a:rPr lang="it-IT" sz="1050" b="1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it-IT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it-IT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Rettangolo con angoli arrotondati 58">
            <a:extLst>
              <a:ext uri="{FF2B5EF4-FFF2-40B4-BE49-F238E27FC236}">
                <a16:creationId xmlns:a16="http://schemas.microsoft.com/office/drawing/2014/main" id="{F12414F8-ADCB-5848-B1B8-DF87F8C3CC1D}"/>
              </a:ext>
            </a:extLst>
          </p:cNvPr>
          <p:cNvSpPr/>
          <p:nvPr/>
        </p:nvSpPr>
        <p:spPr>
          <a:xfrm>
            <a:off x="522847" y="4232457"/>
            <a:ext cx="2728353" cy="272027"/>
          </a:xfrm>
          <a:prstGeom prst="roundRect">
            <a:avLst>
              <a:gd name="adj" fmla="val 44247"/>
            </a:avLst>
          </a:prstGeom>
          <a:solidFill>
            <a:srgbClr val="2363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CD3+ </a:t>
            </a:r>
            <a:r>
              <a:rPr lang="it-IT" sz="1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r>
              <a:rPr lang="it-IT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yield</a:t>
            </a:r>
            <a:r>
              <a:rPr lang="it-IT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≤20 (x10</a:t>
            </a:r>
            <a:r>
              <a:rPr lang="it-IT" sz="1000" b="1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it-IT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60" name="Titolo 3">
            <a:extLst>
              <a:ext uri="{FF2B5EF4-FFF2-40B4-BE49-F238E27FC236}">
                <a16:creationId xmlns:a16="http://schemas.microsoft.com/office/drawing/2014/main" id="{A57171C1-9C2C-E74E-8068-C68E230C5BD0}"/>
              </a:ext>
            </a:extLst>
          </p:cNvPr>
          <p:cNvSpPr txBox="1">
            <a:spLocks/>
          </p:cNvSpPr>
          <p:nvPr/>
        </p:nvSpPr>
        <p:spPr>
          <a:xfrm>
            <a:off x="1649399" y="0"/>
            <a:ext cx="10515600" cy="8432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 err="1"/>
              <a:t>Apheresis</a:t>
            </a:r>
            <a:r>
              <a:rPr lang="it-IT" dirty="0"/>
              <a:t> </a:t>
            </a:r>
            <a:r>
              <a:rPr lang="it-IT" dirty="0" err="1"/>
              <a:t>lymphocite</a:t>
            </a:r>
            <a:r>
              <a:rPr lang="it-IT" dirty="0"/>
              <a:t> </a:t>
            </a:r>
          </a:p>
        </p:txBody>
      </p:sp>
      <p:sp>
        <p:nvSpPr>
          <p:cNvPr id="61" name="CasellaDiTesto 60">
            <a:extLst>
              <a:ext uri="{FF2B5EF4-FFF2-40B4-BE49-F238E27FC236}">
                <a16:creationId xmlns:a16="http://schemas.microsoft.com/office/drawing/2014/main" id="{7AABCBE4-500F-9945-8917-C824B20284EC}"/>
              </a:ext>
            </a:extLst>
          </p:cNvPr>
          <p:cNvSpPr txBox="1"/>
          <p:nvPr/>
        </p:nvSpPr>
        <p:spPr>
          <a:xfrm>
            <a:off x="322652" y="6605602"/>
            <a:ext cx="109194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Clr>
                <a:srgbClr val="000000"/>
              </a:buClr>
              <a:buSzPts val="1400"/>
              <a:defRPr/>
            </a:pPr>
            <a:r>
              <a:rPr lang="it-IT" sz="1000" i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HD: </a:t>
            </a:r>
            <a:r>
              <a:rPr lang="it-IT" sz="1000" i="1" dirty="0" err="1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healthy</a:t>
            </a:r>
            <a:r>
              <a:rPr lang="it-IT" sz="1000" i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it-IT" sz="1000" i="1" dirty="0" err="1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donor</a:t>
            </a:r>
            <a:endParaRPr lang="en-US" altLang="it-IT" sz="1000" i="1" dirty="0">
              <a:solidFill>
                <a:srgbClr val="000000"/>
              </a:solidFill>
              <a:latin typeface="Arial" panose="020B0604020202020204" pitchFamily="34" charset="0"/>
              <a:ea typeface="MS PGothic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96964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7D0C6CD5-6BE2-4C41-A0F2-801535466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altLang="it-IT" dirty="0"/>
              <a:t>Expression status of CD27 and CD28 of CD3</a:t>
            </a:r>
            <a:r>
              <a:rPr lang="en-GB" altLang="it-IT" baseline="30000" dirty="0"/>
              <a:t>+</a:t>
            </a:r>
            <a:r>
              <a:rPr lang="en-GB" altLang="it-IT" dirty="0"/>
              <a:t> cells and CD4/CD8 ratio in the apheresis product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94B1BFC6-73A1-994D-959F-5EB9F91645B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0908"/>
          <a:stretch/>
        </p:blipFill>
        <p:spPr>
          <a:xfrm>
            <a:off x="627921" y="1974732"/>
            <a:ext cx="2729426" cy="2860409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F46EACFC-3DFC-5F43-A761-585712AE72FF}"/>
              </a:ext>
            </a:extLst>
          </p:cNvPr>
          <p:cNvSpPr txBox="1"/>
          <p:nvPr/>
        </p:nvSpPr>
        <p:spPr>
          <a:xfrm rot="16200000">
            <a:off x="151832" y="3380336"/>
            <a:ext cx="111120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CD3</a:t>
            </a:r>
            <a:r>
              <a:rPr lang="it-IT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T-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in %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8047A78-F4EB-F14E-9D26-D094869DBAB4}"/>
              </a:ext>
            </a:extLst>
          </p:cNvPr>
          <p:cNvSpPr txBox="1"/>
          <p:nvPr/>
        </p:nvSpPr>
        <p:spPr>
          <a:xfrm>
            <a:off x="1744900" y="2239487"/>
            <a:ext cx="56137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it-IT" sz="8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=0.045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DC4FD8D2-BCE3-A144-94AD-6FA5870B7856}"/>
              </a:ext>
            </a:extLst>
          </p:cNvPr>
          <p:cNvSpPr/>
          <p:nvPr/>
        </p:nvSpPr>
        <p:spPr>
          <a:xfrm>
            <a:off x="549614" y="5593956"/>
            <a:ext cx="12158467" cy="315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80"/>
              </a:lnSpc>
              <a:spcBef>
                <a:spcPts val="1200"/>
              </a:spcBef>
              <a:buClr>
                <a:srgbClr val="E69135"/>
              </a:buClr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significantly lower frequency of CD27</a:t>
            </a:r>
            <a:r>
              <a:rPr lang="en-US" sz="14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/CD28</a:t>
            </a:r>
            <a:r>
              <a:rPr lang="en-US" sz="14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 cells was found in responders (n=8) compared to non-responders (n=5)</a:t>
            </a:r>
          </a:p>
        </p:txBody>
      </p:sp>
      <p:sp>
        <p:nvSpPr>
          <p:cNvPr id="12" name="Rettangolo con angoli arrotondati 11">
            <a:extLst>
              <a:ext uri="{FF2B5EF4-FFF2-40B4-BE49-F238E27FC236}">
                <a16:creationId xmlns:a16="http://schemas.microsoft.com/office/drawing/2014/main" id="{B0B16286-4973-464B-93B8-A5F4B182DB61}"/>
              </a:ext>
            </a:extLst>
          </p:cNvPr>
          <p:cNvSpPr/>
          <p:nvPr/>
        </p:nvSpPr>
        <p:spPr>
          <a:xfrm>
            <a:off x="802526" y="1722580"/>
            <a:ext cx="2554821" cy="259562"/>
          </a:xfrm>
          <a:prstGeom prst="roundRect">
            <a:avLst>
              <a:gd name="adj" fmla="val 38289"/>
            </a:avLst>
          </a:prstGeom>
          <a:solidFill>
            <a:schemeClr val="bg1">
              <a:lumMod val="9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it-IT" sz="14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CD27</a:t>
            </a:r>
            <a:r>
              <a:rPr lang="en-GB" altLang="it-IT" sz="1400" b="1" baseline="30000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altLang="it-IT" sz="14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/CD28</a:t>
            </a:r>
            <a:r>
              <a:rPr lang="en-GB" altLang="it-IT" sz="1400" b="1" baseline="30000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FF073B1A-179F-2740-8B8F-651E23465F8F}"/>
              </a:ext>
            </a:extLst>
          </p:cNvPr>
          <p:cNvSpPr txBox="1"/>
          <p:nvPr/>
        </p:nvSpPr>
        <p:spPr>
          <a:xfrm>
            <a:off x="1371746" y="4835141"/>
            <a:ext cx="457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=8)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5FA4FD90-298F-D447-B2DD-8448C11D097D}"/>
              </a:ext>
            </a:extLst>
          </p:cNvPr>
          <p:cNvSpPr txBox="1"/>
          <p:nvPr/>
        </p:nvSpPr>
        <p:spPr>
          <a:xfrm>
            <a:off x="2268562" y="4835141"/>
            <a:ext cx="457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NR</a:t>
            </a:r>
          </a:p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=5)</a:t>
            </a: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43109EFC-9D83-C249-9326-9D61BF414FA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0908"/>
          <a:stretch/>
        </p:blipFill>
        <p:spPr>
          <a:xfrm>
            <a:off x="3561621" y="1974732"/>
            <a:ext cx="2729426" cy="2860409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F9EB29C6-EB42-4E4C-927D-2CEDB0ACC032}"/>
              </a:ext>
            </a:extLst>
          </p:cNvPr>
          <p:cNvSpPr txBox="1"/>
          <p:nvPr/>
        </p:nvSpPr>
        <p:spPr>
          <a:xfrm rot="16200000">
            <a:off x="3085532" y="3380336"/>
            <a:ext cx="111120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CD3</a:t>
            </a:r>
            <a:r>
              <a:rPr lang="it-IT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T-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in %</a:t>
            </a:r>
          </a:p>
        </p:txBody>
      </p:sp>
      <p:sp>
        <p:nvSpPr>
          <p:cNvPr id="18" name="Rettangolo con angoli arrotondati 17">
            <a:extLst>
              <a:ext uri="{FF2B5EF4-FFF2-40B4-BE49-F238E27FC236}">
                <a16:creationId xmlns:a16="http://schemas.microsoft.com/office/drawing/2014/main" id="{7148A70D-D405-854C-AE9C-BEA508CE3908}"/>
              </a:ext>
            </a:extLst>
          </p:cNvPr>
          <p:cNvSpPr/>
          <p:nvPr/>
        </p:nvSpPr>
        <p:spPr>
          <a:xfrm>
            <a:off x="3736226" y="1722580"/>
            <a:ext cx="2554821" cy="259562"/>
          </a:xfrm>
          <a:prstGeom prst="roundRect">
            <a:avLst>
              <a:gd name="adj" fmla="val 38289"/>
            </a:avLst>
          </a:prstGeom>
          <a:solidFill>
            <a:schemeClr val="bg1">
              <a:lumMod val="9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it-IT" sz="14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CD27</a:t>
            </a:r>
            <a:r>
              <a:rPr lang="en-GB" altLang="it-IT" sz="1400" b="1" baseline="30000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GB" altLang="it-IT" sz="14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/CD28</a:t>
            </a:r>
            <a:r>
              <a:rPr lang="en-GB" altLang="it-IT" sz="1400" b="1" baseline="30000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946F6AA3-8BF6-F743-BC3B-7C482E7B087B}"/>
              </a:ext>
            </a:extLst>
          </p:cNvPr>
          <p:cNvSpPr txBox="1"/>
          <p:nvPr/>
        </p:nvSpPr>
        <p:spPr>
          <a:xfrm>
            <a:off x="4305446" y="4835141"/>
            <a:ext cx="457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=8)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2F93ACAE-38C8-EF45-BD2E-5F16BDC08F03}"/>
              </a:ext>
            </a:extLst>
          </p:cNvPr>
          <p:cNvSpPr txBox="1"/>
          <p:nvPr/>
        </p:nvSpPr>
        <p:spPr>
          <a:xfrm>
            <a:off x="5202262" y="4835141"/>
            <a:ext cx="457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NR</a:t>
            </a:r>
          </a:p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=5)</a:t>
            </a:r>
          </a:p>
        </p:txBody>
      </p:sp>
      <p:pic>
        <p:nvPicPr>
          <p:cNvPr id="21" name="Immagine 20">
            <a:extLst>
              <a:ext uri="{FF2B5EF4-FFF2-40B4-BE49-F238E27FC236}">
                <a16:creationId xmlns:a16="http://schemas.microsoft.com/office/drawing/2014/main" id="{46A355C4-FC05-DF43-A1BC-2E880BFAE17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0908"/>
          <a:stretch/>
        </p:blipFill>
        <p:spPr>
          <a:xfrm>
            <a:off x="6471075" y="1974732"/>
            <a:ext cx="2729425" cy="2860409"/>
          </a:xfrm>
          <a:prstGeom prst="rect">
            <a:avLst/>
          </a:prstGeom>
        </p:spPr>
      </p:pic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3ED88582-4384-C046-896C-045D5F52F6BA}"/>
              </a:ext>
            </a:extLst>
          </p:cNvPr>
          <p:cNvSpPr txBox="1"/>
          <p:nvPr/>
        </p:nvSpPr>
        <p:spPr>
          <a:xfrm rot="16200000">
            <a:off x="6083153" y="3380336"/>
            <a:ext cx="93487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CD4/CD8 ratio</a:t>
            </a:r>
          </a:p>
        </p:txBody>
      </p:sp>
      <p:sp>
        <p:nvSpPr>
          <p:cNvPr id="24" name="Rettangolo con angoli arrotondati 23">
            <a:extLst>
              <a:ext uri="{FF2B5EF4-FFF2-40B4-BE49-F238E27FC236}">
                <a16:creationId xmlns:a16="http://schemas.microsoft.com/office/drawing/2014/main" id="{F857E264-E71D-BD42-97F6-581E936F6A86}"/>
              </a:ext>
            </a:extLst>
          </p:cNvPr>
          <p:cNvSpPr/>
          <p:nvPr/>
        </p:nvSpPr>
        <p:spPr>
          <a:xfrm>
            <a:off x="6645680" y="1722580"/>
            <a:ext cx="2554821" cy="259562"/>
          </a:xfrm>
          <a:prstGeom prst="roundRect">
            <a:avLst>
              <a:gd name="adj" fmla="val 38289"/>
            </a:avLst>
          </a:prstGeom>
          <a:solidFill>
            <a:schemeClr val="bg1">
              <a:lumMod val="9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it-IT" sz="14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CD4/CD8 ratio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7DD7A152-AB5C-DF40-AAF4-782FD29FCB14}"/>
              </a:ext>
            </a:extLst>
          </p:cNvPr>
          <p:cNvSpPr txBox="1"/>
          <p:nvPr/>
        </p:nvSpPr>
        <p:spPr>
          <a:xfrm>
            <a:off x="7214900" y="4835141"/>
            <a:ext cx="457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=6)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FC36369C-74C9-3845-901E-84BE8A34BFFF}"/>
              </a:ext>
            </a:extLst>
          </p:cNvPr>
          <p:cNvSpPr txBox="1"/>
          <p:nvPr/>
        </p:nvSpPr>
        <p:spPr>
          <a:xfrm>
            <a:off x="8111716" y="4835141"/>
            <a:ext cx="457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NR</a:t>
            </a:r>
          </a:p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=4)</a:t>
            </a:r>
          </a:p>
        </p:txBody>
      </p:sp>
      <p:sp>
        <p:nvSpPr>
          <p:cNvPr id="27" name="Rettangolo con angoli arrotondati 26">
            <a:extLst>
              <a:ext uri="{FF2B5EF4-FFF2-40B4-BE49-F238E27FC236}">
                <a16:creationId xmlns:a16="http://schemas.microsoft.com/office/drawing/2014/main" id="{5539CC31-9EE8-2D4E-843E-0EA33CEF92B0}"/>
              </a:ext>
            </a:extLst>
          </p:cNvPr>
          <p:cNvSpPr/>
          <p:nvPr/>
        </p:nvSpPr>
        <p:spPr>
          <a:xfrm>
            <a:off x="9422091" y="2239487"/>
            <a:ext cx="2219455" cy="2229942"/>
          </a:xfrm>
          <a:prstGeom prst="roundRect">
            <a:avLst>
              <a:gd name="adj" fmla="val 7223"/>
            </a:avLst>
          </a:prstGeom>
          <a:noFill/>
          <a:ln w="15875">
            <a:solidFill>
              <a:srgbClr val="E691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 algn="ctr"/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Individuals with a lower percentage of more differentiated, senescent or exhausted T cells are more likely to respond to CAR-T</a:t>
            </a:r>
            <a:endParaRPr lang="it-IT" sz="14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5F3CAB58-FC90-0744-B9E0-D451896DC909}"/>
              </a:ext>
            </a:extLst>
          </p:cNvPr>
          <p:cNvSpPr txBox="1"/>
          <p:nvPr/>
        </p:nvSpPr>
        <p:spPr>
          <a:xfrm>
            <a:off x="8115300" y="6589796"/>
            <a:ext cx="4039947" cy="253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5000"/>
              </a:lnSpc>
              <a:spcBef>
                <a:spcPct val="0"/>
              </a:spcBef>
              <a:buClr>
                <a:srgbClr val="D67321"/>
              </a:buClr>
              <a:buSzPct val="110000"/>
              <a:buFontTx/>
              <a:buNone/>
            </a:pPr>
            <a:r>
              <a:rPr lang="en-US" altLang="it-IT" sz="11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Mod. da </a:t>
            </a:r>
            <a:r>
              <a:rPr lang="en-US" altLang="it-IT" sz="1100" i="1" dirty="0" err="1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  <a:hlinkClick r:id="rId6"/>
              </a:rPr>
              <a:t>Worel</a:t>
            </a:r>
            <a:r>
              <a:rPr lang="en-US" altLang="it-IT" sz="11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  <a:hlinkClick r:id="rId6"/>
              </a:rPr>
              <a:t> N, et al. Blood 2019; 134 (Suppl_1): 1935</a:t>
            </a:r>
            <a:endParaRPr lang="en-US" altLang="it-IT" sz="1100" i="1" dirty="0">
              <a:solidFill>
                <a:srgbClr val="000000"/>
              </a:solidFill>
              <a:latin typeface="Arial" panose="020B0604020202020204" pitchFamily="34" charset="0"/>
              <a:ea typeface="MS PGothic" charset="-128"/>
              <a:cs typeface="Arial" panose="020B0604020202020204" pitchFamily="34" charset="0"/>
            </a:endParaRP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BEE77C5A-DFD2-8E4F-8526-1461B06932DD}"/>
              </a:ext>
            </a:extLst>
          </p:cNvPr>
          <p:cNvSpPr txBox="1"/>
          <p:nvPr/>
        </p:nvSpPr>
        <p:spPr>
          <a:xfrm>
            <a:off x="549614" y="6053138"/>
            <a:ext cx="109194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Clr>
                <a:srgbClr val="000000"/>
              </a:buClr>
              <a:buSzPts val="1400"/>
              <a:defRPr/>
            </a:pPr>
            <a:r>
              <a:rPr lang="it-IT" sz="1000" i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OR: </a:t>
            </a:r>
            <a:r>
              <a:rPr lang="it-IT" sz="1000" i="1" dirty="0" err="1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responder</a:t>
            </a:r>
            <a:r>
              <a:rPr lang="it-IT" sz="1000" i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; NR: non-</a:t>
            </a:r>
            <a:r>
              <a:rPr lang="it-IT" sz="1000" i="1" dirty="0" err="1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responder</a:t>
            </a:r>
            <a:endParaRPr lang="en-US" altLang="it-IT" sz="1000" i="1" dirty="0">
              <a:solidFill>
                <a:srgbClr val="000000"/>
              </a:solidFill>
              <a:latin typeface="Arial" panose="020B0604020202020204" pitchFamily="34" charset="0"/>
              <a:ea typeface="MS PGothic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91804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7D0C6CD5-6BE2-4C41-A0F2-801535466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dirty="0" err="1"/>
              <a:t>Current</a:t>
            </a:r>
            <a:r>
              <a:rPr lang="it-IT" dirty="0"/>
              <a:t> </a:t>
            </a:r>
            <a:r>
              <a:rPr lang="it-IT" dirty="0" err="1"/>
              <a:t>challenges</a:t>
            </a:r>
            <a:r>
              <a:rPr lang="it-IT" dirty="0"/>
              <a:t> in </a:t>
            </a:r>
            <a:r>
              <a:rPr lang="it-IT" dirty="0" err="1"/>
              <a:t>providing</a:t>
            </a:r>
            <a:r>
              <a:rPr lang="it-IT" dirty="0"/>
              <a:t> </a:t>
            </a:r>
            <a:r>
              <a:rPr lang="it-IT" dirty="0" err="1"/>
              <a:t>good</a:t>
            </a:r>
            <a:r>
              <a:rPr lang="it-IT" dirty="0"/>
              <a:t> </a:t>
            </a:r>
            <a:r>
              <a:rPr lang="it-IT" dirty="0" err="1"/>
              <a:t>leukapheresis</a:t>
            </a:r>
            <a:r>
              <a:rPr lang="it-IT" dirty="0"/>
              <a:t> </a:t>
            </a:r>
            <a:r>
              <a:rPr lang="it-IT" dirty="0" err="1"/>
              <a:t>products</a:t>
            </a:r>
            <a:r>
              <a:rPr lang="it-IT" dirty="0"/>
              <a:t> for manufacturing </a:t>
            </a:r>
            <a:br>
              <a:rPr lang="it-IT" dirty="0"/>
            </a:br>
            <a:r>
              <a:rPr lang="it-IT" dirty="0"/>
              <a:t>of CAR-T </a:t>
            </a:r>
            <a:r>
              <a:rPr lang="it-IT" dirty="0" err="1"/>
              <a:t>cells</a:t>
            </a:r>
            <a:r>
              <a:rPr lang="it-IT" dirty="0"/>
              <a:t> for </a:t>
            </a:r>
            <a:r>
              <a:rPr lang="it-IT" dirty="0" err="1"/>
              <a:t>patients</a:t>
            </a:r>
            <a:r>
              <a:rPr lang="it-IT" dirty="0"/>
              <a:t> with </a:t>
            </a:r>
            <a:r>
              <a:rPr lang="it-IT" dirty="0" err="1"/>
              <a:t>relapsed</a:t>
            </a:r>
            <a:r>
              <a:rPr lang="it-IT" dirty="0"/>
              <a:t>/</a:t>
            </a:r>
            <a:r>
              <a:rPr lang="it-IT" dirty="0" err="1"/>
              <a:t>refractory</a:t>
            </a:r>
            <a:r>
              <a:rPr lang="it-IT" dirty="0"/>
              <a:t> NHL or ALL</a:t>
            </a:r>
          </a:p>
        </p:txBody>
      </p:sp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id="{01B7A826-BC88-8143-9DE5-A2DC7A99BE2C}"/>
              </a:ext>
            </a:extLst>
          </p:cNvPr>
          <p:cNvSpPr/>
          <p:nvPr/>
        </p:nvSpPr>
        <p:spPr>
          <a:xfrm>
            <a:off x="564352" y="1364415"/>
            <a:ext cx="5503403" cy="285518"/>
          </a:xfrm>
          <a:prstGeom prst="roundRect">
            <a:avLst>
              <a:gd name="adj" fmla="val 38289"/>
            </a:avLst>
          </a:prstGeom>
          <a:solidFill>
            <a:schemeClr val="bg1">
              <a:lumMod val="9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it-IT" sz="14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Separation by centrifugation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DB94ED07-4589-6348-8240-5D7D10A3BA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353" y="1813266"/>
            <a:ext cx="3803206" cy="4032069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B9C10BD0-BC8E-3346-9FB8-D04FBAC151FB}"/>
              </a:ext>
            </a:extLst>
          </p:cNvPr>
          <p:cNvSpPr txBox="1"/>
          <p:nvPr/>
        </p:nvSpPr>
        <p:spPr>
          <a:xfrm>
            <a:off x="425669" y="1868264"/>
            <a:ext cx="6755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Whole </a:t>
            </a: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blood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 in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28D613C9-BD35-0D48-9D32-7E96D06035FD}"/>
              </a:ext>
            </a:extLst>
          </p:cNvPr>
          <p:cNvSpPr txBox="1"/>
          <p:nvPr/>
        </p:nvSpPr>
        <p:spPr>
          <a:xfrm>
            <a:off x="425669" y="2419701"/>
            <a:ext cx="6755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RBC out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33A2E582-A36F-6D4D-9999-83AFDDB50F1A}"/>
              </a:ext>
            </a:extLst>
          </p:cNvPr>
          <p:cNvSpPr txBox="1"/>
          <p:nvPr/>
        </p:nvSpPr>
        <p:spPr>
          <a:xfrm>
            <a:off x="291662" y="2648659"/>
            <a:ext cx="8095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WBC out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0666842B-D2E0-A54D-8B25-100E90BBB8C8}"/>
              </a:ext>
            </a:extLst>
          </p:cNvPr>
          <p:cNvSpPr txBox="1"/>
          <p:nvPr/>
        </p:nvSpPr>
        <p:spPr>
          <a:xfrm>
            <a:off x="291662" y="2867225"/>
            <a:ext cx="809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Plasma</a:t>
            </a:r>
            <a:b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</a:p>
        </p:txBody>
      </p:sp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id="{54551BAB-E525-564A-A1DB-6C95AEFF2F1E}"/>
              </a:ext>
            </a:extLst>
          </p:cNvPr>
          <p:cNvSpPr/>
          <p:nvPr/>
        </p:nvSpPr>
        <p:spPr>
          <a:xfrm>
            <a:off x="4362957" y="2226810"/>
            <a:ext cx="1704799" cy="3387327"/>
          </a:xfrm>
          <a:prstGeom prst="roundRect">
            <a:avLst>
              <a:gd name="adj" fmla="val 986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981EB369-4A77-0C43-BD51-C91E8ADEACF5}"/>
              </a:ext>
            </a:extLst>
          </p:cNvPr>
          <p:cNvSpPr txBox="1"/>
          <p:nvPr/>
        </p:nvSpPr>
        <p:spPr>
          <a:xfrm>
            <a:off x="4370101" y="2346964"/>
            <a:ext cx="12573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b="1" dirty="0" err="1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Specific</a:t>
            </a:r>
            <a:r>
              <a:rPr lang="it-IT" sz="10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000" b="1" dirty="0" err="1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gravity</a:t>
            </a:r>
            <a:endParaRPr lang="it-IT" sz="1000" b="1" dirty="0">
              <a:solidFill>
                <a:srgbClr val="23636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8B5361B7-17D4-8242-9C6F-860973D2BA4F}"/>
              </a:ext>
            </a:extLst>
          </p:cNvPr>
          <p:cNvSpPr/>
          <p:nvPr/>
        </p:nvSpPr>
        <p:spPr>
          <a:xfrm>
            <a:off x="4472334" y="4142986"/>
            <a:ext cx="142676" cy="213851"/>
          </a:xfrm>
          <a:prstGeom prst="rect">
            <a:avLst/>
          </a:prstGeom>
          <a:solidFill>
            <a:srgbClr val="5A93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03FD028B-35EA-5940-B230-74E1123E92D9}"/>
              </a:ext>
            </a:extLst>
          </p:cNvPr>
          <p:cNvSpPr/>
          <p:nvPr/>
        </p:nvSpPr>
        <p:spPr>
          <a:xfrm>
            <a:off x="4472334" y="2688057"/>
            <a:ext cx="142676" cy="1537335"/>
          </a:xfrm>
          <a:prstGeom prst="rect">
            <a:avLst/>
          </a:prstGeom>
          <a:solidFill>
            <a:srgbClr val="E691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89D8D4FA-8353-2441-B820-71275DC8D9AF}"/>
              </a:ext>
            </a:extLst>
          </p:cNvPr>
          <p:cNvSpPr/>
          <p:nvPr/>
        </p:nvSpPr>
        <p:spPr>
          <a:xfrm>
            <a:off x="4472334" y="4311117"/>
            <a:ext cx="142676" cy="1091565"/>
          </a:xfrm>
          <a:prstGeom prst="rect">
            <a:avLst/>
          </a:prstGeom>
          <a:solidFill>
            <a:srgbClr val="FF5B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93D90EB0-3590-6940-A204-1772750D60FE}"/>
              </a:ext>
            </a:extLst>
          </p:cNvPr>
          <p:cNvSpPr txBox="1"/>
          <p:nvPr/>
        </p:nvSpPr>
        <p:spPr>
          <a:xfrm>
            <a:off x="4742971" y="3021837"/>
            <a:ext cx="1324785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it-IT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Plasma (1.026–1.029)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30D170BF-77B8-3442-B437-977649C8F08A}"/>
              </a:ext>
            </a:extLst>
          </p:cNvPr>
          <p:cNvSpPr txBox="1"/>
          <p:nvPr/>
        </p:nvSpPr>
        <p:spPr>
          <a:xfrm>
            <a:off x="4742971" y="3721288"/>
            <a:ext cx="1207555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it-IT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Platelets</a:t>
            </a:r>
            <a:r>
              <a:rPr lang="it-IT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(1.040)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979307A8-3C20-2246-B12D-62520BB378D1}"/>
              </a:ext>
            </a:extLst>
          </p:cNvPr>
          <p:cNvSpPr txBox="1"/>
          <p:nvPr/>
        </p:nvSpPr>
        <p:spPr>
          <a:xfrm>
            <a:off x="4742971" y="3933138"/>
            <a:ext cx="1324785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it-IT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Lymphs</a:t>
            </a:r>
            <a:r>
              <a:rPr lang="it-IT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(1.050–1.061)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29F17EBC-830C-0D47-B700-E655750F5515}"/>
              </a:ext>
            </a:extLst>
          </p:cNvPr>
          <p:cNvSpPr txBox="1"/>
          <p:nvPr/>
        </p:nvSpPr>
        <p:spPr>
          <a:xfrm>
            <a:off x="4742971" y="4144988"/>
            <a:ext cx="1274023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it-IT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Monos</a:t>
            </a:r>
            <a:r>
              <a:rPr lang="it-IT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(1.065–1.068)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E1C9597A-E542-A242-9788-B15507B995A8}"/>
              </a:ext>
            </a:extLst>
          </p:cNvPr>
          <p:cNvSpPr txBox="1"/>
          <p:nvPr/>
        </p:nvSpPr>
        <p:spPr>
          <a:xfrm>
            <a:off x="4742971" y="4356838"/>
            <a:ext cx="1273981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it-IT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Blasts</a:t>
            </a:r>
            <a:r>
              <a:rPr lang="it-IT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(1.058–1.066)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AC1A9321-6FBA-2C4B-BBBC-A6D6B2545A35}"/>
              </a:ext>
            </a:extLst>
          </p:cNvPr>
          <p:cNvSpPr txBox="1"/>
          <p:nvPr/>
        </p:nvSpPr>
        <p:spPr>
          <a:xfrm>
            <a:off x="4742971" y="4568689"/>
            <a:ext cx="1273981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it-IT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PMNs</a:t>
            </a:r>
            <a:r>
              <a:rPr lang="it-IT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(1.078–1.092)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0AA8DD46-D034-DB4D-8FDD-93C5E2EB1880}"/>
              </a:ext>
            </a:extLst>
          </p:cNvPr>
          <p:cNvSpPr txBox="1"/>
          <p:nvPr/>
        </p:nvSpPr>
        <p:spPr>
          <a:xfrm>
            <a:off x="4742971" y="4971628"/>
            <a:ext cx="1273981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it-IT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RBCs</a:t>
            </a:r>
            <a:r>
              <a:rPr lang="it-IT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(1.078–1.114)</a:t>
            </a:r>
          </a:p>
        </p:txBody>
      </p:sp>
      <p:cxnSp>
        <p:nvCxnSpPr>
          <p:cNvPr id="37" name="Connettore 4 36">
            <a:extLst>
              <a:ext uri="{FF2B5EF4-FFF2-40B4-BE49-F238E27FC236}">
                <a16:creationId xmlns:a16="http://schemas.microsoft.com/office/drawing/2014/main" id="{45F4FBAE-80A3-A346-AB9E-189E7A2D78A8}"/>
              </a:ext>
            </a:extLst>
          </p:cNvPr>
          <p:cNvCxnSpPr>
            <a:cxnSpLocks/>
            <a:stCxn id="17" idx="1"/>
            <a:endCxn id="21" idx="1"/>
          </p:cNvCxnSpPr>
          <p:nvPr/>
        </p:nvCxnSpPr>
        <p:spPr>
          <a:xfrm rot="10800000" flipV="1">
            <a:off x="4742971" y="3836703"/>
            <a:ext cx="12700" cy="847401"/>
          </a:xfrm>
          <a:prstGeom prst="bentConnector3">
            <a:avLst>
              <a:gd name="adj1" fmla="val 1800000"/>
            </a:avLst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1 38">
            <a:extLst>
              <a:ext uri="{FF2B5EF4-FFF2-40B4-BE49-F238E27FC236}">
                <a16:creationId xmlns:a16="http://schemas.microsoft.com/office/drawing/2014/main" id="{10DC935E-9740-2F40-AA11-A80367E01446}"/>
              </a:ext>
            </a:extLst>
          </p:cNvPr>
          <p:cNvCxnSpPr>
            <a:cxnSpLocks/>
          </p:cNvCxnSpPr>
          <p:nvPr/>
        </p:nvCxnSpPr>
        <p:spPr>
          <a:xfrm flipH="1">
            <a:off x="4549917" y="4262773"/>
            <a:ext cx="130186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1 40">
            <a:extLst>
              <a:ext uri="{FF2B5EF4-FFF2-40B4-BE49-F238E27FC236}">
                <a16:creationId xmlns:a16="http://schemas.microsoft.com/office/drawing/2014/main" id="{6F0A9862-689D-B140-BDF7-3A46479E9501}"/>
              </a:ext>
            </a:extLst>
          </p:cNvPr>
          <p:cNvCxnSpPr>
            <a:cxnSpLocks/>
          </p:cNvCxnSpPr>
          <p:nvPr/>
        </p:nvCxnSpPr>
        <p:spPr>
          <a:xfrm flipH="1">
            <a:off x="4549917" y="5092769"/>
            <a:ext cx="130186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1 41">
            <a:extLst>
              <a:ext uri="{FF2B5EF4-FFF2-40B4-BE49-F238E27FC236}">
                <a16:creationId xmlns:a16="http://schemas.microsoft.com/office/drawing/2014/main" id="{1A01946F-EF1D-CE47-BA9B-F2D09548EAC4}"/>
              </a:ext>
            </a:extLst>
          </p:cNvPr>
          <p:cNvCxnSpPr>
            <a:cxnSpLocks/>
          </p:cNvCxnSpPr>
          <p:nvPr/>
        </p:nvCxnSpPr>
        <p:spPr>
          <a:xfrm flipH="1">
            <a:off x="4549917" y="3142049"/>
            <a:ext cx="130186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6" name="Tabella 46">
            <a:extLst>
              <a:ext uri="{FF2B5EF4-FFF2-40B4-BE49-F238E27FC236}">
                <a16:creationId xmlns:a16="http://schemas.microsoft.com/office/drawing/2014/main" id="{F458FADC-F0A6-CD48-801A-0E02F38379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6732414"/>
              </p:ext>
            </p:extLst>
          </p:nvPr>
        </p:nvGraphicFramePr>
        <p:xfrm>
          <a:off x="6601925" y="1364415"/>
          <a:ext cx="5142283" cy="4249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000">
                  <a:extLst>
                    <a:ext uri="{9D8B030D-6E8A-4147-A177-3AD203B41FA5}">
                      <a16:colId xmlns:a16="http://schemas.microsoft.com/office/drawing/2014/main" val="1190986493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1563713111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2506599130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2129474345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1332481187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2296251838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3333410241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3461723006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2971795503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1182131379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1981338047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3832144431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1917824322"/>
                    </a:ext>
                  </a:extLst>
                </a:gridCol>
                <a:gridCol w="354283">
                  <a:extLst>
                    <a:ext uri="{9D8B030D-6E8A-4147-A177-3AD203B41FA5}">
                      <a16:colId xmlns:a16="http://schemas.microsoft.com/office/drawing/2014/main" val="1810109397"/>
                    </a:ext>
                  </a:extLst>
                </a:gridCol>
              </a:tblGrid>
              <a:tr h="531215"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</a:t>
                      </a:r>
                    </a:p>
                  </a:txBody>
                  <a:tcPr marL="0" marR="0" anchor="ctr"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-12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-11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-10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-9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-8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-7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-6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</a:p>
                  </a:txBody>
                  <a:tcPr marL="0" marR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 rowSpan="8"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9135">
                        <a:alpha val="52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862830"/>
                  </a:ext>
                </a:extLst>
              </a:tr>
              <a:tr h="531215"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it-IT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9135">
                        <a:alpha val="52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8914959"/>
                  </a:ext>
                </a:extLst>
              </a:tr>
              <a:tr h="531215">
                <a:tc>
                  <a:txBody>
                    <a:bodyPr/>
                    <a:lstStyle/>
                    <a:p>
                      <a:pPr algn="ctr"/>
                      <a:endParaRPr lang="it-IT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it-IT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9135">
                        <a:alpha val="52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7282019"/>
                  </a:ext>
                </a:extLst>
              </a:tr>
              <a:tr h="531215"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it-IT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9135">
                        <a:alpha val="52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558615"/>
                  </a:ext>
                </a:extLst>
              </a:tr>
              <a:tr h="531215"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it-IT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9135">
                        <a:alpha val="52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773955"/>
                  </a:ext>
                </a:extLst>
              </a:tr>
              <a:tr h="531215"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9135">
                        <a:alpha val="52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864065"/>
                  </a:ext>
                </a:extLst>
              </a:tr>
              <a:tr h="531215"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it-IT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9135">
                        <a:alpha val="52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3197265"/>
                  </a:ext>
                </a:extLst>
              </a:tr>
              <a:tr h="531215"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393">
                        <a:alpha val="3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9135">
                        <a:alpha val="52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6802123"/>
                  </a:ext>
                </a:extLst>
              </a:tr>
            </a:tbl>
          </a:graphicData>
        </a:graphic>
      </p:graphicFrame>
      <p:sp>
        <p:nvSpPr>
          <p:cNvPr id="47" name="Pentagono 46">
            <a:extLst>
              <a:ext uri="{FF2B5EF4-FFF2-40B4-BE49-F238E27FC236}">
                <a16:creationId xmlns:a16="http://schemas.microsoft.com/office/drawing/2014/main" id="{4F144CA9-8FB4-6149-84BE-53C1399872D2}"/>
              </a:ext>
            </a:extLst>
          </p:cNvPr>
          <p:cNvSpPr/>
          <p:nvPr/>
        </p:nvSpPr>
        <p:spPr>
          <a:xfrm>
            <a:off x="6593133" y="2068319"/>
            <a:ext cx="897913" cy="474492"/>
          </a:xfrm>
          <a:prstGeom prst="homePlate">
            <a:avLst>
              <a:gd name="adj" fmla="val 52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9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allogeneic</a:t>
            </a:r>
            <a:endParaRPr lang="it-IT" sz="9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HSCT, DLI</a:t>
            </a:r>
          </a:p>
        </p:txBody>
      </p:sp>
      <p:sp>
        <p:nvSpPr>
          <p:cNvPr id="48" name="Pentagono 47">
            <a:extLst>
              <a:ext uri="{FF2B5EF4-FFF2-40B4-BE49-F238E27FC236}">
                <a16:creationId xmlns:a16="http://schemas.microsoft.com/office/drawing/2014/main" id="{2A114822-06F0-4140-B628-209B886F7CDA}"/>
              </a:ext>
            </a:extLst>
          </p:cNvPr>
          <p:cNvSpPr/>
          <p:nvPr/>
        </p:nvSpPr>
        <p:spPr>
          <a:xfrm>
            <a:off x="6593133" y="2664017"/>
            <a:ext cx="2224593" cy="267839"/>
          </a:xfrm>
          <a:prstGeom prst="homePlate">
            <a:avLst>
              <a:gd name="adj" fmla="val 5821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9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Bendamustine</a:t>
            </a:r>
            <a:endParaRPr lang="it-IT" sz="9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Pentagono 48">
            <a:extLst>
              <a:ext uri="{FF2B5EF4-FFF2-40B4-BE49-F238E27FC236}">
                <a16:creationId xmlns:a16="http://schemas.microsoft.com/office/drawing/2014/main" id="{EB24E0E0-719C-0A48-B80A-DE4B5A361066}"/>
              </a:ext>
            </a:extLst>
          </p:cNvPr>
          <p:cNvSpPr/>
          <p:nvPr/>
        </p:nvSpPr>
        <p:spPr>
          <a:xfrm>
            <a:off x="6593133" y="3046963"/>
            <a:ext cx="2876182" cy="267839"/>
          </a:xfrm>
          <a:prstGeom prst="homePlate">
            <a:avLst>
              <a:gd name="adj" fmla="val 6240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9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Vaccination</a:t>
            </a:r>
            <a:r>
              <a:rPr lang="it-IT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live virus </a:t>
            </a:r>
            <a:r>
              <a:rPr lang="it-IT" sz="9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vaccines</a:t>
            </a:r>
            <a:endParaRPr lang="it-IT" sz="9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Pentagono 49">
            <a:extLst>
              <a:ext uri="{FF2B5EF4-FFF2-40B4-BE49-F238E27FC236}">
                <a16:creationId xmlns:a16="http://schemas.microsoft.com/office/drawing/2014/main" id="{370DBF51-BA28-9843-9FF8-4EAD438000B0}"/>
              </a:ext>
            </a:extLst>
          </p:cNvPr>
          <p:cNvSpPr/>
          <p:nvPr/>
        </p:nvSpPr>
        <p:spPr>
          <a:xfrm>
            <a:off x="6593133" y="3429909"/>
            <a:ext cx="3465676" cy="267839"/>
          </a:xfrm>
          <a:prstGeom prst="homePlate">
            <a:avLst>
              <a:gd name="adj" fmla="val 6031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PEG-</a:t>
            </a:r>
            <a:r>
              <a:rPr lang="it-IT" sz="9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asparaginase</a:t>
            </a:r>
            <a:r>
              <a:rPr lang="it-IT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9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lenalidomide</a:t>
            </a:r>
            <a:endParaRPr lang="it-IT" sz="9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Pentagono 50">
            <a:extLst>
              <a:ext uri="{FF2B5EF4-FFF2-40B4-BE49-F238E27FC236}">
                <a16:creationId xmlns:a16="http://schemas.microsoft.com/office/drawing/2014/main" id="{67E222AB-5ED5-9444-B09F-8F944655D662}"/>
              </a:ext>
            </a:extLst>
          </p:cNvPr>
          <p:cNvSpPr/>
          <p:nvPr/>
        </p:nvSpPr>
        <p:spPr>
          <a:xfrm>
            <a:off x="6593133" y="3812856"/>
            <a:ext cx="4141128" cy="267839"/>
          </a:xfrm>
          <a:prstGeom prst="homePlate">
            <a:avLst>
              <a:gd name="adj" fmla="val 6031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9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Growth</a:t>
            </a:r>
            <a:r>
              <a:rPr lang="it-IT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</a:t>
            </a:r>
            <a:r>
              <a:rPr lang="it-IT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(long </a:t>
            </a:r>
            <a:r>
              <a:rPr lang="it-IT" sz="9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acting</a:t>
            </a:r>
            <a:r>
              <a:rPr lang="it-IT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e.g. </a:t>
            </a:r>
            <a:r>
              <a:rPr lang="it-IT" sz="9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pegfilgrastim</a:t>
            </a:r>
            <a:r>
              <a:rPr lang="it-IT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52" name="Pentagono 51">
            <a:extLst>
              <a:ext uri="{FF2B5EF4-FFF2-40B4-BE49-F238E27FC236}">
                <a16:creationId xmlns:a16="http://schemas.microsoft.com/office/drawing/2014/main" id="{15609C6F-7E0D-9941-8432-307AF9967A7B}"/>
              </a:ext>
            </a:extLst>
          </p:cNvPr>
          <p:cNvSpPr/>
          <p:nvPr/>
        </p:nvSpPr>
        <p:spPr>
          <a:xfrm>
            <a:off x="6593133" y="4198889"/>
            <a:ext cx="4498330" cy="558236"/>
          </a:xfrm>
          <a:prstGeom prst="homePlate">
            <a:avLst>
              <a:gd name="adj" fmla="val 4522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9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Inotuzumab-ozogamicin</a:t>
            </a:r>
            <a:r>
              <a:rPr lang="it-IT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9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polatuzumab-vedotin</a:t>
            </a:r>
            <a:r>
              <a:rPr lang="it-IT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9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blinatumomab</a:t>
            </a:r>
            <a:r>
              <a:rPr lang="it-IT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  <a:p>
            <a:r>
              <a:rPr lang="it-IT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MTX (</a:t>
            </a:r>
            <a:r>
              <a:rPr lang="it-IT" sz="9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intrathecal</a:t>
            </a:r>
            <a:r>
              <a:rPr lang="it-IT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it-IT" sz="9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cyclophosphamide</a:t>
            </a:r>
            <a:endParaRPr lang="it-IT" sz="9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9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Growth</a:t>
            </a:r>
            <a:r>
              <a:rPr lang="it-IT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</a:t>
            </a:r>
            <a:r>
              <a:rPr lang="it-IT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(short </a:t>
            </a:r>
            <a:r>
              <a:rPr lang="it-IT" sz="9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acting</a:t>
            </a:r>
            <a:r>
              <a:rPr lang="it-IT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e.g. </a:t>
            </a:r>
            <a:r>
              <a:rPr lang="it-IT" sz="9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filgrastim</a:t>
            </a:r>
            <a:r>
              <a:rPr lang="it-IT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53" name="Pentagono 52">
            <a:extLst>
              <a:ext uri="{FF2B5EF4-FFF2-40B4-BE49-F238E27FC236}">
                <a16:creationId xmlns:a16="http://schemas.microsoft.com/office/drawing/2014/main" id="{3784FA7F-4780-8A4F-A69D-F2E1201F40C1}"/>
              </a:ext>
            </a:extLst>
          </p:cNvPr>
          <p:cNvSpPr/>
          <p:nvPr/>
        </p:nvSpPr>
        <p:spPr>
          <a:xfrm>
            <a:off x="6593133" y="4889925"/>
            <a:ext cx="4716000" cy="558236"/>
          </a:xfrm>
          <a:prstGeom prst="homePlate">
            <a:avLst>
              <a:gd name="adj" fmla="val 3517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9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Steroids</a:t>
            </a:r>
            <a:r>
              <a:rPr lang="it-IT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  <a:p>
            <a:r>
              <a:rPr lang="it-IT" sz="9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Rituximab</a:t>
            </a:r>
            <a:r>
              <a:rPr lang="it-IT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9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obinutuzumab</a:t>
            </a:r>
            <a:endParaRPr lang="it-IT" sz="9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BTK-</a:t>
            </a:r>
            <a:r>
              <a:rPr lang="it-IT" sz="9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inhibitors</a:t>
            </a:r>
            <a:r>
              <a:rPr lang="it-IT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(e.g. </a:t>
            </a:r>
            <a:r>
              <a:rPr lang="it-IT" sz="9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ibrutinib</a:t>
            </a:r>
            <a:r>
              <a:rPr lang="it-IT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pic>
        <p:nvPicPr>
          <p:cNvPr id="59" name="Immagine 58">
            <a:extLst>
              <a:ext uri="{FF2B5EF4-FFF2-40B4-BE49-F238E27FC236}">
                <a16:creationId xmlns:a16="http://schemas.microsoft.com/office/drawing/2014/main" id="{3303A5CE-F15C-B24C-B3E1-E0ACA8607C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3038" y="2031819"/>
            <a:ext cx="181293" cy="515252"/>
          </a:xfrm>
          <a:prstGeom prst="rect">
            <a:avLst/>
          </a:prstGeom>
        </p:spPr>
      </p:pic>
      <p:pic>
        <p:nvPicPr>
          <p:cNvPr id="60" name="Immagine 59">
            <a:extLst>
              <a:ext uri="{FF2B5EF4-FFF2-40B4-BE49-F238E27FC236}">
                <a16:creationId xmlns:a16="http://schemas.microsoft.com/office/drawing/2014/main" id="{82923F94-A811-2C4B-8986-2FDC62D870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8581" y="2637970"/>
            <a:ext cx="146675" cy="319931"/>
          </a:xfrm>
          <a:prstGeom prst="rect">
            <a:avLst/>
          </a:prstGeom>
        </p:spPr>
      </p:pic>
      <p:pic>
        <p:nvPicPr>
          <p:cNvPr id="61" name="Immagine 60">
            <a:extLst>
              <a:ext uri="{FF2B5EF4-FFF2-40B4-BE49-F238E27FC236}">
                <a16:creationId xmlns:a16="http://schemas.microsoft.com/office/drawing/2014/main" id="{6E88AC71-BE53-2A4F-A429-CA97C0505D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3817" y="3020916"/>
            <a:ext cx="146675" cy="319931"/>
          </a:xfrm>
          <a:prstGeom prst="rect">
            <a:avLst/>
          </a:prstGeom>
        </p:spPr>
      </p:pic>
      <p:pic>
        <p:nvPicPr>
          <p:cNvPr id="62" name="Immagine 61">
            <a:extLst>
              <a:ext uri="{FF2B5EF4-FFF2-40B4-BE49-F238E27FC236}">
                <a16:creationId xmlns:a16="http://schemas.microsoft.com/office/drawing/2014/main" id="{B451288B-A941-0646-96CD-974572137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37756" y="3403862"/>
            <a:ext cx="146675" cy="319931"/>
          </a:xfrm>
          <a:prstGeom prst="rect">
            <a:avLst/>
          </a:prstGeom>
        </p:spPr>
      </p:pic>
      <p:pic>
        <p:nvPicPr>
          <p:cNvPr id="63" name="Immagine 62">
            <a:extLst>
              <a:ext uri="{FF2B5EF4-FFF2-40B4-BE49-F238E27FC236}">
                <a16:creationId xmlns:a16="http://schemas.microsoft.com/office/drawing/2014/main" id="{89D8BF71-6741-0B4D-98C8-1E56153A02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19708" y="3778782"/>
            <a:ext cx="146675" cy="319931"/>
          </a:xfrm>
          <a:prstGeom prst="rect">
            <a:avLst/>
          </a:prstGeom>
        </p:spPr>
      </p:pic>
      <p:pic>
        <p:nvPicPr>
          <p:cNvPr id="65" name="Immagine 64">
            <a:extLst>
              <a:ext uri="{FF2B5EF4-FFF2-40B4-BE49-F238E27FC236}">
                <a16:creationId xmlns:a16="http://schemas.microsoft.com/office/drawing/2014/main" id="{1B3A3074-93A3-774C-8D5E-DCBB20F7C7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18962" y="4204041"/>
            <a:ext cx="181293" cy="515252"/>
          </a:xfrm>
          <a:prstGeom prst="rect">
            <a:avLst/>
          </a:prstGeom>
        </p:spPr>
      </p:pic>
      <p:pic>
        <p:nvPicPr>
          <p:cNvPr id="66" name="Immagine 65">
            <a:extLst>
              <a:ext uri="{FF2B5EF4-FFF2-40B4-BE49-F238E27FC236}">
                <a16:creationId xmlns:a16="http://schemas.microsoft.com/office/drawing/2014/main" id="{745D5C08-3C18-9549-8C66-DC91012524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44758" y="4911417"/>
            <a:ext cx="181293" cy="515252"/>
          </a:xfrm>
          <a:prstGeom prst="rect">
            <a:avLst/>
          </a:prstGeom>
        </p:spPr>
      </p:pic>
      <p:sp>
        <p:nvSpPr>
          <p:cNvPr id="67" name="CasellaDiTesto 66">
            <a:extLst>
              <a:ext uri="{FF2B5EF4-FFF2-40B4-BE49-F238E27FC236}">
                <a16:creationId xmlns:a16="http://schemas.microsoft.com/office/drawing/2014/main" id="{4ACC4526-CC19-AE45-84E6-D3D2799B7748}"/>
              </a:ext>
            </a:extLst>
          </p:cNvPr>
          <p:cNvSpPr txBox="1"/>
          <p:nvPr/>
        </p:nvSpPr>
        <p:spPr>
          <a:xfrm rot="5400000">
            <a:off x="9439288" y="3358472"/>
            <a:ext cx="42497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Schedule </a:t>
            </a:r>
            <a:r>
              <a:rPr lang="it-IT" sz="105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leukapheresis</a:t>
            </a:r>
            <a:r>
              <a:rPr lang="it-IT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it-IT" sz="105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</a:t>
            </a:r>
            <a:r>
              <a:rPr lang="it-IT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0)</a:t>
            </a:r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BF030B41-BACA-1F49-BE47-A62C52D5624E}"/>
              </a:ext>
            </a:extLst>
          </p:cNvPr>
          <p:cNvSpPr txBox="1"/>
          <p:nvPr/>
        </p:nvSpPr>
        <p:spPr>
          <a:xfrm>
            <a:off x="693684" y="6589796"/>
            <a:ext cx="11461564" cy="253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5000"/>
              </a:lnSpc>
              <a:spcBef>
                <a:spcPct val="0"/>
              </a:spcBef>
              <a:buClr>
                <a:srgbClr val="D67321"/>
              </a:buClr>
              <a:buSzPct val="110000"/>
              <a:buFontTx/>
              <a:buNone/>
            </a:pPr>
            <a:r>
              <a:rPr lang="en-US" altLang="it-IT" sz="11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Mod. da </a:t>
            </a:r>
            <a:r>
              <a:rPr lang="en-US" altLang="it-IT" sz="11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  <a:hlinkClick r:id="rId5"/>
              </a:rPr>
              <a:t>Molloy E, et al. Chimeric antigen receptor T-cell therapies for cancer; Chapter 2. Elsevier 2020; 7–16; </a:t>
            </a:r>
            <a:r>
              <a:rPr lang="en-US" altLang="it-IT" sz="11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  <a:hlinkClick r:id="rId6"/>
              </a:rPr>
              <a:t>Korell F, et al. Cells 2020; 9: 1225</a:t>
            </a:r>
            <a:endParaRPr lang="en-US" altLang="it-IT" sz="1100" i="1" dirty="0">
              <a:solidFill>
                <a:srgbClr val="000000"/>
              </a:solidFill>
              <a:latin typeface="Arial" panose="020B0604020202020204" pitchFamily="34" charset="0"/>
              <a:ea typeface="MS PGothic" charset="-128"/>
              <a:cs typeface="Arial" panose="020B0604020202020204" pitchFamily="34" charset="0"/>
            </a:endParaRPr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4E6E6398-7408-CF45-A49F-AAA706747B72}"/>
              </a:ext>
            </a:extLst>
          </p:cNvPr>
          <p:cNvSpPr txBox="1"/>
          <p:nvPr/>
        </p:nvSpPr>
        <p:spPr>
          <a:xfrm>
            <a:off x="313137" y="5839133"/>
            <a:ext cx="11314510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  <a:spcBef>
                <a:spcPct val="0"/>
              </a:spcBef>
              <a:buClr>
                <a:srgbClr val="D67321"/>
              </a:buClr>
              <a:buSzPct val="110000"/>
            </a:pPr>
            <a:r>
              <a:rPr lang="it-IT" altLang="it-IT" sz="10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NHL: non-</a:t>
            </a:r>
            <a:r>
              <a:rPr lang="it-IT" altLang="it-IT" sz="1000" i="1" dirty="0" err="1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Hodgkin</a:t>
            </a:r>
            <a:r>
              <a:rPr lang="it-IT" altLang="it-IT" sz="10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 </a:t>
            </a:r>
            <a:r>
              <a:rPr lang="it-IT" altLang="it-IT" sz="1000" i="1" dirty="0" err="1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lymphoma</a:t>
            </a:r>
            <a:r>
              <a:rPr lang="it-IT" altLang="it-IT" sz="10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; ALL: acute </a:t>
            </a:r>
            <a:r>
              <a:rPr lang="it-IT" altLang="it-IT" sz="1000" i="1" dirty="0" err="1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lymphoblastic</a:t>
            </a:r>
            <a:r>
              <a:rPr lang="it-IT" altLang="it-IT" sz="10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 </a:t>
            </a:r>
            <a:r>
              <a:rPr lang="it-IT" altLang="it-IT" sz="1000" i="1" dirty="0" err="1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leukemia</a:t>
            </a:r>
            <a:r>
              <a:rPr lang="it-IT" altLang="it-IT" sz="10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; WBC: </a:t>
            </a:r>
            <a:r>
              <a:rPr lang="it-IT" altLang="it-IT" sz="1000" i="1" dirty="0" err="1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white</a:t>
            </a:r>
            <a:r>
              <a:rPr lang="it-IT" altLang="it-IT" sz="10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 </a:t>
            </a:r>
            <a:r>
              <a:rPr lang="it-IT" altLang="it-IT" sz="1000" i="1" dirty="0" err="1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blood</a:t>
            </a:r>
            <a:r>
              <a:rPr lang="it-IT" altLang="it-IT" sz="10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 </a:t>
            </a:r>
            <a:r>
              <a:rPr lang="it-IT" altLang="it-IT" sz="1000" i="1" dirty="0" err="1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cell</a:t>
            </a:r>
            <a:r>
              <a:rPr lang="it-IT" altLang="it-IT" sz="10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; RBC: </a:t>
            </a:r>
            <a:r>
              <a:rPr lang="it-IT" altLang="it-IT" sz="1000" i="1" dirty="0" err="1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red</a:t>
            </a:r>
            <a:r>
              <a:rPr lang="it-IT" altLang="it-IT" sz="10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 </a:t>
            </a:r>
            <a:r>
              <a:rPr lang="it-IT" altLang="it-IT" sz="1000" i="1" dirty="0" err="1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blood</a:t>
            </a:r>
            <a:r>
              <a:rPr lang="it-IT" altLang="it-IT" sz="10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 </a:t>
            </a:r>
            <a:r>
              <a:rPr lang="it-IT" altLang="it-IT" sz="1000" i="1" dirty="0" err="1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cell</a:t>
            </a:r>
            <a:r>
              <a:rPr lang="it-IT" altLang="it-IT" sz="10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; PMS: </a:t>
            </a:r>
            <a:r>
              <a:rPr lang="it-IT" altLang="it-IT" sz="1000" i="1" dirty="0" err="1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p</a:t>
            </a:r>
            <a:r>
              <a:rPr lang="it-IT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olymorphonuclear</a:t>
            </a:r>
            <a:r>
              <a:rPr lang="it-IT" sz="1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leukocytes</a:t>
            </a:r>
            <a:r>
              <a:rPr lang="it-IT" sz="1000" i="1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it-IT" altLang="it-IT" sz="10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 HSCT: </a:t>
            </a:r>
            <a:r>
              <a:rPr lang="it-IT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hematopoietic</a:t>
            </a:r>
            <a:r>
              <a:rPr lang="it-IT" sz="1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stem</a:t>
            </a:r>
            <a:r>
              <a:rPr lang="it-IT" sz="1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r>
              <a:rPr lang="it-IT" sz="1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transplantation</a:t>
            </a:r>
            <a:r>
              <a:rPr lang="it-IT" sz="1000" i="1" dirty="0">
                <a:latin typeface="Arial" panose="020B0604020202020204" pitchFamily="34" charset="0"/>
                <a:cs typeface="Arial" panose="020B0604020202020204" pitchFamily="34" charset="0"/>
              </a:rPr>
              <a:t>; DLI: </a:t>
            </a:r>
            <a:r>
              <a:rPr lang="it-IT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donor</a:t>
            </a:r>
            <a:r>
              <a:rPr lang="it-IT" sz="1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lymphocyte</a:t>
            </a:r>
            <a:r>
              <a:rPr lang="it-IT" sz="1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infusion</a:t>
            </a:r>
            <a:r>
              <a:rPr lang="it-IT" sz="1000" i="1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it-IT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MTX:methotrexate</a:t>
            </a:r>
            <a:endParaRPr lang="it-IT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5000"/>
              </a:lnSpc>
              <a:spcBef>
                <a:spcPct val="0"/>
              </a:spcBef>
              <a:buClr>
                <a:srgbClr val="D67321"/>
              </a:buClr>
              <a:buSzPct val="110000"/>
              <a:buFontTx/>
              <a:buNone/>
            </a:pPr>
            <a:r>
              <a:rPr lang="it-IT" altLang="it-IT" sz="10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 </a:t>
            </a:r>
            <a:endParaRPr lang="en-US" altLang="it-IT" sz="1000" i="1" dirty="0">
              <a:solidFill>
                <a:srgbClr val="000000"/>
              </a:solidFill>
              <a:latin typeface="Arial" panose="020B0604020202020204" pitchFamily="34" charset="0"/>
              <a:ea typeface="MS PGothic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24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>
            <a:extLst>
              <a:ext uri="{FF2B5EF4-FFF2-40B4-BE49-F238E27FC236}">
                <a16:creationId xmlns:a16="http://schemas.microsoft.com/office/drawing/2014/main" id="{943FFED1-8E6B-1141-B42A-C0947F010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9399" y="0"/>
            <a:ext cx="9824442" cy="843280"/>
          </a:xfrm>
        </p:spPr>
        <p:txBody>
          <a:bodyPr>
            <a:noAutofit/>
          </a:bodyPr>
          <a:lstStyle/>
          <a:p>
            <a:r>
              <a:rPr lang="en-GB" dirty="0"/>
              <a:t>When was the last time you did something for the first time?</a:t>
            </a:r>
            <a:endParaRPr lang="it-IT" dirty="0"/>
          </a:p>
        </p:txBody>
      </p:sp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2FC80099-2271-664E-9F7C-9027CCFEB219}"/>
              </a:ext>
            </a:extLst>
          </p:cNvPr>
          <p:cNvSpPr/>
          <p:nvPr/>
        </p:nvSpPr>
        <p:spPr>
          <a:xfrm>
            <a:off x="1522579" y="1426303"/>
            <a:ext cx="3914797" cy="127220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Hospital </a:t>
            </a:r>
            <a:r>
              <a:rPr lang="it-IT" sz="1400" b="1" dirty="0" err="1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apheresis</a:t>
            </a:r>
            <a:r>
              <a:rPr lang="it-IT" sz="14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b="1" dirty="0" err="1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</a:t>
            </a:r>
            <a:r>
              <a:rPr lang="it-IT" sz="14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it-IT" sz="1400" b="1" dirty="0" err="1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r>
              <a:rPr lang="it-IT" sz="14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lab </a:t>
            </a:r>
            <a:r>
              <a:rPr lang="it-IT" sz="1400" b="1" dirty="0" err="1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provides</a:t>
            </a:r>
            <a:r>
              <a:rPr lang="it-IT" sz="14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ctr">
              <a:spcBef>
                <a:spcPts val="600"/>
              </a:spcBef>
            </a:pPr>
            <a:r>
              <a:rPr lang="it-IT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Cryopreserved</a:t>
            </a:r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leukapheresis</a:t>
            </a:r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</a:t>
            </a:r>
            <a:endParaRPr lang="it-IT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id="{019679FC-E5B4-C74D-BE4D-4D340A3DFFA2}"/>
              </a:ext>
            </a:extLst>
          </p:cNvPr>
          <p:cNvSpPr/>
          <p:nvPr/>
        </p:nvSpPr>
        <p:spPr>
          <a:xfrm>
            <a:off x="6460060" y="1426303"/>
            <a:ext cx="3914797" cy="127220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Novartis </a:t>
            </a:r>
            <a:r>
              <a:rPr lang="it-IT" sz="1400" b="1" dirty="0" err="1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provides</a:t>
            </a:r>
            <a:r>
              <a:rPr lang="it-IT" sz="14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ctr">
              <a:spcBef>
                <a:spcPts val="600"/>
              </a:spcBef>
            </a:pPr>
            <a:r>
              <a:rPr lang="it-IT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Applicable</a:t>
            </a:r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agreements</a:t>
            </a:r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needed</a:t>
            </a:r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it-IT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apheresis</a:t>
            </a:r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centers </a:t>
            </a:r>
            <a:r>
              <a:rPr lang="it-IT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related</a:t>
            </a:r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the </a:t>
            </a:r>
            <a:r>
              <a:rPr lang="it-IT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collection</a:t>
            </a:r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cryopreservation</a:t>
            </a:r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it-IT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supply</a:t>
            </a:r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autologous</a:t>
            </a:r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leukapheresis</a:t>
            </a:r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</a:t>
            </a:r>
            <a:endParaRPr lang="it-IT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ttangolo con angoli arrotondati 11">
            <a:extLst>
              <a:ext uri="{FF2B5EF4-FFF2-40B4-BE49-F238E27FC236}">
                <a16:creationId xmlns:a16="http://schemas.microsoft.com/office/drawing/2014/main" id="{93E52A29-4AE3-924B-877C-44E3463EE31C}"/>
              </a:ext>
            </a:extLst>
          </p:cNvPr>
          <p:cNvSpPr/>
          <p:nvPr/>
        </p:nvSpPr>
        <p:spPr>
          <a:xfrm>
            <a:off x="1522579" y="4791642"/>
            <a:ext cx="3914797" cy="127220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>
                <a:solidFill>
                  <a:srgbClr val="E69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Hospital </a:t>
            </a:r>
            <a:r>
              <a:rPr lang="it-IT" sz="1400" b="1" dirty="0" err="1">
                <a:solidFill>
                  <a:srgbClr val="E69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provides</a:t>
            </a:r>
            <a:r>
              <a:rPr lang="it-IT" sz="1400" b="1" dirty="0">
                <a:solidFill>
                  <a:srgbClr val="E69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171450" indent="-171450" algn="ctr">
              <a:spcBef>
                <a:spcPts val="600"/>
              </a:spcBef>
              <a:buClr>
                <a:srgbClr val="E69135"/>
              </a:buClr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 </a:t>
            </a:r>
            <a:r>
              <a:rPr lang="it-IT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request</a:t>
            </a:r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</a:t>
            </a:r>
            <a:endParaRPr lang="it-IT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ctr">
              <a:spcBef>
                <a:spcPts val="600"/>
              </a:spcBef>
              <a:buClr>
                <a:srgbClr val="E69135"/>
              </a:buClr>
              <a:buFont typeface="Arial" panose="020B0604020202020204" pitchFamily="34" charset="0"/>
              <a:buChar char="•"/>
            </a:pPr>
            <a:r>
              <a:rPr lang="it-IT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Ordering</a:t>
            </a:r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endParaRPr lang="it-IT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ttangolo con angoli arrotondati 12">
            <a:extLst>
              <a:ext uri="{FF2B5EF4-FFF2-40B4-BE49-F238E27FC236}">
                <a16:creationId xmlns:a16="http://schemas.microsoft.com/office/drawing/2014/main" id="{F785EB1A-B3C0-D34F-B386-EF22F83B1F31}"/>
              </a:ext>
            </a:extLst>
          </p:cNvPr>
          <p:cNvSpPr/>
          <p:nvPr/>
        </p:nvSpPr>
        <p:spPr>
          <a:xfrm>
            <a:off x="6460060" y="4791642"/>
            <a:ext cx="3914797" cy="127220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>
                <a:solidFill>
                  <a:srgbClr val="E69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Novartis </a:t>
            </a:r>
            <a:r>
              <a:rPr lang="it-IT" sz="1400" b="1" dirty="0" err="1">
                <a:solidFill>
                  <a:srgbClr val="E69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provides</a:t>
            </a:r>
            <a:r>
              <a:rPr lang="it-IT" sz="1400" b="1" dirty="0">
                <a:solidFill>
                  <a:srgbClr val="E69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ctr">
              <a:spcBef>
                <a:spcPts val="600"/>
              </a:spcBef>
            </a:pPr>
            <a:r>
              <a:rPr lang="it-IT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Finished</a:t>
            </a:r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</a:t>
            </a:r>
            <a:endParaRPr lang="it-IT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ostrina 3">
            <a:extLst>
              <a:ext uri="{FF2B5EF4-FFF2-40B4-BE49-F238E27FC236}">
                <a16:creationId xmlns:a16="http://schemas.microsoft.com/office/drawing/2014/main" id="{8177C364-CF8F-8D4E-97EC-23B3E486BB5B}"/>
              </a:ext>
            </a:extLst>
          </p:cNvPr>
          <p:cNvSpPr/>
          <p:nvPr/>
        </p:nvSpPr>
        <p:spPr>
          <a:xfrm>
            <a:off x="4732048" y="3157650"/>
            <a:ext cx="2237873" cy="433137"/>
          </a:xfrm>
          <a:prstGeom prst="chevron">
            <a:avLst/>
          </a:prstGeom>
          <a:solidFill>
            <a:srgbClr val="2363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Supplier</a:t>
            </a:r>
          </a:p>
        </p:txBody>
      </p:sp>
      <p:sp>
        <p:nvSpPr>
          <p:cNvPr id="15" name="Mostrina 14">
            <a:extLst>
              <a:ext uri="{FF2B5EF4-FFF2-40B4-BE49-F238E27FC236}">
                <a16:creationId xmlns:a16="http://schemas.microsoft.com/office/drawing/2014/main" id="{E6AD5D35-9648-EE49-8434-5CC254646D44}"/>
              </a:ext>
            </a:extLst>
          </p:cNvPr>
          <p:cNvSpPr/>
          <p:nvPr/>
        </p:nvSpPr>
        <p:spPr>
          <a:xfrm flipH="1">
            <a:off x="4732047" y="3860053"/>
            <a:ext cx="2237872" cy="433137"/>
          </a:xfrm>
          <a:prstGeom prst="chevron">
            <a:avLst/>
          </a:prstGeom>
          <a:solidFill>
            <a:srgbClr val="E691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Customer</a:t>
            </a:r>
            <a:endParaRPr lang="it-IT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1F121FB3-6C2A-2643-BDBF-49F6A908C66A}"/>
              </a:ext>
            </a:extLst>
          </p:cNvPr>
          <p:cNvSpPr txBox="1"/>
          <p:nvPr/>
        </p:nvSpPr>
        <p:spPr>
          <a:xfrm>
            <a:off x="1432613" y="3619265"/>
            <a:ext cx="9523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t-IT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HOSPITAL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958E4E85-0C4F-7A4E-B90E-342C14FA5BA9}"/>
              </a:ext>
            </a:extLst>
          </p:cNvPr>
          <p:cNvSpPr txBox="1"/>
          <p:nvPr/>
        </p:nvSpPr>
        <p:spPr>
          <a:xfrm>
            <a:off x="9287247" y="3526932"/>
            <a:ext cx="15419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NOVARTIS</a:t>
            </a:r>
          </a:p>
          <a:p>
            <a:r>
              <a:rPr lang="it-IT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MANUFACTURING</a:t>
            </a:r>
          </a:p>
        </p:txBody>
      </p:sp>
      <p:pic>
        <p:nvPicPr>
          <p:cNvPr id="19" name="Immagine 18">
            <a:extLst>
              <a:ext uri="{FF2B5EF4-FFF2-40B4-BE49-F238E27FC236}">
                <a16:creationId xmlns:a16="http://schemas.microsoft.com/office/drawing/2014/main" id="{FEADA854-D895-E649-9DE8-912528CCD4C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042489" y="2849510"/>
            <a:ext cx="2460339" cy="1614598"/>
          </a:xfrm>
          <a:prstGeom prst="rect">
            <a:avLst/>
          </a:prstGeom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134092D3-452A-ED44-B839-A01FFB83C9F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2113"/>
          <a:stretch/>
        </p:blipFill>
        <p:spPr>
          <a:xfrm>
            <a:off x="2249807" y="2874174"/>
            <a:ext cx="2460339" cy="1419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275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>
            <a:extLst>
              <a:ext uri="{FF2B5EF4-FFF2-40B4-BE49-F238E27FC236}">
                <a16:creationId xmlns:a16="http://schemas.microsoft.com/office/drawing/2014/main" id="{849EBADE-6349-F74E-9FFD-6D42346A1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9399" y="0"/>
            <a:ext cx="10515600" cy="843280"/>
          </a:xfrm>
        </p:spPr>
        <p:txBody>
          <a:bodyPr>
            <a:noAutofit/>
          </a:bodyPr>
          <a:lstStyle/>
          <a:p>
            <a:r>
              <a:rPr lang="en-GB" dirty="0" err="1"/>
              <a:t>Tumor</a:t>
            </a:r>
            <a:r>
              <a:rPr lang="en-GB" dirty="0"/>
              <a:t> burden, inflammation, and product attributes determine outcomes </a:t>
            </a:r>
            <a:br>
              <a:rPr lang="en-GB" dirty="0"/>
            </a:br>
            <a:r>
              <a:rPr lang="en-GB" dirty="0"/>
              <a:t>of </a:t>
            </a:r>
            <a:r>
              <a:rPr lang="en-GB" dirty="0" err="1"/>
              <a:t>axicabtagene</a:t>
            </a:r>
            <a:r>
              <a:rPr lang="en-GB" dirty="0"/>
              <a:t> </a:t>
            </a:r>
            <a:r>
              <a:rPr lang="en-GB" dirty="0" err="1"/>
              <a:t>ciloleucel</a:t>
            </a:r>
            <a:r>
              <a:rPr lang="en-GB" dirty="0"/>
              <a:t> in large B-cell lymphoma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D0913F7F-1953-ED44-848D-D8C966729301}"/>
              </a:ext>
            </a:extLst>
          </p:cNvPr>
          <p:cNvSpPr txBox="1"/>
          <p:nvPr/>
        </p:nvSpPr>
        <p:spPr>
          <a:xfrm>
            <a:off x="8397943" y="6589796"/>
            <a:ext cx="3757304" cy="253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5000"/>
              </a:lnSpc>
              <a:spcBef>
                <a:spcPct val="0"/>
              </a:spcBef>
              <a:buClr>
                <a:srgbClr val="D67321"/>
              </a:buClr>
              <a:buSzPct val="110000"/>
              <a:buFontTx/>
              <a:buNone/>
            </a:pPr>
            <a:r>
              <a:rPr lang="en-US" altLang="it-IT" sz="11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Mod. da </a:t>
            </a:r>
            <a:r>
              <a:rPr lang="en-US" altLang="it-IT" sz="11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  <a:hlinkClick r:id="rId3"/>
              </a:rPr>
              <a:t>Locke FL, et al. Blood Adv 2020; 4: 4898–4911</a:t>
            </a:r>
            <a:endParaRPr lang="en-US" altLang="it-IT" sz="1100" i="1" dirty="0">
              <a:solidFill>
                <a:srgbClr val="000000"/>
              </a:solidFill>
              <a:latin typeface="Arial" panose="020B0604020202020204" pitchFamily="34" charset="0"/>
              <a:ea typeface="MS PGothic" charset="-128"/>
              <a:cs typeface="Arial" panose="020B0604020202020204" pitchFamily="34" charset="0"/>
            </a:endParaRP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576FDFA4-1D28-E149-82CA-6DD7B9A2DBDA}"/>
              </a:ext>
            </a:extLst>
          </p:cNvPr>
          <p:cNvGrpSpPr>
            <a:grpSpLocks noChangeAspect="1"/>
          </p:cNvGrpSpPr>
          <p:nvPr/>
        </p:nvGrpSpPr>
        <p:grpSpPr>
          <a:xfrm>
            <a:off x="556055" y="1163642"/>
            <a:ext cx="10732432" cy="4904006"/>
            <a:chOff x="556054" y="1157626"/>
            <a:chExt cx="11067675" cy="5057190"/>
          </a:xfrm>
        </p:grpSpPr>
        <p:sp>
          <p:nvSpPr>
            <p:cNvPr id="42" name="Rettangolo con angoli arrotondati 41">
              <a:extLst>
                <a:ext uri="{FF2B5EF4-FFF2-40B4-BE49-F238E27FC236}">
                  <a16:creationId xmlns:a16="http://schemas.microsoft.com/office/drawing/2014/main" id="{4D20F5F8-BB8C-9844-AB09-A0F89D7ABBFD}"/>
                </a:ext>
              </a:extLst>
            </p:cNvPr>
            <p:cNvSpPr/>
            <p:nvPr/>
          </p:nvSpPr>
          <p:spPr>
            <a:xfrm>
              <a:off x="5285969" y="1157626"/>
              <a:ext cx="6337760" cy="5057190"/>
            </a:xfrm>
            <a:prstGeom prst="roundRect">
              <a:avLst>
                <a:gd name="adj" fmla="val 569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" name="CasellaDiTesto 1">
              <a:extLst>
                <a:ext uri="{FF2B5EF4-FFF2-40B4-BE49-F238E27FC236}">
                  <a16:creationId xmlns:a16="http://schemas.microsoft.com/office/drawing/2014/main" id="{B39EFF46-E65B-AC40-8A86-8700EE23C0E3}"/>
                </a:ext>
              </a:extLst>
            </p:cNvPr>
            <p:cNvSpPr txBox="1"/>
            <p:nvPr/>
          </p:nvSpPr>
          <p:spPr>
            <a:xfrm>
              <a:off x="556054" y="1469306"/>
              <a:ext cx="4186116" cy="24314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b="1" dirty="0" err="1">
                  <a:solidFill>
                    <a:srgbClr val="23636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Key</a:t>
              </a:r>
              <a:r>
                <a:rPr lang="it-IT" sz="1400" b="1" dirty="0">
                  <a:solidFill>
                    <a:srgbClr val="23636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400" b="1" dirty="0" err="1">
                  <a:solidFill>
                    <a:srgbClr val="23636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points</a:t>
              </a:r>
              <a:endParaRPr lang="it-IT" sz="14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>
                <a:spcBef>
                  <a:spcPts val="2400"/>
                </a:spcBef>
                <a:buClr>
                  <a:srgbClr val="E69135"/>
                </a:buClr>
                <a:buFont typeface="Arial" panose="020B0604020202020204" pitchFamily="34" charset="0"/>
                <a:buChar char="•"/>
              </a:pPr>
              <a:r>
                <a:rPr lang="it-IT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Axi-cel</a:t>
              </a:r>
              <a:r>
                <a:rPr lang="it-IT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durable</a:t>
              </a:r>
              <a:r>
                <a:rPr lang="it-IT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responses</a:t>
              </a:r>
              <a:r>
                <a:rPr lang="it-IT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were</a:t>
              </a:r>
              <a:r>
                <a:rPr lang="it-IT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associated</a:t>
              </a:r>
              <a:r>
                <a:rPr lang="it-IT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with </a:t>
              </a:r>
              <a:r>
                <a:rPr lang="it-IT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low</a:t>
              </a:r>
              <a:r>
                <a:rPr lang="it-IT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baseline </a:t>
              </a:r>
              <a:r>
                <a:rPr lang="it-IT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tumor</a:t>
              </a:r>
              <a:r>
                <a:rPr lang="it-IT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burden</a:t>
              </a:r>
              <a:r>
                <a:rPr lang="it-IT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it-IT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low</a:t>
              </a:r>
              <a:r>
                <a:rPr lang="it-IT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systemic</a:t>
              </a:r>
              <a:r>
                <a:rPr lang="it-IT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inflammation</a:t>
              </a:r>
              <a:r>
                <a:rPr lang="it-IT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and high </a:t>
              </a:r>
              <a:r>
                <a:rPr lang="it-IT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product</a:t>
              </a:r>
              <a:r>
                <a:rPr lang="it-IT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CCR7</a:t>
              </a:r>
              <a:r>
                <a:rPr lang="it-IT" sz="1400" baseline="30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it-IT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CD45RA</a:t>
              </a:r>
              <a:r>
                <a:rPr lang="it-IT" sz="1400" baseline="30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it-IT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T </a:t>
              </a:r>
              <a:r>
                <a:rPr lang="it-IT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cells</a:t>
              </a:r>
              <a:endParaRPr lang="it-IT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>
                <a:spcBef>
                  <a:spcPts val="2400"/>
                </a:spcBef>
                <a:buClr>
                  <a:srgbClr val="E69135"/>
                </a:buClr>
                <a:buFont typeface="Arial" panose="020B0604020202020204" pitchFamily="34" charset="0"/>
                <a:buChar char="•"/>
              </a:pPr>
              <a:r>
                <a:rPr lang="it-IT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Distinct</a:t>
              </a:r>
              <a:r>
                <a:rPr lang="it-IT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sets of </a:t>
              </a:r>
              <a:r>
                <a:rPr lang="it-IT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factors</a:t>
              </a:r>
              <a:r>
                <a:rPr lang="it-IT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associated</a:t>
              </a:r>
              <a:r>
                <a:rPr lang="it-IT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with </a:t>
              </a:r>
              <a:r>
                <a:rPr lang="it-IT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durable</a:t>
              </a:r>
              <a:r>
                <a:rPr lang="it-IT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response</a:t>
              </a:r>
              <a:r>
                <a:rPr lang="it-IT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grade ≥3 </a:t>
              </a:r>
              <a:r>
                <a:rPr lang="it-IT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cytokine</a:t>
              </a:r>
              <a:r>
                <a:rPr lang="it-IT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release </a:t>
              </a:r>
              <a:r>
                <a:rPr lang="it-IT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syndrome</a:t>
              </a:r>
              <a:r>
                <a:rPr lang="it-IT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and grade ≥3 </a:t>
              </a:r>
              <a:r>
                <a:rPr lang="it-IT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neurologic</a:t>
              </a:r>
              <a:r>
                <a:rPr lang="it-IT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events</a:t>
              </a:r>
              <a:endParaRPr lang="it-IT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" name="Connettore 1 3">
              <a:extLst>
                <a:ext uri="{FF2B5EF4-FFF2-40B4-BE49-F238E27FC236}">
                  <a16:creationId xmlns:a16="http://schemas.microsoft.com/office/drawing/2014/main" id="{374E3120-7475-164B-ACD8-30DA18780CBD}"/>
                </a:ext>
              </a:extLst>
            </p:cNvPr>
            <p:cNvCxnSpPr/>
            <p:nvPr/>
          </p:nvCxnSpPr>
          <p:spPr>
            <a:xfrm>
              <a:off x="663690" y="1898698"/>
              <a:ext cx="4044029" cy="0"/>
            </a:xfrm>
            <a:prstGeom prst="line">
              <a:avLst/>
            </a:prstGeom>
            <a:ln>
              <a:solidFill>
                <a:srgbClr val="E6913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1 12">
              <a:extLst>
                <a:ext uri="{FF2B5EF4-FFF2-40B4-BE49-F238E27FC236}">
                  <a16:creationId xmlns:a16="http://schemas.microsoft.com/office/drawing/2014/main" id="{83A40AE0-AD44-B049-8164-8AEC9D1F94FF}"/>
                </a:ext>
              </a:extLst>
            </p:cNvPr>
            <p:cNvCxnSpPr/>
            <p:nvPr/>
          </p:nvCxnSpPr>
          <p:spPr>
            <a:xfrm>
              <a:off x="663690" y="3038664"/>
              <a:ext cx="4044029" cy="0"/>
            </a:xfrm>
            <a:prstGeom prst="line">
              <a:avLst/>
            </a:prstGeom>
            <a:ln>
              <a:solidFill>
                <a:srgbClr val="E6913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1 13">
              <a:extLst>
                <a:ext uri="{FF2B5EF4-FFF2-40B4-BE49-F238E27FC236}">
                  <a16:creationId xmlns:a16="http://schemas.microsoft.com/office/drawing/2014/main" id="{1C775E50-36EA-3A41-8ED7-E9E64459C298}"/>
                </a:ext>
              </a:extLst>
            </p:cNvPr>
            <p:cNvCxnSpPr/>
            <p:nvPr/>
          </p:nvCxnSpPr>
          <p:spPr>
            <a:xfrm>
              <a:off x="663690" y="4003262"/>
              <a:ext cx="4044029" cy="0"/>
            </a:xfrm>
            <a:prstGeom prst="line">
              <a:avLst/>
            </a:prstGeom>
            <a:ln>
              <a:solidFill>
                <a:srgbClr val="E6913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73AC204B-29CA-AD42-976F-D32E2668031B}"/>
                </a:ext>
              </a:extLst>
            </p:cNvPr>
            <p:cNvSpPr txBox="1"/>
            <p:nvPr/>
          </p:nvSpPr>
          <p:spPr>
            <a:xfrm>
              <a:off x="5572235" y="1390098"/>
              <a:ext cx="569955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b="1" dirty="0" err="1">
                  <a:solidFill>
                    <a:srgbClr val="23636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Distinct</a:t>
              </a:r>
              <a:r>
                <a:rPr lang="it-IT" sz="1400" b="1" dirty="0">
                  <a:solidFill>
                    <a:srgbClr val="23636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sets of </a:t>
              </a:r>
              <a:r>
                <a:rPr lang="it-IT" sz="1400" b="1" dirty="0" err="1">
                  <a:solidFill>
                    <a:srgbClr val="23636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factors</a:t>
              </a:r>
              <a:r>
                <a:rPr lang="it-IT" sz="1400" b="1" dirty="0">
                  <a:solidFill>
                    <a:srgbClr val="23636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400" b="1" dirty="0" err="1">
                  <a:solidFill>
                    <a:srgbClr val="23636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associated</a:t>
              </a:r>
              <a:r>
                <a:rPr lang="it-IT" sz="1400" b="1" dirty="0">
                  <a:solidFill>
                    <a:srgbClr val="23636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with </a:t>
              </a:r>
              <a:r>
                <a:rPr lang="it-IT" sz="1400" b="1" dirty="0" err="1">
                  <a:solidFill>
                    <a:srgbClr val="23636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durable</a:t>
              </a:r>
              <a:r>
                <a:rPr lang="it-IT" sz="1400" b="1" dirty="0">
                  <a:solidFill>
                    <a:srgbClr val="23636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400" b="1" dirty="0" err="1">
                  <a:solidFill>
                    <a:srgbClr val="23636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response</a:t>
              </a:r>
              <a:r>
                <a:rPr lang="it-IT" sz="1400" b="1" dirty="0">
                  <a:solidFill>
                    <a:srgbClr val="23636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and </a:t>
              </a:r>
              <a:br>
                <a:rPr lang="it-IT" sz="1400" b="1" dirty="0">
                  <a:solidFill>
                    <a:srgbClr val="23636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it-IT" sz="1400" b="1" dirty="0" err="1">
                  <a:solidFill>
                    <a:srgbClr val="23636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key</a:t>
              </a:r>
              <a:r>
                <a:rPr lang="it-IT" sz="1400" b="1" dirty="0">
                  <a:solidFill>
                    <a:srgbClr val="23636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grade ≥3 </a:t>
              </a:r>
              <a:r>
                <a:rPr lang="it-IT" sz="1400" b="1" dirty="0" err="1">
                  <a:solidFill>
                    <a:srgbClr val="23636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adverse</a:t>
              </a:r>
              <a:r>
                <a:rPr lang="it-IT" sz="1400" b="1" dirty="0">
                  <a:solidFill>
                    <a:srgbClr val="23636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400" b="1" dirty="0" err="1">
                  <a:solidFill>
                    <a:srgbClr val="23636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events</a:t>
              </a:r>
              <a:r>
                <a:rPr lang="it-IT" sz="1400" b="1" dirty="0">
                  <a:solidFill>
                    <a:srgbClr val="23636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400" b="1" dirty="0" err="1">
                  <a:solidFill>
                    <a:srgbClr val="23636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after</a:t>
              </a:r>
              <a:r>
                <a:rPr lang="it-IT" sz="1400" b="1" dirty="0">
                  <a:solidFill>
                    <a:srgbClr val="23636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400" b="1" dirty="0" err="1">
                  <a:solidFill>
                    <a:srgbClr val="23636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axi-cel</a:t>
              </a:r>
              <a:r>
                <a:rPr lang="it-IT" sz="1400" b="1" dirty="0">
                  <a:solidFill>
                    <a:srgbClr val="23636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CAR-T </a:t>
              </a:r>
              <a:r>
                <a:rPr lang="it-IT" sz="1400" b="1" dirty="0" err="1">
                  <a:solidFill>
                    <a:srgbClr val="23636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cell</a:t>
              </a:r>
              <a:r>
                <a:rPr lang="it-IT" sz="1400" b="1" dirty="0">
                  <a:solidFill>
                    <a:srgbClr val="23636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400" b="1" dirty="0" err="1">
                  <a:solidFill>
                    <a:srgbClr val="23636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therapy</a:t>
              </a:r>
              <a:r>
                <a:rPr lang="it-IT" sz="1400" b="1" dirty="0">
                  <a:solidFill>
                    <a:srgbClr val="23636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it-IT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CasellaDiTesto 17">
              <a:extLst>
                <a:ext uri="{FF2B5EF4-FFF2-40B4-BE49-F238E27FC236}">
                  <a16:creationId xmlns:a16="http://schemas.microsoft.com/office/drawing/2014/main" id="{517D0C3B-264E-7244-A026-26B9F84491DB}"/>
                </a:ext>
              </a:extLst>
            </p:cNvPr>
            <p:cNvSpPr txBox="1"/>
            <p:nvPr/>
          </p:nvSpPr>
          <p:spPr>
            <a:xfrm>
              <a:off x="6107100" y="5609967"/>
              <a:ext cx="462982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5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Arrows</a:t>
              </a:r>
              <a:r>
                <a:rPr lang="it-IT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indicate </a:t>
              </a:r>
              <a:r>
                <a:rPr lang="it-IT" sz="105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directionaly</a:t>
              </a:r>
              <a:r>
                <a:rPr lang="it-IT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of </a:t>
              </a:r>
              <a:r>
                <a:rPr lang="it-IT" sz="105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association</a:t>
              </a:r>
              <a:r>
                <a:rPr lang="it-IT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 For </a:t>
              </a:r>
              <a:r>
                <a:rPr lang="it-IT" sz="105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example</a:t>
              </a:r>
              <a:r>
                <a:rPr lang="it-IT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it-IT" sz="105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lower</a:t>
              </a:r>
              <a:r>
                <a:rPr lang="it-IT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baseline </a:t>
              </a:r>
              <a:r>
                <a:rPr lang="it-IT" sz="105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tumor</a:t>
              </a:r>
              <a:r>
                <a:rPr lang="it-IT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05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burden</a:t>
              </a:r>
              <a:r>
                <a:rPr lang="it-IT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05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was</a:t>
              </a:r>
              <a:r>
                <a:rPr lang="it-IT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05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positively</a:t>
              </a:r>
              <a:r>
                <a:rPr lang="it-IT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05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associated</a:t>
              </a:r>
              <a:r>
                <a:rPr lang="it-IT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with </a:t>
              </a:r>
              <a:r>
                <a:rPr lang="it-IT" sz="105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durable</a:t>
              </a:r>
              <a:r>
                <a:rPr lang="it-IT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05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response</a:t>
              </a:r>
              <a:endParaRPr lang="it-IT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CasellaDiTesto 19">
              <a:extLst>
                <a:ext uri="{FF2B5EF4-FFF2-40B4-BE49-F238E27FC236}">
                  <a16:creationId xmlns:a16="http://schemas.microsoft.com/office/drawing/2014/main" id="{158D1F75-B3B7-AC4F-8567-134F7C7ABEB7}"/>
                </a:ext>
              </a:extLst>
            </p:cNvPr>
            <p:cNvSpPr txBox="1"/>
            <p:nvPr/>
          </p:nvSpPr>
          <p:spPr>
            <a:xfrm>
              <a:off x="5764179" y="3502514"/>
              <a:ext cx="868972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it-IT" sz="1050" b="1" dirty="0" err="1">
                  <a:solidFill>
                    <a:srgbClr val="23636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Durable</a:t>
              </a:r>
              <a:endParaRPr lang="it-IT" sz="105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it-IT" sz="1050" b="1" dirty="0" err="1">
                  <a:solidFill>
                    <a:srgbClr val="23636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response</a:t>
              </a:r>
              <a:endParaRPr lang="it-IT" sz="105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CasellaDiTesto 20">
              <a:extLst>
                <a:ext uri="{FF2B5EF4-FFF2-40B4-BE49-F238E27FC236}">
                  <a16:creationId xmlns:a16="http://schemas.microsoft.com/office/drawing/2014/main" id="{B2135AEF-E6A5-0B4B-BBF1-1A1612AF568D}"/>
                </a:ext>
              </a:extLst>
            </p:cNvPr>
            <p:cNvSpPr txBox="1"/>
            <p:nvPr/>
          </p:nvSpPr>
          <p:spPr>
            <a:xfrm>
              <a:off x="10181726" y="2728168"/>
              <a:ext cx="1026182" cy="595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50" b="1" dirty="0">
                  <a:solidFill>
                    <a:srgbClr val="E6913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Grade ≥3 </a:t>
              </a:r>
              <a:r>
                <a:rPr lang="it-IT" sz="1050" b="1" dirty="0" err="1">
                  <a:solidFill>
                    <a:srgbClr val="E6913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neurologic</a:t>
              </a:r>
              <a:r>
                <a:rPr lang="it-IT" sz="1050" b="1" dirty="0">
                  <a:solidFill>
                    <a:srgbClr val="E6913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050" b="1" dirty="0" err="1">
                  <a:solidFill>
                    <a:srgbClr val="E6913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events</a:t>
              </a:r>
              <a:r>
                <a:rPr lang="it-IT" sz="1050" b="1" dirty="0">
                  <a:solidFill>
                    <a:srgbClr val="E6913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22" name="CasellaDiTesto 21">
              <a:extLst>
                <a:ext uri="{FF2B5EF4-FFF2-40B4-BE49-F238E27FC236}">
                  <a16:creationId xmlns:a16="http://schemas.microsoft.com/office/drawing/2014/main" id="{89E0158B-6BE7-B54A-8FD0-B9225B0B3751}"/>
                </a:ext>
              </a:extLst>
            </p:cNvPr>
            <p:cNvSpPr txBox="1"/>
            <p:nvPr/>
          </p:nvSpPr>
          <p:spPr>
            <a:xfrm>
              <a:off x="10181726" y="4020637"/>
              <a:ext cx="1026182" cy="7617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50" b="1" dirty="0">
                  <a:solidFill>
                    <a:srgbClr val="833F4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Grade ≥3 </a:t>
              </a:r>
              <a:r>
                <a:rPr lang="it-IT" sz="1050" b="1" dirty="0" err="1">
                  <a:solidFill>
                    <a:srgbClr val="833F4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cytokine</a:t>
              </a:r>
              <a:r>
                <a:rPr lang="it-IT" sz="1050" b="1" dirty="0">
                  <a:solidFill>
                    <a:srgbClr val="833F4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release</a:t>
              </a:r>
            </a:p>
            <a:p>
              <a:r>
                <a:rPr lang="it-IT" sz="1050" b="1" dirty="0" err="1">
                  <a:solidFill>
                    <a:srgbClr val="833F4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syndrome</a:t>
              </a:r>
              <a:endParaRPr lang="it-IT" sz="1050" b="1" dirty="0">
                <a:solidFill>
                  <a:srgbClr val="833F47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Ovale 4">
              <a:extLst>
                <a:ext uri="{FF2B5EF4-FFF2-40B4-BE49-F238E27FC236}">
                  <a16:creationId xmlns:a16="http://schemas.microsoft.com/office/drawing/2014/main" id="{4DE8CFC7-B88D-2640-BEC2-08E423454A1C}"/>
                </a:ext>
              </a:extLst>
            </p:cNvPr>
            <p:cNvSpPr/>
            <p:nvPr/>
          </p:nvSpPr>
          <p:spPr>
            <a:xfrm>
              <a:off x="6766018" y="2385807"/>
              <a:ext cx="2670064" cy="2670064"/>
            </a:xfrm>
            <a:prstGeom prst="ellipse">
              <a:avLst/>
            </a:prstGeom>
            <a:solidFill>
              <a:srgbClr val="236364">
                <a:alpha val="60000"/>
              </a:srgbClr>
            </a:solidFill>
            <a:ln>
              <a:solidFill>
                <a:schemeClr val="bg1">
                  <a:alpha val="5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3" name="Ovale 22">
              <a:extLst>
                <a:ext uri="{FF2B5EF4-FFF2-40B4-BE49-F238E27FC236}">
                  <a16:creationId xmlns:a16="http://schemas.microsoft.com/office/drawing/2014/main" id="{A1984AA4-2897-C14F-AE2A-85A1FE59F68F}"/>
                </a:ext>
              </a:extLst>
            </p:cNvPr>
            <p:cNvSpPr/>
            <p:nvPr/>
          </p:nvSpPr>
          <p:spPr>
            <a:xfrm>
              <a:off x="8057745" y="3227694"/>
              <a:ext cx="2131730" cy="2131730"/>
            </a:xfrm>
            <a:prstGeom prst="ellipse">
              <a:avLst/>
            </a:prstGeom>
            <a:solidFill>
              <a:srgbClr val="833F47">
                <a:alpha val="60000"/>
              </a:srgbClr>
            </a:solidFill>
            <a:ln>
              <a:solidFill>
                <a:schemeClr val="bg1">
                  <a:alpha val="5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4" name="Ovale 23">
              <a:extLst>
                <a:ext uri="{FF2B5EF4-FFF2-40B4-BE49-F238E27FC236}">
                  <a16:creationId xmlns:a16="http://schemas.microsoft.com/office/drawing/2014/main" id="{0BB9C5FE-FA60-D54F-9EE0-085105639EA5}"/>
                </a:ext>
              </a:extLst>
            </p:cNvPr>
            <p:cNvSpPr/>
            <p:nvPr/>
          </p:nvSpPr>
          <p:spPr>
            <a:xfrm>
              <a:off x="8054168" y="2090004"/>
              <a:ext cx="2131730" cy="2131730"/>
            </a:xfrm>
            <a:prstGeom prst="ellipse">
              <a:avLst/>
            </a:prstGeom>
            <a:solidFill>
              <a:srgbClr val="E69135">
                <a:alpha val="60000"/>
              </a:srgbClr>
            </a:solidFill>
            <a:ln>
              <a:solidFill>
                <a:schemeClr val="bg1">
                  <a:alpha val="5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5" name="CasellaDiTesto 24">
              <a:extLst>
                <a:ext uri="{FF2B5EF4-FFF2-40B4-BE49-F238E27FC236}">
                  <a16:creationId xmlns:a16="http://schemas.microsoft.com/office/drawing/2014/main" id="{F92B9B6C-460E-4642-88C4-B06673EAF847}"/>
                </a:ext>
              </a:extLst>
            </p:cNvPr>
            <p:cNvSpPr txBox="1"/>
            <p:nvPr/>
          </p:nvSpPr>
          <p:spPr>
            <a:xfrm>
              <a:off x="9415911" y="2596807"/>
              <a:ext cx="1026182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5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Day</a:t>
              </a:r>
              <a:r>
                <a:rPr lang="it-IT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0</a:t>
              </a:r>
            </a:p>
            <a:p>
              <a:r>
                <a:rPr lang="it-IT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IL-15</a:t>
              </a:r>
            </a:p>
          </p:txBody>
        </p:sp>
        <p:sp>
          <p:nvSpPr>
            <p:cNvPr id="26" name="CasellaDiTesto 25">
              <a:extLst>
                <a:ext uri="{FF2B5EF4-FFF2-40B4-BE49-F238E27FC236}">
                  <a16:creationId xmlns:a16="http://schemas.microsoft.com/office/drawing/2014/main" id="{8BE3B465-996F-1547-BE04-D225C3E83F87}"/>
                </a:ext>
              </a:extLst>
            </p:cNvPr>
            <p:cNvSpPr txBox="1"/>
            <p:nvPr/>
          </p:nvSpPr>
          <p:spPr>
            <a:xfrm>
              <a:off x="7361694" y="2744175"/>
              <a:ext cx="754906" cy="595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Baseline</a:t>
              </a:r>
            </a:p>
            <a:p>
              <a:pPr algn="ctr"/>
              <a:r>
                <a:rPr lang="it-IT" sz="1050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tumor</a:t>
              </a:r>
              <a:r>
                <a:rPr lang="it-IT" sz="10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050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burden</a:t>
              </a:r>
              <a:endParaRPr lang="it-IT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CasellaDiTesto 26">
              <a:extLst>
                <a:ext uri="{FF2B5EF4-FFF2-40B4-BE49-F238E27FC236}">
                  <a16:creationId xmlns:a16="http://schemas.microsoft.com/office/drawing/2014/main" id="{44DABC53-B238-8A41-95D8-69A0BF18221F}"/>
                </a:ext>
              </a:extLst>
            </p:cNvPr>
            <p:cNvSpPr txBox="1"/>
            <p:nvPr/>
          </p:nvSpPr>
          <p:spPr>
            <a:xfrm>
              <a:off x="6889346" y="3601560"/>
              <a:ext cx="1360999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CCR7</a:t>
              </a:r>
              <a:r>
                <a:rPr lang="it-IT" sz="1050" baseline="30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it-IT" sz="10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CD45RA</a:t>
              </a:r>
              <a:r>
                <a:rPr lang="it-IT" sz="1050" baseline="30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</a:p>
            <a:p>
              <a:pPr algn="ctr"/>
              <a:r>
                <a:rPr lang="it-IT" sz="10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 </a:t>
              </a:r>
              <a:r>
                <a:rPr lang="it-IT" sz="1050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cells</a:t>
              </a:r>
              <a:r>
                <a:rPr lang="it-IT" sz="10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it-IT" sz="1050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tumor</a:t>
              </a:r>
              <a:endParaRPr lang="it-IT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it-IT" sz="1050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burden</a:t>
              </a:r>
              <a:endParaRPr lang="it-IT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CasellaDiTesto 27">
              <a:extLst>
                <a:ext uri="{FF2B5EF4-FFF2-40B4-BE49-F238E27FC236}">
                  <a16:creationId xmlns:a16="http://schemas.microsoft.com/office/drawing/2014/main" id="{27DCC4EA-ED87-A948-9D63-6584E896CCEA}"/>
                </a:ext>
              </a:extLst>
            </p:cNvPr>
            <p:cNvSpPr txBox="1"/>
            <p:nvPr/>
          </p:nvSpPr>
          <p:spPr>
            <a:xfrm>
              <a:off x="7294562" y="4323026"/>
              <a:ext cx="84718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Baseline</a:t>
              </a:r>
            </a:p>
            <a:p>
              <a:pPr algn="ctr"/>
              <a:r>
                <a:rPr lang="it-IT" sz="10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CRP</a:t>
              </a:r>
            </a:p>
          </p:txBody>
        </p:sp>
        <p:sp>
          <p:nvSpPr>
            <p:cNvPr id="29" name="CasellaDiTesto 28">
              <a:extLst>
                <a:ext uri="{FF2B5EF4-FFF2-40B4-BE49-F238E27FC236}">
                  <a16:creationId xmlns:a16="http://schemas.microsoft.com/office/drawing/2014/main" id="{5504AA9C-20B0-1445-817E-DE0B5CD1BA2E}"/>
                </a:ext>
              </a:extLst>
            </p:cNvPr>
            <p:cNvSpPr txBox="1"/>
            <p:nvPr/>
          </p:nvSpPr>
          <p:spPr>
            <a:xfrm>
              <a:off x="8397943" y="4276532"/>
              <a:ext cx="84718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Baseline</a:t>
              </a:r>
            </a:p>
            <a:p>
              <a:pPr algn="ctr"/>
              <a:r>
                <a:rPr lang="it-IT" sz="10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IL-6</a:t>
              </a:r>
            </a:p>
          </p:txBody>
        </p:sp>
        <p:sp>
          <p:nvSpPr>
            <p:cNvPr id="30" name="CasellaDiTesto 29">
              <a:extLst>
                <a:ext uri="{FF2B5EF4-FFF2-40B4-BE49-F238E27FC236}">
                  <a16:creationId xmlns:a16="http://schemas.microsoft.com/office/drawing/2014/main" id="{B557950D-7C76-C44E-AA69-9F1CE5D202F1}"/>
                </a:ext>
              </a:extLst>
            </p:cNvPr>
            <p:cNvSpPr txBox="1"/>
            <p:nvPr/>
          </p:nvSpPr>
          <p:spPr>
            <a:xfrm>
              <a:off x="8263200" y="2770751"/>
              <a:ext cx="1006807" cy="4284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Co-culture</a:t>
              </a:r>
            </a:p>
            <a:p>
              <a:pPr algn="ctr"/>
              <a:r>
                <a:rPr lang="it-IT" sz="10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IFN-</a:t>
              </a:r>
              <a:r>
                <a:rPr lang="el-GR" sz="10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γ</a:t>
              </a:r>
              <a:endParaRPr lang="it-IT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Freccia su 5">
              <a:extLst>
                <a:ext uri="{FF2B5EF4-FFF2-40B4-BE49-F238E27FC236}">
                  <a16:creationId xmlns:a16="http://schemas.microsoft.com/office/drawing/2014/main" id="{31676900-240C-9843-BE86-059AFCECEE9C}"/>
                </a:ext>
              </a:extLst>
            </p:cNvPr>
            <p:cNvSpPr/>
            <p:nvPr/>
          </p:nvSpPr>
          <p:spPr>
            <a:xfrm>
              <a:off x="9289648" y="2639491"/>
              <a:ext cx="154550" cy="312016"/>
            </a:xfrm>
            <a:prstGeom prst="upArrow">
              <a:avLst>
                <a:gd name="adj1" fmla="val 50000"/>
                <a:gd name="adj2" fmla="val 8468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1" name="Freccia su 30">
              <a:extLst>
                <a:ext uri="{FF2B5EF4-FFF2-40B4-BE49-F238E27FC236}">
                  <a16:creationId xmlns:a16="http://schemas.microsoft.com/office/drawing/2014/main" id="{FB697745-A970-C54F-AC3A-DB56F346D70D}"/>
                </a:ext>
              </a:extLst>
            </p:cNvPr>
            <p:cNvSpPr/>
            <p:nvPr/>
          </p:nvSpPr>
          <p:spPr>
            <a:xfrm>
              <a:off x="6851423" y="3659192"/>
              <a:ext cx="154550" cy="312016"/>
            </a:xfrm>
            <a:prstGeom prst="upArrow">
              <a:avLst>
                <a:gd name="adj1" fmla="val 50000"/>
                <a:gd name="adj2" fmla="val 84688"/>
              </a:avLst>
            </a:prstGeom>
            <a:solidFill>
              <a:srgbClr val="2363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2" name="Freccia su 31">
              <a:extLst>
                <a:ext uri="{FF2B5EF4-FFF2-40B4-BE49-F238E27FC236}">
                  <a16:creationId xmlns:a16="http://schemas.microsoft.com/office/drawing/2014/main" id="{0BCF09B8-56E0-8649-BB3A-EDB6E9E50D5F}"/>
                </a:ext>
              </a:extLst>
            </p:cNvPr>
            <p:cNvSpPr/>
            <p:nvPr/>
          </p:nvSpPr>
          <p:spPr>
            <a:xfrm rot="10800000">
              <a:off x="7255543" y="2899976"/>
              <a:ext cx="154550" cy="312016"/>
            </a:xfrm>
            <a:prstGeom prst="upArrow">
              <a:avLst>
                <a:gd name="adj1" fmla="val 50000"/>
                <a:gd name="adj2" fmla="val 84688"/>
              </a:avLst>
            </a:prstGeom>
            <a:solidFill>
              <a:srgbClr val="2363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3" name="Freccia su 32">
              <a:extLst>
                <a:ext uri="{FF2B5EF4-FFF2-40B4-BE49-F238E27FC236}">
                  <a16:creationId xmlns:a16="http://schemas.microsoft.com/office/drawing/2014/main" id="{55AD4788-F68F-8C43-9217-3E13B974C0F4}"/>
                </a:ext>
              </a:extLst>
            </p:cNvPr>
            <p:cNvSpPr/>
            <p:nvPr/>
          </p:nvSpPr>
          <p:spPr>
            <a:xfrm rot="10800000">
              <a:off x="7255543" y="4403311"/>
              <a:ext cx="154550" cy="312016"/>
            </a:xfrm>
            <a:prstGeom prst="upArrow">
              <a:avLst>
                <a:gd name="adj1" fmla="val 50000"/>
                <a:gd name="adj2" fmla="val 84688"/>
              </a:avLst>
            </a:prstGeom>
            <a:solidFill>
              <a:srgbClr val="2363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4" name="Freccia su 33">
              <a:extLst>
                <a:ext uri="{FF2B5EF4-FFF2-40B4-BE49-F238E27FC236}">
                  <a16:creationId xmlns:a16="http://schemas.microsoft.com/office/drawing/2014/main" id="{41204ED8-AAB1-8646-AA5C-D0DBA6015069}"/>
                </a:ext>
              </a:extLst>
            </p:cNvPr>
            <p:cNvSpPr/>
            <p:nvPr/>
          </p:nvSpPr>
          <p:spPr>
            <a:xfrm rot="10800000">
              <a:off x="8379170" y="4356817"/>
              <a:ext cx="154550" cy="312016"/>
            </a:xfrm>
            <a:prstGeom prst="upArrow">
              <a:avLst>
                <a:gd name="adj1" fmla="val 50000"/>
                <a:gd name="adj2" fmla="val 84688"/>
              </a:avLst>
            </a:prstGeom>
            <a:solidFill>
              <a:srgbClr val="2363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5" name="Freccia su 34">
              <a:extLst>
                <a:ext uri="{FF2B5EF4-FFF2-40B4-BE49-F238E27FC236}">
                  <a16:creationId xmlns:a16="http://schemas.microsoft.com/office/drawing/2014/main" id="{A9364BFD-0B60-8A40-9357-62ED3F407F87}"/>
                </a:ext>
              </a:extLst>
            </p:cNvPr>
            <p:cNvSpPr/>
            <p:nvPr/>
          </p:nvSpPr>
          <p:spPr>
            <a:xfrm>
              <a:off x="8230998" y="4356817"/>
              <a:ext cx="154550" cy="312016"/>
            </a:xfrm>
            <a:prstGeom prst="upArrow">
              <a:avLst>
                <a:gd name="adj1" fmla="val 50000"/>
                <a:gd name="adj2" fmla="val 84688"/>
              </a:avLst>
            </a:prstGeom>
            <a:solidFill>
              <a:srgbClr val="833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6" name="CasellaDiTesto 35">
              <a:extLst>
                <a:ext uri="{FF2B5EF4-FFF2-40B4-BE49-F238E27FC236}">
                  <a16:creationId xmlns:a16="http://schemas.microsoft.com/office/drawing/2014/main" id="{63987BB8-5361-0C47-A450-9E4283227FC6}"/>
                </a:ext>
              </a:extLst>
            </p:cNvPr>
            <p:cNvSpPr txBox="1"/>
            <p:nvPr/>
          </p:nvSpPr>
          <p:spPr>
            <a:xfrm>
              <a:off x="8697548" y="3532878"/>
              <a:ext cx="84718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Baseline</a:t>
              </a:r>
            </a:p>
            <a:p>
              <a:pPr algn="ctr"/>
              <a:r>
                <a:rPr lang="it-IT" sz="10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LDH</a:t>
              </a:r>
            </a:p>
          </p:txBody>
        </p:sp>
        <p:sp>
          <p:nvSpPr>
            <p:cNvPr id="37" name="Freccia su 36">
              <a:extLst>
                <a:ext uri="{FF2B5EF4-FFF2-40B4-BE49-F238E27FC236}">
                  <a16:creationId xmlns:a16="http://schemas.microsoft.com/office/drawing/2014/main" id="{82088ED9-1BEB-9A44-A18D-D7A948358F78}"/>
                </a:ext>
              </a:extLst>
            </p:cNvPr>
            <p:cNvSpPr/>
            <p:nvPr/>
          </p:nvSpPr>
          <p:spPr>
            <a:xfrm rot="10800000">
              <a:off x="8682798" y="3589651"/>
              <a:ext cx="154550" cy="312016"/>
            </a:xfrm>
            <a:prstGeom prst="upArrow">
              <a:avLst>
                <a:gd name="adj1" fmla="val 50000"/>
                <a:gd name="adj2" fmla="val 84688"/>
              </a:avLst>
            </a:prstGeom>
            <a:solidFill>
              <a:srgbClr val="2363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8" name="Freccia su 37">
              <a:extLst>
                <a:ext uri="{FF2B5EF4-FFF2-40B4-BE49-F238E27FC236}">
                  <a16:creationId xmlns:a16="http://schemas.microsoft.com/office/drawing/2014/main" id="{71B8FE22-7C69-2447-A2D3-D36870597A56}"/>
                </a:ext>
              </a:extLst>
            </p:cNvPr>
            <p:cNvSpPr/>
            <p:nvPr/>
          </p:nvSpPr>
          <p:spPr>
            <a:xfrm>
              <a:off x="8534626" y="3589651"/>
              <a:ext cx="154550" cy="312016"/>
            </a:xfrm>
            <a:prstGeom prst="upArrow">
              <a:avLst>
                <a:gd name="adj1" fmla="val 50000"/>
                <a:gd name="adj2" fmla="val 84688"/>
              </a:avLst>
            </a:prstGeom>
            <a:solidFill>
              <a:srgbClr val="833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9" name="Freccia su 38">
              <a:extLst>
                <a:ext uri="{FF2B5EF4-FFF2-40B4-BE49-F238E27FC236}">
                  <a16:creationId xmlns:a16="http://schemas.microsoft.com/office/drawing/2014/main" id="{3F7B4A6C-53DE-C64F-A23F-43B3A12E6957}"/>
                </a:ext>
              </a:extLst>
            </p:cNvPr>
            <p:cNvSpPr/>
            <p:nvPr/>
          </p:nvSpPr>
          <p:spPr>
            <a:xfrm>
              <a:off x="8348646" y="3589651"/>
              <a:ext cx="154550" cy="312016"/>
            </a:xfrm>
            <a:prstGeom prst="upArrow">
              <a:avLst>
                <a:gd name="adj1" fmla="val 50000"/>
                <a:gd name="adj2" fmla="val 8468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0" name="Freccia su 39">
              <a:extLst>
                <a:ext uri="{FF2B5EF4-FFF2-40B4-BE49-F238E27FC236}">
                  <a16:creationId xmlns:a16="http://schemas.microsoft.com/office/drawing/2014/main" id="{3056F217-C5E4-0544-A9DE-8595242A8106}"/>
                </a:ext>
              </a:extLst>
            </p:cNvPr>
            <p:cNvSpPr/>
            <p:nvPr/>
          </p:nvSpPr>
          <p:spPr>
            <a:xfrm>
              <a:off x="8119786" y="2791488"/>
              <a:ext cx="154550" cy="312016"/>
            </a:xfrm>
            <a:prstGeom prst="upArrow">
              <a:avLst>
                <a:gd name="adj1" fmla="val 50000"/>
                <a:gd name="adj2" fmla="val 8468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1" name="Freccia su 40">
              <a:extLst>
                <a:ext uri="{FF2B5EF4-FFF2-40B4-BE49-F238E27FC236}">
                  <a16:creationId xmlns:a16="http://schemas.microsoft.com/office/drawing/2014/main" id="{46BEA981-C01A-0245-B9E2-A437DA336863}"/>
                </a:ext>
              </a:extLst>
            </p:cNvPr>
            <p:cNvSpPr/>
            <p:nvPr/>
          </p:nvSpPr>
          <p:spPr>
            <a:xfrm rot="10800000">
              <a:off x="8282987" y="2791488"/>
              <a:ext cx="154550" cy="312016"/>
            </a:xfrm>
            <a:prstGeom prst="upArrow">
              <a:avLst>
                <a:gd name="adj1" fmla="val 50000"/>
                <a:gd name="adj2" fmla="val 84688"/>
              </a:avLst>
            </a:prstGeom>
            <a:solidFill>
              <a:srgbClr val="2363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3" name="CasellaDiTesto 42">
              <a:extLst>
                <a:ext uri="{FF2B5EF4-FFF2-40B4-BE49-F238E27FC236}">
                  <a16:creationId xmlns:a16="http://schemas.microsoft.com/office/drawing/2014/main" id="{9E930618-954B-ED48-8024-907F7E0E00AE}"/>
                </a:ext>
              </a:extLst>
            </p:cNvPr>
            <p:cNvSpPr txBox="1"/>
            <p:nvPr/>
          </p:nvSpPr>
          <p:spPr>
            <a:xfrm>
              <a:off x="818042" y="4800037"/>
              <a:ext cx="3822063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Baseline </a:t>
              </a:r>
              <a:r>
                <a:rPr lang="it-IT" sz="14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systemic</a:t>
              </a:r>
              <a:r>
                <a:rPr lang="it-IT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4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inflammation</a:t>
              </a:r>
              <a:r>
                <a:rPr lang="it-IT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4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is</a:t>
              </a:r>
              <a:r>
                <a:rPr lang="it-IT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4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negatively</a:t>
              </a:r>
              <a:r>
                <a:rPr lang="it-IT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4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associated</a:t>
              </a:r>
              <a:r>
                <a:rPr lang="it-IT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with </a:t>
              </a:r>
              <a:r>
                <a:rPr lang="it-IT" sz="14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both</a:t>
              </a:r>
              <a:r>
                <a:rPr lang="it-IT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CAR-T </a:t>
              </a:r>
              <a:r>
                <a:rPr lang="it-IT" sz="14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cell</a:t>
              </a:r>
              <a:r>
                <a:rPr lang="it-IT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4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expansion</a:t>
              </a:r>
              <a:r>
                <a:rPr lang="it-IT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relative to </a:t>
              </a:r>
              <a:r>
                <a:rPr lang="it-IT" sz="14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pretreatment</a:t>
              </a:r>
              <a:r>
                <a:rPr lang="it-IT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TB and the rate of </a:t>
              </a:r>
              <a:r>
                <a:rPr lang="it-IT" sz="14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durable</a:t>
              </a:r>
              <a:r>
                <a:rPr lang="it-IT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4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responses</a:t>
              </a:r>
              <a:endParaRPr lang="it-IT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Rettangolo con angoli arrotondati 43">
              <a:extLst>
                <a:ext uri="{FF2B5EF4-FFF2-40B4-BE49-F238E27FC236}">
                  <a16:creationId xmlns:a16="http://schemas.microsoft.com/office/drawing/2014/main" id="{4D1C5EBD-E2D0-C045-AA80-BBA6A139A5C4}"/>
                </a:ext>
              </a:extLst>
            </p:cNvPr>
            <p:cNvSpPr/>
            <p:nvPr/>
          </p:nvSpPr>
          <p:spPr>
            <a:xfrm>
              <a:off x="663691" y="4637782"/>
              <a:ext cx="4052293" cy="1303763"/>
            </a:xfrm>
            <a:prstGeom prst="roundRect">
              <a:avLst>
                <a:gd name="adj" fmla="val 19110"/>
              </a:avLst>
            </a:prstGeom>
            <a:noFill/>
            <a:ln>
              <a:solidFill>
                <a:srgbClr val="2363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B025AB3A-CA0C-6C4C-85B2-3C59CEC6404C}"/>
              </a:ext>
            </a:extLst>
          </p:cNvPr>
          <p:cNvSpPr txBox="1"/>
          <p:nvPr/>
        </p:nvSpPr>
        <p:spPr>
          <a:xfrm>
            <a:off x="313138" y="6133049"/>
            <a:ext cx="6889346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  <a:spcBef>
                <a:spcPct val="0"/>
              </a:spcBef>
              <a:buClr>
                <a:srgbClr val="D67321"/>
              </a:buClr>
              <a:buSzPct val="110000"/>
              <a:buFontTx/>
              <a:buNone/>
            </a:pPr>
            <a:r>
              <a:rPr lang="en-US" altLang="it-IT" sz="10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TB: tumor burden; CRP: </a:t>
            </a:r>
            <a:r>
              <a:rPr lang="it-IT" sz="1000" i="1" dirty="0">
                <a:latin typeface="Arial" panose="020B0604020202020204" pitchFamily="34" charset="0"/>
                <a:cs typeface="Arial" panose="020B0604020202020204" pitchFamily="34" charset="0"/>
              </a:rPr>
              <a:t>C-</a:t>
            </a:r>
            <a:r>
              <a:rPr lang="it-IT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reactive</a:t>
            </a:r>
            <a:r>
              <a:rPr lang="it-IT" sz="1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protein</a:t>
            </a:r>
            <a:r>
              <a:rPr lang="en-US" altLang="it-IT" sz="10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; IL: interleukin; IFN: interferon; LDH: </a:t>
            </a:r>
            <a:r>
              <a:rPr lang="it-IT" altLang="it-IT" sz="1000" i="1" dirty="0" err="1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l</a:t>
            </a:r>
            <a:r>
              <a:rPr lang="it-IT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actate</a:t>
            </a:r>
            <a:r>
              <a:rPr lang="it-IT" sz="1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dehydrogenase</a:t>
            </a:r>
            <a:r>
              <a:rPr lang="en-US" altLang="it-IT" sz="10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9820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7D0C6CD5-6BE2-4C41-A0F2-801535466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dirty="0" err="1"/>
              <a:t>Tumor</a:t>
            </a:r>
            <a:r>
              <a:rPr lang="it-IT" dirty="0"/>
              <a:t> </a:t>
            </a:r>
            <a:r>
              <a:rPr lang="it-IT" dirty="0" err="1"/>
              <a:t>burden</a:t>
            </a:r>
            <a:r>
              <a:rPr lang="it-IT" dirty="0"/>
              <a:t>, </a:t>
            </a:r>
            <a:r>
              <a:rPr lang="it-IT" dirty="0" err="1"/>
              <a:t>inflammation</a:t>
            </a:r>
            <a:r>
              <a:rPr lang="it-IT" dirty="0"/>
              <a:t>, and </a:t>
            </a:r>
            <a:r>
              <a:rPr lang="it-IT" dirty="0" err="1"/>
              <a:t>product</a:t>
            </a:r>
            <a:r>
              <a:rPr lang="it-IT" dirty="0"/>
              <a:t> </a:t>
            </a:r>
            <a:r>
              <a:rPr lang="it-IT" dirty="0" err="1"/>
              <a:t>attributes</a:t>
            </a:r>
            <a:r>
              <a:rPr lang="it-IT" dirty="0"/>
              <a:t> </a:t>
            </a:r>
            <a:r>
              <a:rPr lang="it-IT" dirty="0" err="1"/>
              <a:t>determine</a:t>
            </a:r>
            <a:r>
              <a:rPr lang="it-IT" dirty="0"/>
              <a:t> </a:t>
            </a:r>
            <a:r>
              <a:rPr lang="it-IT" dirty="0" err="1"/>
              <a:t>outcomes</a:t>
            </a:r>
            <a:r>
              <a:rPr lang="it-IT" dirty="0"/>
              <a:t> </a:t>
            </a:r>
            <a:br>
              <a:rPr lang="it-IT" dirty="0"/>
            </a:br>
            <a:r>
              <a:rPr lang="it-IT" dirty="0"/>
              <a:t>of </a:t>
            </a:r>
            <a:r>
              <a:rPr lang="it-IT" dirty="0" err="1"/>
              <a:t>axicabtagene</a:t>
            </a:r>
            <a:r>
              <a:rPr lang="it-IT" dirty="0"/>
              <a:t> </a:t>
            </a:r>
            <a:r>
              <a:rPr lang="it-IT" dirty="0" err="1"/>
              <a:t>ciloleucel</a:t>
            </a:r>
            <a:r>
              <a:rPr lang="it-IT" dirty="0"/>
              <a:t> in large B-</a:t>
            </a:r>
            <a:r>
              <a:rPr lang="it-IT" dirty="0" err="1"/>
              <a:t>cell</a:t>
            </a:r>
            <a:r>
              <a:rPr lang="it-IT" dirty="0"/>
              <a:t> </a:t>
            </a:r>
            <a:r>
              <a:rPr lang="it-IT" dirty="0" err="1"/>
              <a:t>lymphoma</a:t>
            </a:r>
            <a:endParaRPr lang="it-IT" dirty="0"/>
          </a:p>
        </p:txBody>
      </p:sp>
      <p:sp>
        <p:nvSpPr>
          <p:cNvPr id="9" name="Rettangolo con angoli arrotondati 8">
            <a:extLst>
              <a:ext uri="{FF2B5EF4-FFF2-40B4-BE49-F238E27FC236}">
                <a16:creationId xmlns:a16="http://schemas.microsoft.com/office/drawing/2014/main" id="{2F106B32-324C-0B48-9EA3-2B548FD487E6}"/>
              </a:ext>
            </a:extLst>
          </p:cNvPr>
          <p:cNvSpPr/>
          <p:nvPr/>
        </p:nvSpPr>
        <p:spPr>
          <a:xfrm>
            <a:off x="6659836" y="1353565"/>
            <a:ext cx="3632078" cy="285518"/>
          </a:xfrm>
          <a:prstGeom prst="roundRect">
            <a:avLst>
              <a:gd name="adj" fmla="val 38289"/>
            </a:avLst>
          </a:prstGeom>
          <a:solidFill>
            <a:schemeClr val="bg1">
              <a:lumMod val="9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it-IT" sz="14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Peak expansion by </a:t>
            </a:r>
            <a:r>
              <a:rPr lang="en-GB" altLang="it-IT" sz="1400" b="1" dirty="0" err="1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tumor</a:t>
            </a:r>
            <a:r>
              <a:rPr lang="en-GB" altLang="it-IT" sz="14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burden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8A3301CE-1261-2D46-89AB-5D1CBEFA670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935838" y="1961998"/>
            <a:ext cx="3712543" cy="3210649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72290538-A760-DE48-A21F-29CB93D78430}"/>
              </a:ext>
            </a:extLst>
          </p:cNvPr>
          <p:cNvSpPr txBox="1"/>
          <p:nvPr/>
        </p:nvSpPr>
        <p:spPr>
          <a:xfrm rot="16200000">
            <a:off x="1048415" y="3396066"/>
            <a:ext cx="17748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Probability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durable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  <a:endParaRPr lang="it-IT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C2675F6-3B07-B042-9B29-455A4BC0D0FB}"/>
              </a:ext>
            </a:extLst>
          </p:cNvPr>
          <p:cNvSpPr txBox="1"/>
          <p:nvPr/>
        </p:nvSpPr>
        <p:spPr>
          <a:xfrm>
            <a:off x="2430205" y="4976236"/>
            <a:ext cx="272382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Peak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CAR-T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tumor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burden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(10</a:t>
            </a:r>
            <a:r>
              <a:rPr lang="it-IT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/mm</a:t>
            </a:r>
            <a:r>
              <a:rPr lang="it-IT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5BF14190-20CF-6A4E-816C-8578D327084A}"/>
              </a:ext>
            </a:extLst>
          </p:cNvPr>
          <p:cNvSpPr txBox="1"/>
          <p:nvPr/>
        </p:nvSpPr>
        <p:spPr>
          <a:xfrm>
            <a:off x="4819641" y="4398905"/>
            <a:ext cx="668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p=0.0017</a:t>
            </a:r>
          </a:p>
          <a:p>
            <a:pPr algn="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n=94</a:t>
            </a: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2581CC73-F8BD-E24E-9C6B-CDA51F62B1F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544414" y="1961998"/>
            <a:ext cx="3712543" cy="3210648"/>
          </a:xfrm>
          <a:prstGeom prst="rect">
            <a:avLst/>
          </a:prstGeom>
        </p:spPr>
      </p:pic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7191B166-965F-0545-A250-EE1AB9A6D29A}"/>
              </a:ext>
            </a:extLst>
          </p:cNvPr>
          <p:cNvSpPr txBox="1"/>
          <p:nvPr/>
        </p:nvSpPr>
        <p:spPr>
          <a:xfrm rot="16200000">
            <a:off x="5675431" y="3388446"/>
            <a:ext cx="173797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CAR-T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blood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l-GR" sz="9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L)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A5FD8084-B1CB-0648-B1AE-2B0CBBD6368E}"/>
              </a:ext>
            </a:extLst>
          </p:cNvPr>
          <p:cNvSpPr txBox="1"/>
          <p:nvPr/>
        </p:nvSpPr>
        <p:spPr>
          <a:xfrm>
            <a:off x="7773758" y="4976236"/>
            <a:ext cx="12538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Tumor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burden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(mm</a:t>
            </a:r>
            <a:r>
              <a:rPr lang="it-IT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ED391391-5744-254B-856B-57190875ED95}"/>
              </a:ext>
            </a:extLst>
          </p:cNvPr>
          <p:cNvSpPr txBox="1"/>
          <p:nvPr/>
        </p:nvSpPr>
        <p:spPr>
          <a:xfrm>
            <a:off x="7927767" y="2015338"/>
            <a:ext cx="12811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Median</a:t>
            </a:r>
            <a:r>
              <a:rPr lang="it-IT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tumor</a:t>
            </a:r>
            <a:r>
              <a:rPr lang="it-IT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burden</a:t>
            </a:r>
            <a:endParaRPr lang="it-IT" sz="9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EB81D5C7-94E9-B64F-9C32-22CEBEFDE87E}"/>
              </a:ext>
            </a:extLst>
          </p:cNvPr>
          <p:cNvSpPr txBox="1"/>
          <p:nvPr/>
        </p:nvSpPr>
        <p:spPr>
          <a:xfrm>
            <a:off x="9327199" y="3130590"/>
            <a:ext cx="845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t-IT" sz="9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Median</a:t>
            </a:r>
            <a:r>
              <a:rPr lang="it-IT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peak</a:t>
            </a:r>
            <a:br>
              <a:rPr lang="it-IT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CAR-T </a:t>
            </a:r>
            <a:r>
              <a:rPr lang="it-IT" sz="9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endParaRPr lang="it-IT" sz="9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97A68F59-ACB3-574B-8958-4A633160D44B}"/>
              </a:ext>
            </a:extLst>
          </p:cNvPr>
          <p:cNvSpPr txBox="1"/>
          <p:nvPr/>
        </p:nvSpPr>
        <p:spPr>
          <a:xfrm>
            <a:off x="9604352" y="2193496"/>
            <a:ext cx="4396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t-IT" sz="10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46%</a:t>
            </a:r>
          </a:p>
          <a:p>
            <a:pPr algn="r"/>
            <a:r>
              <a:rPr lang="it-IT" sz="1000" b="1" dirty="0">
                <a:solidFill>
                  <a:srgbClr val="E69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54%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19625BE2-329E-EB49-B0EB-907F1FFBF6CC}"/>
              </a:ext>
            </a:extLst>
          </p:cNvPr>
          <p:cNvSpPr txBox="1"/>
          <p:nvPr/>
        </p:nvSpPr>
        <p:spPr>
          <a:xfrm>
            <a:off x="7016287" y="2193496"/>
            <a:ext cx="4396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65%</a:t>
            </a:r>
          </a:p>
          <a:p>
            <a:r>
              <a:rPr lang="it-IT" sz="1000" b="1" dirty="0">
                <a:solidFill>
                  <a:srgbClr val="E69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35%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B9BAB7AF-2294-A645-9505-BF438BEF6890}"/>
              </a:ext>
            </a:extLst>
          </p:cNvPr>
          <p:cNvSpPr txBox="1"/>
          <p:nvPr/>
        </p:nvSpPr>
        <p:spPr>
          <a:xfrm>
            <a:off x="9604352" y="4319476"/>
            <a:ext cx="4396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t-IT" sz="10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10%</a:t>
            </a:r>
          </a:p>
          <a:p>
            <a:pPr algn="r"/>
            <a:r>
              <a:rPr lang="it-IT" sz="1000" b="1" dirty="0">
                <a:solidFill>
                  <a:srgbClr val="E69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91%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B66950D6-AE01-0540-A3E3-6B864E3C5E71}"/>
              </a:ext>
            </a:extLst>
          </p:cNvPr>
          <p:cNvSpPr txBox="1"/>
          <p:nvPr/>
        </p:nvSpPr>
        <p:spPr>
          <a:xfrm>
            <a:off x="7016287" y="4319476"/>
            <a:ext cx="4396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42%</a:t>
            </a:r>
          </a:p>
          <a:p>
            <a:r>
              <a:rPr lang="it-IT" sz="1000" b="1" dirty="0">
                <a:solidFill>
                  <a:srgbClr val="E69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58%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9579F67B-51A6-414E-90C0-2AED483DC1AB}"/>
              </a:ext>
            </a:extLst>
          </p:cNvPr>
          <p:cNvSpPr txBox="1"/>
          <p:nvPr/>
        </p:nvSpPr>
        <p:spPr>
          <a:xfrm>
            <a:off x="6865184" y="1746165"/>
            <a:ext cx="34131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 err="1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Durable</a:t>
            </a:r>
            <a:r>
              <a:rPr lang="it-IT" sz="900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00" dirty="0" err="1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  <a:r>
              <a:rPr lang="it-IT" sz="900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(n=39)         </a:t>
            </a:r>
            <a:r>
              <a:rPr lang="it-IT" sz="900" dirty="0" err="1">
                <a:solidFill>
                  <a:srgbClr val="E69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Relapsed</a:t>
            </a:r>
            <a:r>
              <a:rPr lang="it-IT" sz="900" dirty="0">
                <a:solidFill>
                  <a:srgbClr val="E69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 no </a:t>
            </a:r>
            <a:r>
              <a:rPr lang="it-IT" sz="900" dirty="0" err="1">
                <a:solidFill>
                  <a:srgbClr val="E69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  <a:r>
              <a:rPr lang="it-IT" sz="900" dirty="0">
                <a:solidFill>
                  <a:srgbClr val="E69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(n=56)</a:t>
            </a:r>
          </a:p>
        </p:txBody>
      </p:sp>
      <p:sp>
        <p:nvSpPr>
          <p:cNvPr id="5" name="Ovale 4">
            <a:extLst>
              <a:ext uri="{FF2B5EF4-FFF2-40B4-BE49-F238E27FC236}">
                <a16:creationId xmlns:a16="http://schemas.microsoft.com/office/drawing/2014/main" id="{460AF71B-23FE-704C-A190-C8F84D16F97C}"/>
              </a:ext>
            </a:extLst>
          </p:cNvPr>
          <p:cNvSpPr/>
          <p:nvPr/>
        </p:nvSpPr>
        <p:spPr>
          <a:xfrm>
            <a:off x="6829188" y="1821197"/>
            <a:ext cx="84363" cy="84363"/>
          </a:xfrm>
          <a:prstGeom prst="ellipse">
            <a:avLst/>
          </a:prstGeom>
          <a:solidFill>
            <a:srgbClr val="2363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5F8D9A86-AB02-5842-A1BD-31ADBF178BBC}"/>
              </a:ext>
            </a:extLst>
          </p:cNvPr>
          <p:cNvSpPr/>
          <p:nvPr/>
        </p:nvSpPr>
        <p:spPr>
          <a:xfrm>
            <a:off x="8391318" y="1828890"/>
            <a:ext cx="74667" cy="82134"/>
          </a:xfrm>
          <a:prstGeom prst="rect">
            <a:avLst/>
          </a:prstGeom>
          <a:solidFill>
            <a:srgbClr val="E691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Rettangolo 28">
            <a:extLst>
              <a:ext uri="{FF2B5EF4-FFF2-40B4-BE49-F238E27FC236}">
                <a16:creationId xmlns:a16="http://schemas.microsoft.com/office/drawing/2014/main" id="{67CECEE3-9B50-B94F-85F6-7E9C0F3BCB9B}"/>
              </a:ext>
            </a:extLst>
          </p:cNvPr>
          <p:cNvSpPr/>
          <p:nvPr/>
        </p:nvSpPr>
        <p:spPr>
          <a:xfrm>
            <a:off x="1820422" y="5709630"/>
            <a:ext cx="84714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E69135"/>
              </a:buClr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CAR-T cell expansion commensurate with baseline TB is associated with durable responses after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axi-cel</a:t>
            </a:r>
            <a:endParaRPr lang="it-IT" sz="1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ttangolo con angoli arrotondati 29">
            <a:extLst>
              <a:ext uri="{FF2B5EF4-FFF2-40B4-BE49-F238E27FC236}">
                <a16:creationId xmlns:a16="http://schemas.microsoft.com/office/drawing/2014/main" id="{A632A98D-D189-9E48-BF00-4A68C15CE354}"/>
              </a:ext>
            </a:extLst>
          </p:cNvPr>
          <p:cNvSpPr/>
          <p:nvPr/>
        </p:nvSpPr>
        <p:spPr>
          <a:xfrm>
            <a:off x="2169566" y="1380263"/>
            <a:ext cx="3478815" cy="285518"/>
          </a:xfrm>
          <a:prstGeom prst="roundRect">
            <a:avLst>
              <a:gd name="adj" fmla="val 38289"/>
            </a:avLst>
          </a:prstGeom>
          <a:solidFill>
            <a:schemeClr val="bg1">
              <a:lumMod val="9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it-IT" sz="14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Logistic regression analysis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B2F8ADE6-DFBF-3E4D-A031-CDDD235CA4E6}"/>
              </a:ext>
            </a:extLst>
          </p:cNvPr>
          <p:cNvSpPr txBox="1"/>
          <p:nvPr/>
        </p:nvSpPr>
        <p:spPr>
          <a:xfrm>
            <a:off x="8397943" y="6589796"/>
            <a:ext cx="3757304" cy="253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5000"/>
              </a:lnSpc>
              <a:spcBef>
                <a:spcPct val="0"/>
              </a:spcBef>
              <a:buClr>
                <a:srgbClr val="D67321"/>
              </a:buClr>
              <a:buSzPct val="110000"/>
              <a:buFontTx/>
              <a:buNone/>
            </a:pPr>
            <a:r>
              <a:rPr lang="en-US" altLang="it-IT" sz="11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Mod. da </a:t>
            </a:r>
            <a:r>
              <a:rPr lang="en-US" altLang="it-IT" sz="11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  <a:hlinkClick r:id="rId5"/>
              </a:rPr>
              <a:t>Locke FL, et al. Blood Adv 2020; 4: 4898–4911</a:t>
            </a:r>
            <a:endParaRPr lang="en-US" altLang="it-IT" sz="1100" i="1" dirty="0">
              <a:solidFill>
                <a:srgbClr val="000000"/>
              </a:solidFill>
              <a:latin typeface="Arial" panose="020B0604020202020204" pitchFamily="34" charset="0"/>
              <a:ea typeface="MS PGothic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63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7D0C6CD5-6BE2-4C41-A0F2-801535466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dirty="0"/>
              <a:t>T-</a:t>
            </a:r>
            <a:r>
              <a:rPr lang="it-IT" dirty="0" err="1"/>
              <a:t>cell</a:t>
            </a:r>
            <a:r>
              <a:rPr lang="it-IT" dirty="0"/>
              <a:t> </a:t>
            </a:r>
            <a:r>
              <a:rPr lang="it-IT" dirty="0" err="1"/>
              <a:t>phenotypes</a:t>
            </a:r>
            <a:r>
              <a:rPr lang="it-IT" dirty="0"/>
              <a:t> in </a:t>
            </a:r>
            <a:r>
              <a:rPr lang="it-IT" dirty="0" err="1"/>
              <a:t>apheresis</a:t>
            </a:r>
            <a:r>
              <a:rPr lang="it-IT" dirty="0"/>
              <a:t> </a:t>
            </a:r>
            <a:r>
              <a:rPr lang="it-IT" dirty="0" err="1"/>
              <a:t>material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associated</a:t>
            </a:r>
            <a:r>
              <a:rPr lang="it-IT" dirty="0"/>
              <a:t> with </a:t>
            </a:r>
            <a:r>
              <a:rPr lang="it-IT" dirty="0" err="1"/>
              <a:t>product</a:t>
            </a:r>
            <a:r>
              <a:rPr lang="it-IT" dirty="0"/>
              <a:t> </a:t>
            </a:r>
            <a:r>
              <a:rPr lang="it-IT" dirty="0" err="1"/>
              <a:t>phenotype</a:t>
            </a:r>
            <a:r>
              <a:rPr lang="it-IT" dirty="0"/>
              <a:t> </a:t>
            </a:r>
            <a:br>
              <a:rPr lang="it-IT" dirty="0"/>
            </a:br>
            <a:r>
              <a:rPr lang="it-IT" dirty="0"/>
              <a:t>and </a:t>
            </a:r>
            <a:r>
              <a:rPr lang="it-IT" dirty="0" err="1"/>
              <a:t>product</a:t>
            </a:r>
            <a:r>
              <a:rPr lang="it-IT" dirty="0"/>
              <a:t> </a:t>
            </a:r>
            <a:r>
              <a:rPr lang="it-IT" dirty="0" err="1"/>
              <a:t>doubling</a:t>
            </a:r>
            <a:r>
              <a:rPr lang="it-IT" dirty="0"/>
              <a:t> time   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F746DECA-80B0-384C-9F67-232793C6D7E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72340" y="1431176"/>
            <a:ext cx="3466230" cy="3210648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BDC1F4AC-745D-5343-8703-23D7E19DB6F6}"/>
              </a:ext>
            </a:extLst>
          </p:cNvPr>
          <p:cNvSpPr txBox="1"/>
          <p:nvPr/>
        </p:nvSpPr>
        <p:spPr>
          <a:xfrm rot="16200000">
            <a:off x="-156181" y="2865244"/>
            <a:ext cx="153118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CD8 T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product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(%)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E88280B-D979-4741-8180-E1C2A3DFE3F8}"/>
              </a:ext>
            </a:extLst>
          </p:cNvPr>
          <p:cNvSpPr txBox="1"/>
          <p:nvPr/>
        </p:nvSpPr>
        <p:spPr>
          <a:xfrm>
            <a:off x="1557072" y="4445414"/>
            <a:ext cx="16466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CD8 T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apheresis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(%)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D4A4A770-17D0-2848-B9C6-2B0011E41C6A}"/>
              </a:ext>
            </a:extLst>
          </p:cNvPr>
          <p:cNvSpPr txBox="1"/>
          <p:nvPr/>
        </p:nvSpPr>
        <p:spPr>
          <a:xfrm>
            <a:off x="2078071" y="3846632"/>
            <a:ext cx="1854995" cy="4078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Bef>
                <a:spcPts val="300"/>
              </a:spcBef>
            </a:pP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Spearman’s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correlation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=0.6685</a:t>
            </a:r>
          </a:p>
          <a:p>
            <a:pPr algn="r">
              <a:spcBef>
                <a:spcPts val="300"/>
              </a:spcBef>
            </a:pP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&lt;0.0001,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=99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06D80B93-BACA-EC4F-BC39-C5D42E3AFCF8}"/>
              </a:ext>
            </a:extLst>
          </p:cNvPr>
          <p:cNvSpPr/>
          <p:nvPr/>
        </p:nvSpPr>
        <p:spPr>
          <a:xfrm>
            <a:off x="432331" y="5138239"/>
            <a:ext cx="1139857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750" indent="-177750">
              <a:spcBef>
                <a:spcPts val="1200"/>
              </a:spcBef>
              <a:buClr>
                <a:srgbClr val="E69135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proportion of T cells with a more juvenile phenotype in the apheresis material directly associates with a lower product doubling time (DT). DT( before infusion) is associated with CAR-T expansion (after infusion)</a:t>
            </a:r>
          </a:p>
          <a:p>
            <a:pPr marL="177750" indent="-177750">
              <a:spcBef>
                <a:spcPts val="1200"/>
              </a:spcBef>
              <a:buClr>
                <a:srgbClr val="E69135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Frequency of CCR7</a:t>
            </a:r>
            <a:r>
              <a:rPr lang="en-US" sz="14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CD45RA</a:t>
            </a:r>
            <a:r>
              <a:rPr lang="en-US" sz="14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T cells was negatively associated with DT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A1C2A983-8EBF-E145-944A-18744557EBA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528161" y="1431176"/>
            <a:ext cx="3466229" cy="3210648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F1987D44-03FE-8E4E-8A6D-D4BCFD360A2E}"/>
              </a:ext>
            </a:extLst>
          </p:cNvPr>
          <p:cNvSpPr txBox="1"/>
          <p:nvPr/>
        </p:nvSpPr>
        <p:spPr>
          <a:xfrm rot="16200000">
            <a:off x="3463011" y="2865244"/>
            <a:ext cx="22044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CCR7</a:t>
            </a:r>
            <a:r>
              <a:rPr lang="it-IT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CD45RA</a:t>
            </a:r>
            <a:r>
              <a:rPr lang="it-IT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T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product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(%)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B757F761-94A9-B044-A270-F28951460343}"/>
              </a:ext>
            </a:extLst>
          </p:cNvPr>
          <p:cNvSpPr txBox="1"/>
          <p:nvPr/>
        </p:nvSpPr>
        <p:spPr>
          <a:xfrm>
            <a:off x="5629352" y="4445414"/>
            <a:ext cx="1383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CCR7</a:t>
            </a:r>
            <a:r>
              <a:rPr lang="it-IT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CD45RA</a:t>
            </a:r>
            <a:r>
              <a:rPr lang="it-IT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T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apheresis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(%)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4824D014-038A-2E49-8E0F-EA9AC0E1F012}"/>
              </a:ext>
            </a:extLst>
          </p:cNvPr>
          <p:cNvSpPr txBox="1"/>
          <p:nvPr/>
        </p:nvSpPr>
        <p:spPr>
          <a:xfrm>
            <a:off x="6021933" y="3846632"/>
            <a:ext cx="1854996" cy="4078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Bef>
                <a:spcPts val="300"/>
              </a:spcBef>
            </a:pP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Spearman’s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correlation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=0.4513</a:t>
            </a:r>
          </a:p>
          <a:p>
            <a:pPr algn="r">
              <a:spcBef>
                <a:spcPts val="300"/>
              </a:spcBef>
            </a:pP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&lt;0.0001,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=99</a:t>
            </a: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BEB6B2A6-2650-464D-82A4-B3A6E98CD04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8364678" y="1431176"/>
            <a:ext cx="3466229" cy="3210648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E25A3E6D-2F35-8640-B18D-6F561565BE67}"/>
              </a:ext>
            </a:extLst>
          </p:cNvPr>
          <p:cNvSpPr txBox="1"/>
          <p:nvPr/>
        </p:nvSpPr>
        <p:spPr>
          <a:xfrm rot="16200000">
            <a:off x="7780432" y="2865244"/>
            <a:ext cx="12426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Doubling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time (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days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691BC95D-D478-3C47-9943-57325FD2DFD0}"/>
              </a:ext>
            </a:extLst>
          </p:cNvPr>
          <p:cNvSpPr txBox="1"/>
          <p:nvPr/>
        </p:nvSpPr>
        <p:spPr>
          <a:xfrm>
            <a:off x="9510838" y="4445414"/>
            <a:ext cx="1383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CCR7</a:t>
            </a:r>
            <a:r>
              <a:rPr lang="it-IT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CD45RA</a:t>
            </a:r>
            <a:r>
              <a:rPr lang="it-IT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T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apheresis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(%)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E8FE3EC3-EBE3-154E-8DB5-E11C8A6E7355}"/>
              </a:ext>
            </a:extLst>
          </p:cNvPr>
          <p:cNvSpPr txBox="1"/>
          <p:nvPr/>
        </p:nvSpPr>
        <p:spPr>
          <a:xfrm>
            <a:off x="9873521" y="3846632"/>
            <a:ext cx="1854996" cy="4078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Bef>
                <a:spcPts val="300"/>
              </a:spcBef>
            </a:pP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Spearman’s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correlation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= 0.3098</a:t>
            </a:r>
          </a:p>
          <a:p>
            <a:pPr algn="r">
              <a:spcBef>
                <a:spcPts val="300"/>
              </a:spcBef>
            </a:pP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=0.003,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=90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4BB97A6E-BB00-7142-B921-34DF63B32858}"/>
              </a:ext>
            </a:extLst>
          </p:cNvPr>
          <p:cNvSpPr txBox="1"/>
          <p:nvPr/>
        </p:nvSpPr>
        <p:spPr>
          <a:xfrm>
            <a:off x="8397943" y="6589796"/>
            <a:ext cx="3757304" cy="253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5000"/>
              </a:lnSpc>
              <a:spcBef>
                <a:spcPct val="0"/>
              </a:spcBef>
              <a:buClr>
                <a:srgbClr val="D67321"/>
              </a:buClr>
              <a:buSzPct val="110000"/>
              <a:buFontTx/>
              <a:buNone/>
            </a:pPr>
            <a:r>
              <a:rPr lang="en-US" altLang="it-IT" sz="11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Mod. da </a:t>
            </a:r>
            <a:r>
              <a:rPr lang="en-US" altLang="it-IT" sz="11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  <a:hlinkClick r:id="rId6"/>
              </a:rPr>
              <a:t>Locke FL, et al. Blood Adv 2020; 4: 4898–4911</a:t>
            </a:r>
            <a:endParaRPr lang="en-US" altLang="it-IT" sz="1100" i="1" dirty="0">
              <a:solidFill>
                <a:srgbClr val="000000"/>
              </a:solidFill>
              <a:latin typeface="Arial" panose="020B0604020202020204" pitchFamily="34" charset="0"/>
              <a:ea typeface="MS PGothic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34166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7D0C6CD5-6BE2-4C41-A0F2-801535466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dirty="0"/>
              <a:t>Product T-</a:t>
            </a:r>
            <a:r>
              <a:rPr lang="it-IT" dirty="0" err="1"/>
              <a:t>cell</a:t>
            </a:r>
            <a:r>
              <a:rPr lang="it-IT" dirty="0"/>
              <a:t> fitness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associated</a:t>
            </a:r>
            <a:r>
              <a:rPr lang="it-IT" dirty="0"/>
              <a:t> with </a:t>
            </a:r>
            <a:r>
              <a:rPr lang="it-IT" dirty="0" err="1"/>
              <a:t>response</a:t>
            </a:r>
            <a:endParaRPr lang="it-IT" dirty="0"/>
          </a:p>
        </p:txBody>
      </p:sp>
      <p:sp>
        <p:nvSpPr>
          <p:cNvPr id="70" name="Rettangolo 69">
            <a:extLst>
              <a:ext uri="{FF2B5EF4-FFF2-40B4-BE49-F238E27FC236}">
                <a16:creationId xmlns:a16="http://schemas.microsoft.com/office/drawing/2014/main" id="{16951249-BAC6-A24F-9D45-14399B0D2416}"/>
              </a:ext>
            </a:extLst>
          </p:cNvPr>
          <p:cNvSpPr/>
          <p:nvPr/>
        </p:nvSpPr>
        <p:spPr>
          <a:xfrm>
            <a:off x="315794" y="5738360"/>
            <a:ext cx="116185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buClr>
                <a:srgbClr val="E69135"/>
              </a:buClr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CCR7</a:t>
            </a:r>
            <a:r>
              <a:rPr lang="en-US" sz="14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CD45RA</a:t>
            </a:r>
            <a:r>
              <a:rPr lang="en-US" sz="14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T cells from peripheral blood differentiate in vitro into stem-like memory cells, provides a biological link for our observations that CCR7</a:t>
            </a:r>
            <a:r>
              <a:rPr lang="en-US" sz="14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CD45RA</a:t>
            </a:r>
            <a:r>
              <a:rPr lang="en-US" sz="14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T cells in both the apheresis material and the product associate with DT and outcomes </a:t>
            </a:r>
          </a:p>
        </p:txBody>
      </p:sp>
      <p:sp>
        <p:nvSpPr>
          <p:cNvPr id="72" name="Rettangolo con angoli arrotondati 71">
            <a:extLst>
              <a:ext uri="{FF2B5EF4-FFF2-40B4-BE49-F238E27FC236}">
                <a16:creationId xmlns:a16="http://schemas.microsoft.com/office/drawing/2014/main" id="{4362A8E8-A6F6-A84A-8A12-CA89B5BDA884}"/>
              </a:ext>
            </a:extLst>
          </p:cNvPr>
          <p:cNvSpPr/>
          <p:nvPr/>
        </p:nvSpPr>
        <p:spPr>
          <a:xfrm>
            <a:off x="597476" y="5211283"/>
            <a:ext cx="11017061" cy="366679"/>
          </a:xfrm>
          <a:prstGeom prst="roundRect">
            <a:avLst>
              <a:gd name="adj" fmla="val 19110"/>
            </a:avLst>
          </a:prstGeom>
          <a:noFill/>
          <a:ln>
            <a:solidFill>
              <a:srgbClr val="2363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200"/>
              </a:spcBef>
              <a:buClr>
                <a:srgbClr val="E69135"/>
              </a:buClr>
            </a:pP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number of CD8 and CCR7 CD45RA T cells commensurate with TB is critical to achieving durable response after </a:t>
            </a:r>
            <a:r>
              <a:rPr lang="en-US" sz="1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axi-cel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E48A5234-0E8B-9544-B486-3B55D8F91CA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97477" y="1782363"/>
            <a:ext cx="2684037" cy="2702677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5A2C51B3-D3C6-6D4A-BFDC-324A96C5EA7B}"/>
              </a:ext>
            </a:extLst>
          </p:cNvPr>
          <p:cNvSpPr txBox="1"/>
          <p:nvPr/>
        </p:nvSpPr>
        <p:spPr>
          <a:xfrm rot="16200000">
            <a:off x="-418828" y="2991107"/>
            <a:ext cx="2118426" cy="213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CCR7</a:t>
            </a:r>
            <a:r>
              <a:rPr lang="it-IT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CD45RA</a:t>
            </a:r>
            <a:r>
              <a:rPr lang="it-IT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CD8 T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infused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(%)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8E0A143-14DE-B64D-A6AB-94CF4EE57104}"/>
              </a:ext>
            </a:extLst>
          </p:cNvPr>
          <p:cNvSpPr txBox="1"/>
          <p:nvPr/>
        </p:nvSpPr>
        <p:spPr>
          <a:xfrm>
            <a:off x="1138686" y="4326980"/>
            <a:ext cx="325363" cy="213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CR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3DAF4CE-87AF-0143-AE23-7023E76CDF55}"/>
              </a:ext>
            </a:extLst>
          </p:cNvPr>
          <p:cNvSpPr txBox="1"/>
          <p:nvPr/>
        </p:nvSpPr>
        <p:spPr>
          <a:xfrm>
            <a:off x="1782442" y="1852124"/>
            <a:ext cx="573245" cy="1994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it-IT" sz="8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=0.1706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3FD116DE-1E6E-0847-9713-71373FCE8AFF}"/>
              </a:ext>
            </a:extLst>
          </p:cNvPr>
          <p:cNvSpPr txBox="1"/>
          <p:nvPr/>
        </p:nvSpPr>
        <p:spPr>
          <a:xfrm>
            <a:off x="1869526" y="4326980"/>
            <a:ext cx="319426" cy="213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PR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0C213CA-B1DD-4B4E-97BB-B60B681E1BEA}"/>
              </a:ext>
            </a:extLst>
          </p:cNvPr>
          <p:cNvSpPr txBox="1"/>
          <p:nvPr/>
        </p:nvSpPr>
        <p:spPr>
          <a:xfrm>
            <a:off x="2526191" y="4326980"/>
            <a:ext cx="610354" cy="3591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220"/>
              </a:lnSpc>
            </a:pP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</a:p>
          <a:p>
            <a:pPr algn="ctr">
              <a:lnSpc>
                <a:spcPts val="1220"/>
              </a:lnSpc>
            </a:pP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  <a:endParaRPr lang="it-IT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1C9A226D-C0EB-274D-AF97-9934EB6E7B3D}"/>
              </a:ext>
            </a:extLst>
          </p:cNvPr>
          <p:cNvSpPr txBox="1"/>
          <p:nvPr/>
        </p:nvSpPr>
        <p:spPr>
          <a:xfrm>
            <a:off x="1410704" y="2073511"/>
            <a:ext cx="573245" cy="1994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it-IT" sz="8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=0.4674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C009EA26-1336-C84B-B460-9A0C85B56FA8}"/>
              </a:ext>
            </a:extLst>
          </p:cNvPr>
          <p:cNvSpPr txBox="1"/>
          <p:nvPr/>
        </p:nvSpPr>
        <p:spPr>
          <a:xfrm>
            <a:off x="2175955" y="2231129"/>
            <a:ext cx="573245" cy="1994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it-IT" sz="8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=0.1516</a:t>
            </a:r>
          </a:p>
        </p:txBody>
      </p:sp>
      <p:pic>
        <p:nvPicPr>
          <p:cNvPr id="42" name="Immagine 41">
            <a:extLst>
              <a:ext uri="{FF2B5EF4-FFF2-40B4-BE49-F238E27FC236}">
                <a16:creationId xmlns:a16="http://schemas.microsoft.com/office/drawing/2014/main" id="{36617CD4-5E7D-8947-941C-1B55AF4626E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460012" y="1782363"/>
            <a:ext cx="2684037" cy="2702676"/>
          </a:xfrm>
          <a:prstGeom prst="rect">
            <a:avLst/>
          </a:prstGeom>
        </p:spPr>
      </p:pic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3CBB518D-C06E-2140-8A82-289C3FEEF3BB}"/>
              </a:ext>
            </a:extLst>
          </p:cNvPr>
          <p:cNvSpPr txBox="1"/>
          <p:nvPr/>
        </p:nvSpPr>
        <p:spPr>
          <a:xfrm>
            <a:off x="4001221" y="4326980"/>
            <a:ext cx="325363" cy="213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CR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C7BE70A9-6394-B44E-83E8-B85A05C0E726}"/>
              </a:ext>
            </a:extLst>
          </p:cNvPr>
          <p:cNvSpPr txBox="1"/>
          <p:nvPr/>
        </p:nvSpPr>
        <p:spPr>
          <a:xfrm>
            <a:off x="4647695" y="1883777"/>
            <a:ext cx="583636" cy="1994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it-IT" sz="8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=0.1082</a:t>
            </a:r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7D5307D4-770A-3043-A2FC-62F47C9A808C}"/>
              </a:ext>
            </a:extLst>
          </p:cNvPr>
          <p:cNvSpPr txBox="1"/>
          <p:nvPr/>
        </p:nvSpPr>
        <p:spPr>
          <a:xfrm>
            <a:off x="4732061" y="4326980"/>
            <a:ext cx="319426" cy="213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PR</a:t>
            </a:r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14779901-198B-A84F-AB48-38A8292AFD05}"/>
              </a:ext>
            </a:extLst>
          </p:cNvPr>
          <p:cNvSpPr txBox="1"/>
          <p:nvPr/>
        </p:nvSpPr>
        <p:spPr>
          <a:xfrm>
            <a:off x="5388726" y="4326980"/>
            <a:ext cx="610354" cy="3591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220"/>
              </a:lnSpc>
            </a:pP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</a:p>
          <a:p>
            <a:pPr algn="ctr">
              <a:lnSpc>
                <a:spcPts val="1220"/>
              </a:lnSpc>
            </a:pP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  <a:endParaRPr lang="it-IT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D01E5B86-1073-614B-83A9-B0EC0D281025}"/>
              </a:ext>
            </a:extLst>
          </p:cNvPr>
          <p:cNvSpPr txBox="1"/>
          <p:nvPr/>
        </p:nvSpPr>
        <p:spPr>
          <a:xfrm>
            <a:off x="4212651" y="2252670"/>
            <a:ext cx="583636" cy="1994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it-IT" sz="8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=0.4576</a:t>
            </a:r>
          </a:p>
        </p:txBody>
      </p: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C81D0BBA-BF07-574C-8FD8-679C66F0FE04}"/>
              </a:ext>
            </a:extLst>
          </p:cNvPr>
          <p:cNvSpPr txBox="1"/>
          <p:nvPr/>
        </p:nvSpPr>
        <p:spPr>
          <a:xfrm>
            <a:off x="4918577" y="2404869"/>
            <a:ext cx="583636" cy="1994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it-IT" sz="8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=0.1416</a:t>
            </a:r>
          </a:p>
        </p:txBody>
      </p:sp>
      <p:pic>
        <p:nvPicPr>
          <p:cNvPr id="51" name="Immagine 50">
            <a:extLst>
              <a:ext uri="{FF2B5EF4-FFF2-40B4-BE49-F238E27FC236}">
                <a16:creationId xmlns:a16="http://schemas.microsoft.com/office/drawing/2014/main" id="{6233F27B-14E4-B543-B57D-49E2FFD60E5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174434" y="1782363"/>
            <a:ext cx="2684037" cy="2702676"/>
          </a:xfrm>
          <a:prstGeom prst="rect">
            <a:avLst/>
          </a:prstGeom>
        </p:spPr>
      </p:pic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1DE119E0-3C34-1748-B428-11E642F9CB6B}"/>
              </a:ext>
            </a:extLst>
          </p:cNvPr>
          <p:cNvSpPr txBox="1"/>
          <p:nvPr/>
        </p:nvSpPr>
        <p:spPr>
          <a:xfrm>
            <a:off x="7354204" y="1852124"/>
            <a:ext cx="583636" cy="1994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it-IT" sz="8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=0.0304</a:t>
            </a:r>
          </a:p>
        </p:txBody>
      </p:sp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E8BA9C19-EBED-564A-8DDF-CC8DE3E35D4A}"/>
              </a:ext>
            </a:extLst>
          </p:cNvPr>
          <p:cNvSpPr txBox="1"/>
          <p:nvPr/>
        </p:nvSpPr>
        <p:spPr>
          <a:xfrm>
            <a:off x="7324769" y="4326980"/>
            <a:ext cx="562855" cy="213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Relapse</a:t>
            </a:r>
          </a:p>
        </p:txBody>
      </p: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D75C86AC-EDC0-8D45-B6F9-1991C05F371B}"/>
              </a:ext>
            </a:extLst>
          </p:cNvPr>
          <p:cNvSpPr txBox="1"/>
          <p:nvPr/>
        </p:nvSpPr>
        <p:spPr>
          <a:xfrm>
            <a:off x="8103149" y="4326980"/>
            <a:ext cx="610354" cy="3591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220"/>
              </a:lnSpc>
            </a:pP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</a:p>
          <a:p>
            <a:pPr algn="ctr">
              <a:lnSpc>
                <a:spcPts val="1220"/>
              </a:lnSpc>
            </a:pP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  <a:endParaRPr lang="it-IT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13D4F585-C269-2547-A8C9-B4D76D0B82D0}"/>
              </a:ext>
            </a:extLst>
          </p:cNvPr>
          <p:cNvSpPr txBox="1"/>
          <p:nvPr/>
        </p:nvSpPr>
        <p:spPr>
          <a:xfrm>
            <a:off x="6982467" y="2073511"/>
            <a:ext cx="583636" cy="1994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it-IT" sz="8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=0.1044</a:t>
            </a:r>
          </a:p>
        </p:txBody>
      </p:sp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A85D32D5-0582-7E47-9441-DBC8FF06268E}"/>
              </a:ext>
            </a:extLst>
          </p:cNvPr>
          <p:cNvSpPr txBox="1"/>
          <p:nvPr/>
        </p:nvSpPr>
        <p:spPr>
          <a:xfrm>
            <a:off x="7684411" y="2183649"/>
            <a:ext cx="583636" cy="1994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it-IT" sz="8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=0.1897</a:t>
            </a:r>
          </a:p>
        </p:txBody>
      </p:sp>
      <p:pic>
        <p:nvPicPr>
          <p:cNvPr id="59" name="Immagine 58">
            <a:extLst>
              <a:ext uri="{FF2B5EF4-FFF2-40B4-BE49-F238E27FC236}">
                <a16:creationId xmlns:a16="http://schemas.microsoft.com/office/drawing/2014/main" id="{509CFDBE-E7E6-B34F-BC28-E92D31005F1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8930500" y="1782363"/>
            <a:ext cx="2684037" cy="2702676"/>
          </a:xfrm>
          <a:prstGeom prst="rect">
            <a:avLst/>
          </a:prstGeom>
        </p:spPr>
      </p:pic>
      <p:sp>
        <p:nvSpPr>
          <p:cNvPr id="61" name="CasellaDiTesto 60">
            <a:extLst>
              <a:ext uri="{FF2B5EF4-FFF2-40B4-BE49-F238E27FC236}">
                <a16:creationId xmlns:a16="http://schemas.microsoft.com/office/drawing/2014/main" id="{D70D5DD2-468B-4148-B7F8-F51922F4CE4F}"/>
              </a:ext>
            </a:extLst>
          </p:cNvPr>
          <p:cNvSpPr txBox="1"/>
          <p:nvPr/>
        </p:nvSpPr>
        <p:spPr>
          <a:xfrm>
            <a:off x="10040290" y="1883666"/>
            <a:ext cx="6303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it-IT" sz="8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=0.0164</a:t>
            </a:r>
          </a:p>
        </p:txBody>
      </p:sp>
      <p:sp>
        <p:nvSpPr>
          <p:cNvPr id="63" name="CasellaDiTesto 62">
            <a:extLst>
              <a:ext uri="{FF2B5EF4-FFF2-40B4-BE49-F238E27FC236}">
                <a16:creationId xmlns:a16="http://schemas.microsoft.com/office/drawing/2014/main" id="{B69E6F24-5DB5-2447-B974-7C9E0530F44F}"/>
              </a:ext>
            </a:extLst>
          </p:cNvPr>
          <p:cNvSpPr txBox="1"/>
          <p:nvPr/>
        </p:nvSpPr>
        <p:spPr>
          <a:xfrm>
            <a:off x="10859214" y="4326980"/>
            <a:ext cx="610354" cy="3591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220"/>
              </a:lnSpc>
            </a:pP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</a:p>
          <a:p>
            <a:pPr algn="ctr">
              <a:lnSpc>
                <a:spcPts val="1220"/>
              </a:lnSpc>
            </a:pP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  <a:endParaRPr lang="it-IT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CasellaDiTesto 63">
            <a:extLst>
              <a:ext uri="{FF2B5EF4-FFF2-40B4-BE49-F238E27FC236}">
                <a16:creationId xmlns:a16="http://schemas.microsoft.com/office/drawing/2014/main" id="{1AC4D480-B2C0-1447-AEB4-5B2A9F0AD216}"/>
              </a:ext>
            </a:extLst>
          </p:cNvPr>
          <p:cNvSpPr txBox="1"/>
          <p:nvPr/>
        </p:nvSpPr>
        <p:spPr>
          <a:xfrm>
            <a:off x="9642078" y="2200672"/>
            <a:ext cx="6303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it-IT" sz="8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=0.0809</a:t>
            </a:r>
          </a:p>
        </p:txBody>
      </p:sp>
      <p:sp>
        <p:nvSpPr>
          <p:cNvPr id="65" name="CasellaDiTesto 64">
            <a:extLst>
              <a:ext uri="{FF2B5EF4-FFF2-40B4-BE49-F238E27FC236}">
                <a16:creationId xmlns:a16="http://schemas.microsoft.com/office/drawing/2014/main" id="{F48287FB-CE1A-C145-91F5-655273781EFE}"/>
              </a:ext>
            </a:extLst>
          </p:cNvPr>
          <p:cNvSpPr txBox="1"/>
          <p:nvPr/>
        </p:nvSpPr>
        <p:spPr>
          <a:xfrm>
            <a:off x="10374687" y="2303943"/>
            <a:ext cx="6303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it-IT" sz="8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=0.1557</a:t>
            </a:r>
          </a:p>
        </p:txBody>
      </p:sp>
      <p:sp>
        <p:nvSpPr>
          <p:cNvPr id="67" name="CasellaDiTesto 66">
            <a:extLst>
              <a:ext uri="{FF2B5EF4-FFF2-40B4-BE49-F238E27FC236}">
                <a16:creationId xmlns:a16="http://schemas.microsoft.com/office/drawing/2014/main" id="{D58FA565-5F60-1C48-ACC7-2A9BD3140412}"/>
              </a:ext>
            </a:extLst>
          </p:cNvPr>
          <p:cNvSpPr txBox="1"/>
          <p:nvPr/>
        </p:nvSpPr>
        <p:spPr>
          <a:xfrm>
            <a:off x="6623400" y="4326980"/>
            <a:ext cx="610354" cy="3591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220"/>
              </a:lnSpc>
            </a:pP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Durable</a:t>
            </a:r>
            <a:endParaRPr lang="it-IT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1220"/>
              </a:lnSpc>
            </a:pP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  <a:endParaRPr lang="it-IT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CasellaDiTesto 67">
            <a:extLst>
              <a:ext uri="{FF2B5EF4-FFF2-40B4-BE49-F238E27FC236}">
                <a16:creationId xmlns:a16="http://schemas.microsoft.com/office/drawing/2014/main" id="{1E6564AF-F195-7F42-B45D-F03D2E18320D}"/>
              </a:ext>
            </a:extLst>
          </p:cNvPr>
          <p:cNvSpPr txBox="1"/>
          <p:nvPr/>
        </p:nvSpPr>
        <p:spPr>
          <a:xfrm>
            <a:off x="9321163" y="4326980"/>
            <a:ext cx="610354" cy="3591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220"/>
              </a:lnSpc>
            </a:pP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Durable</a:t>
            </a:r>
            <a:endParaRPr lang="it-IT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1220"/>
              </a:lnSpc>
            </a:pP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  <a:endParaRPr lang="it-IT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CasellaDiTesto 68">
            <a:extLst>
              <a:ext uri="{FF2B5EF4-FFF2-40B4-BE49-F238E27FC236}">
                <a16:creationId xmlns:a16="http://schemas.microsoft.com/office/drawing/2014/main" id="{DC2D7091-5604-2B4F-91B8-436505EDEBCE}"/>
              </a:ext>
            </a:extLst>
          </p:cNvPr>
          <p:cNvSpPr txBox="1"/>
          <p:nvPr/>
        </p:nvSpPr>
        <p:spPr>
          <a:xfrm>
            <a:off x="10093753" y="4326980"/>
            <a:ext cx="562855" cy="213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Relapse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9FCA7FAE-FFB3-1148-A3F2-8F264FEF7A22}"/>
              </a:ext>
            </a:extLst>
          </p:cNvPr>
          <p:cNvSpPr txBox="1"/>
          <p:nvPr/>
        </p:nvSpPr>
        <p:spPr>
          <a:xfrm rot="16200000">
            <a:off x="2401271" y="2942879"/>
            <a:ext cx="2118426" cy="213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CCR7</a:t>
            </a:r>
            <a:r>
              <a:rPr lang="it-IT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CD45RA</a:t>
            </a:r>
            <a:r>
              <a:rPr lang="it-IT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CD8 T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infused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75FCEDDB-3575-EB43-8829-6ACD7D0EEE5E}"/>
              </a:ext>
            </a:extLst>
          </p:cNvPr>
          <p:cNvSpPr txBox="1"/>
          <p:nvPr/>
        </p:nvSpPr>
        <p:spPr>
          <a:xfrm rot="16200000">
            <a:off x="5178907" y="2981873"/>
            <a:ext cx="2118426" cy="213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CCR7</a:t>
            </a:r>
            <a:r>
              <a:rPr lang="it-IT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CD45RA</a:t>
            </a:r>
            <a:r>
              <a:rPr lang="it-IT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CD8 T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infused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(%)</a:t>
            </a:r>
          </a:p>
        </p:txBody>
      </p: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7B2EA66A-BFD1-9B4A-9E3B-D61D371B123E}"/>
              </a:ext>
            </a:extLst>
          </p:cNvPr>
          <p:cNvSpPr txBox="1"/>
          <p:nvPr/>
        </p:nvSpPr>
        <p:spPr>
          <a:xfrm rot="16200000">
            <a:off x="7892489" y="2942879"/>
            <a:ext cx="2118426" cy="213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CCR7</a:t>
            </a:r>
            <a:r>
              <a:rPr lang="it-IT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CD45RA</a:t>
            </a:r>
            <a:r>
              <a:rPr lang="it-IT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CD8 T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infused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2C2FAE48-87CC-2948-918B-D36AC2444C02}"/>
              </a:ext>
            </a:extLst>
          </p:cNvPr>
          <p:cNvSpPr txBox="1"/>
          <p:nvPr/>
        </p:nvSpPr>
        <p:spPr>
          <a:xfrm>
            <a:off x="8397943" y="6589796"/>
            <a:ext cx="3757304" cy="253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5000"/>
              </a:lnSpc>
              <a:spcBef>
                <a:spcPct val="0"/>
              </a:spcBef>
              <a:buClr>
                <a:srgbClr val="D67321"/>
              </a:buClr>
              <a:buSzPct val="110000"/>
              <a:buFontTx/>
              <a:buNone/>
            </a:pPr>
            <a:r>
              <a:rPr lang="en-US" altLang="it-IT" sz="11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Mod. da </a:t>
            </a:r>
            <a:r>
              <a:rPr lang="en-US" altLang="it-IT" sz="11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  <a:hlinkClick r:id="rId7"/>
              </a:rPr>
              <a:t>Locke FL, et al. Blood Adv 2020; 4: 4898–4911</a:t>
            </a:r>
            <a:endParaRPr lang="en-US" altLang="it-IT" sz="1100" i="1" dirty="0">
              <a:solidFill>
                <a:srgbClr val="000000"/>
              </a:solidFill>
              <a:latin typeface="Arial" panose="020B0604020202020204" pitchFamily="34" charset="0"/>
              <a:ea typeface="MS PGothic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6916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7D0C6CD5-6BE2-4C41-A0F2-801535466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dirty="0"/>
              <a:t>Product T-</a:t>
            </a:r>
            <a:r>
              <a:rPr lang="it-IT" dirty="0" err="1"/>
              <a:t>cell</a:t>
            </a:r>
            <a:r>
              <a:rPr lang="it-IT" dirty="0"/>
              <a:t> fitness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not</a:t>
            </a:r>
            <a:r>
              <a:rPr lang="it-IT" dirty="0"/>
              <a:t> </a:t>
            </a:r>
            <a:r>
              <a:rPr lang="it-IT" dirty="0" err="1"/>
              <a:t>associated</a:t>
            </a:r>
            <a:r>
              <a:rPr lang="it-IT" dirty="0"/>
              <a:t> with </a:t>
            </a:r>
            <a:r>
              <a:rPr lang="it-IT" dirty="0" err="1"/>
              <a:t>toxicities</a:t>
            </a:r>
            <a:endParaRPr lang="it-IT" dirty="0"/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CB59E80D-EB55-AB49-8788-98108BAFC1BD}"/>
              </a:ext>
            </a:extLst>
          </p:cNvPr>
          <p:cNvSpPr/>
          <p:nvPr/>
        </p:nvSpPr>
        <p:spPr>
          <a:xfrm>
            <a:off x="313138" y="5316313"/>
            <a:ext cx="113236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CAR-T cell levels normalized to either pretreatment TB or body weight, DT, and CD8 T cells or CCR7</a:t>
            </a:r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CD45RA</a:t>
            </a:r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 CD8 T cells normalized to TB were associated with efficacy but not with severe toxicities</a:t>
            </a:r>
            <a:endParaRPr lang="it-IT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08E21BFC-2FB7-C649-AEDC-709A1BA6D86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551083" y="1355402"/>
            <a:ext cx="3712543" cy="3210648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9A59DACB-C30B-2440-8D0D-0E2E41949CFB}"/>
              </a:ext>
            </a:extLst>
          </p:cNvPr>
          <p:cNvSpPr txBox="1"/>
          <p:nvPr/>
        </p:nvSpPr>
        <p:spPr>
          <a:xfrm rot="16200000">
            <a:off x="993881" y="2789470"/>
            <a:ext cx="111440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b="1" dirty="0">
                <a:solidFill>
                  <a:srgbClr val="E69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 ≥3 NE (%)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964E2F15-D790-2C4F-B5BD-8E3D036EA3D1}"/>
              </a:ext>
            </a:extLst>
          </p:cNvPr>
          <p:cNvSpPr txBox="1"/>
          <p:nvPr/>
        </p:nvSpPr>
        <p:spPr>
          <a:xfrm>
            <a:off x="2455819" y="4334915"/>
            <a:ext cx="1903085" cy="4327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380"/>
              </a:lnSpc>
            </a:pP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Peak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CAR-T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tumor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burden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>
              <a:lnSpc>
                <a:spcPts val="1380"/>
              </a:lnSpc>
            </a:pP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(CAR-T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l-GR" sz="9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L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blood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x mm</a:t>
            </a:r>
            <a:r>
              <a:rPr lang="it-IT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CC0AEE5D-DBC3-1E45-8441-45E6454A1796}"/>
              </a:ext>
            </a:extLst>
          </p:cNvPr>
          <p:cNvSpPr txBox="1"/>
          <p:nvPr/>
        </p:nvSpPr>
        <p:spPr>
          <a:xfrm>
            <a:off x="1940751" y="1604554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>
                <a:solidFill>
                  <a:srgbClr val="E69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p=0.918, </a:t>
            </a:r>
            <a:r>
              <a:rPr lang="it-IT" sz="800" dirty="0" err="1">
                <a:solidFill>
                  <a:srgbClr val="E69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it-IT" sz="800" dirty="0">
                <a:solidFill>
                  <a:srgbClr val="E69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=97</a:t>
            </a:r>
          </a:p>
          <a:p>
            <a:r>
              <a:rPr lang="it-IT" sz="800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p=0.4568, </a:t>
            </a:r>
            <a:r>
              <a:rPr lang="it-IT" sz="800" dirty="0" err="1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it-IT" sz="800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=97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4B8EF0E4-0A21-6241-8672-45AB03673CD7}"/>
              </a:ext>
            </a:extLst>
          </p:cNvPr>
          <p:cNvSpPr txBox="1"/>
          <p:nvPr/>
        </p:nvSpPr>
        <p:spPr>
          <a:xfrm rot="5400000">
            <a:off x="4748438" y="2789471"/>
            <a:ext cx="119776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 ≥3 CRS (%)</a:t>
            </a:r>
          </a:p>
        </p:txBody>
      </p:sp>
      <p:pic>
        <p:nvPicPr>
          <p:cNvPr id="24" name="Immagine 23">
            <a:extLst>
              <a:ext uri="{FF2B5EF4-FFF2-40B4-BE49-F238E27FC236}">
                <a16:creationId xmlns:a16="http://schemas.microsoft.com/office/drawing/2014/main" id="{739C3C38-8AA6-0442-A1C2-7C5408390FC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422632" y="1355402"/>
            <a:ext cx="3712542" cy="3210648"/>
          </a:xfrm>
          <a:prstGeom prst="rect">
            <a:avLst/>
          </a:prstGeom>
        </p:spPr>
      </p:pic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0684DBA2-28B1-2141-B5DA-745F4E46A128}"/>
              </a:ext>
            </a:extLst>
          </p:cNvPr>
          <p:cNvSpPr txBox="1"/>
          <p:nvPr/>
        </p:nvSpPr>
        <p:spPr>
          <a:xfrm rot="16200000">
            <a:off x="5865430" y="2789470"/>
            <a:ext cx="111440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b="1" dirty="0">
                <a:solidFill>
                  <a:srgbClr val="E69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 ≥3 NE (%)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CABC2A38-7D01-454C-A0A8-C0E1EF687464}"/>
              </a:ext>
            </a:extLst>
          </p:cNvPr>
          <p:cNvSpPr txBox="1"/>
          <p:nvPr/>
        </p:nvSpPr>
        <p:spPr>
          <a:xfrm>
            <a:off x="6979520" y="4334915"/>
            <a:ext cx="2598788" cy="4327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380"/>
              </a:lnSpc>
            </a:pP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CCR7+CD45RA+ CD8+ T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tumor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burden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>
              <a:lnSpc>
                <a:spcPts val="1380"/>
              </a:lnSpc>
            </a:pP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(CAR T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l-GR" sz="9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L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blood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x mm</a:t>
            </a:r>
            <a:r>
              <a:rPr lang="it-IT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AF2DE9C6-AF26-6143-B70F-9F70E8EF2CB1}"/>
              </a:ext>
            </a:extLst>
          </p:cNvPr>
          <p:cNvSpPr txBox="1"/>
          <p:nvPr/>
        </p:nvSpPr>
        <p:spPr>
          <a:xfrm>
            <a:off x="6818316" y="1604554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>
                <a:solidFill>
                  <a:srgbClr val="E69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p=0.3846, </a:t>
            </a:r>
            <a:r>
              <a:rPr lang="it-IT" sz="800" dirty="0" err="1">
                <a:solidFill>
                  <a:srgbClr val="E69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it-IT" sz="800" dirty="0">
                <a:solidFill>
                  <a:srgbClr val="E69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=45</a:t>
            </a:r>
          </a:p>
          <a:p>
            <a:r>
              <a:rPr lang="it-IT" sz="800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p=0.5485, </a:t>
            </a:r>
            <a:r>
              <a:rPr lang="it-IT" sz="800" dirty="0" err="1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it-IT" sz="800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=45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EFFF12F1-12F5-0347-9D3C-161D17D1BB61}"/>
              </a:ext>
            </a:extLst>
          </p:cNvPr>
          <p:cNvSpPr txBox="1"/>
          <p:nvPr/>
        </p:nvSpPr>
        <p:spPr>
          <a:xfrm rot="5400000">
            <a:off x="9619987" y="2789471"/>
            <a:ext cx="119776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 ≥3 CRS (%)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59D787D1-22AC-1647-B7C0-BCA03297B802}"/>
              </a:ext>
            </a:extLst>
          </p:cNvPr>
          <p:cNvSpPr txBox="1"/>
          <p:nvPr/>
        </p:nvSpPr>
        <p:spPr>
          <a:xfrm>
            <a:off x="8397943" y="6589796"/>
            <a:ext cx="3757304" cy="253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5000"/>
              </a:lnSpc>
              <a:spcBef>
                <a:spcPct val="0"/>
              </a:spcBef>
              <a:buClr>
                <a:srgbClr val="D67321"/>
              </a:buClr>
              <a:buSzPct val="110000"/>
              <a:buFontTx/>
              <a:buNone/>
            </a:pPr>
            <a:r>
              <a:rPr lang="en-US" altLang="it-IT" sz="11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Mod. da </a:t>
            </a:r>
            <a:r>
              <a:rPr lang="en-US" altLang="it-IT" sz="11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  <a:hlinkClick r:id="rId5"/>
              </a:rPr>
              <a:t>Locke FL, et al. Blood Adv 2020; 4: 4898–4911</a:t>
            </a:r>
            <a:endParaRPr lang="en-US" altLang="it-IT" sz="1100" i="1" dirty="0">
              <a:solidFill>
                <a:srgbClr val="000000"/>
              </a:solidFill>
              <a:latin typeface="Arial" panose="020B0604020202020204" pitchFamily="34" charset="0"/>
              <a:ea typeface="MS PGothic" charset="-128"/>
              <a:cs typeface="Arial" panose="020B0604020202020204" pitchFamily="34" charset="0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1313CEF6-9F33-BE41-9375-224C847514B1}"/>
              </a:ext>
            </a:extLst>
          </p:cNvPr>
          <p:cNvSpPr txBox="1"/>
          <p:nvPr/>
        </p:nvSpPr>
        <p:spPr>
          <a:xfrm>
            <a:off x="313138" y="6040373"/>
            <a:ext cx="6889346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  <a:spcBef>
                <a:spcPct val="0"/>
              </a:spcBef>
              <a:buClr>
                <a:srgbClr val="D67321"/>
              </a:buClr>
              <a:buSzPct val="110000"/>
              <a:buFontTx/>
              <a:buNone/>
            </a:pPr>
            <a:r>
              <a:rPr lang="it-IT" altLang="it-IT" sz="10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NE: </a:t>
            </a:r>
            <a:r>
              <a:rPr lang="it-IT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neurologic</a:t>
            </a:r>
            <a:r>
              <a:rPr lang="it-IT" sz="1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events</a:t>
            </a:r>
            <a:r>
              <a:rPr lang="it-IT" altLang="it-IT" sz="10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; CRS: </a:t>
            </a:r>
            <a:r>
              <a:rPr lang="it-IT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cytokine</a:t>
            </a:r>
            <a:r>
              <a:rPr lang="it-IT" sz="1000" i="1" dirty="0">
                <a:latin typeface="Arial" panose="020B0604020202020204" pitchFamily="34" charset="0"/>
                <a:cs typeface="Arial" panose="020B0604020202020204" pitchFamily="34" charset="0"/>
              </a:rPr>
              <a:t> release </a:t>
            </a:r>
            <a:r>
              <a:rPr lang="it-IT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syndrome</a:t>
            </a:r>
            <a:endParaRPr lang="en-US" altLang="it-IT" sz="1000" i="1" dirty="0">
              <a:solidFill>
                <a:srgbClr val="000000"/>
              </a:solidFill>
              <a:latin typeface="Arial" panose="020B0604020202020204" pitchFamily="34" charset="0"/>
              <a:ea typeface="MS PGothic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86697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7D0C6CD5-6BE2-4C41-A0F2-801535466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dirty="0"/>
              <a:t>Product and baseline </a:t>
            </a:r>
            <a:r>
              <a:rPr lang="it-IT" dirty="0" err="1"/>
              <a:t>characteristics</a:t>
            </a:r>
            <a:r>
              <a:rPr lang="it-IT" dirty="0"/>
              <a:t> by </a:t>
            </a:r>
            <a:r>
              <a:rPr lang="it-IT" dirty="0" err="1"/>
              <a:t>prior</a:t>
            </a:r>
            <a:r>
              <a:rPr lang="it-IT" dirty="0"/>
              <a:t> line of </a:t>
            </a:r>
            <a:r>
              <a:rPr lang="it-IT" dirty="0" err="1"/>
              <a:t>therapy</a:t>
            </a:r>
            <a:endParaRPr lang="it-IT" dirty="0"/>
          </a:p>
        </p:txBody>
      </p:sp>
      <p:graphicFrame>
        <p:nvGraphicFramePr>
          <p:cNvPr id="5" name="Google Shape;321;p24">
            <a:extLst>
              <a:ext uri="{FF2B5EF4-FFF2-40B4-BE49-F238E27FC236}">
                <a16:creationId xmlns:a16="http://schemas.microsoft.com/office/drawing/2014/main" id="{01C04614-09A1-EF49-8F2C-28DCE739AC7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74554759"/>
              </p:ext>
            </p:extLst>
          </p:nvPr>
        </p:nvGraphicFramePr>
        <p:xfrm>
          <a:off x="707536" y="1174613"/>
          <a:ext cx="7632000" cy="5366928"/>
        </p:xfrm>
        <a:graphic>
          <a:graphicData uri="http://schemas.openxmlformats.org/drawingml/2006/table">
            <a:tbl>
              <a:tblPr firstRow="1" firstCol="1" bandRow="1">
                <a:noFill/>
              </a:tblPr>
              <a:tblGrid>
                <a:gridCol w="201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3101171721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1245978615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4140161474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2219817773"/>
                    </a:ext>
                  </a:extLst>
                </a:gridCol>
              </a:tblGrid>
              <a:tr h="237216">
                <a:tc row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100" b="1" i="0" u="none" strike="noStrike" cap="none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/>
                        </a:rPr>
                        <a:t>n, median (range)</a:t>
                      </a:r>
                      <a:endParaRPr sz="1100" b="1" i="0" u="none" strike="noStrike" cap="non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44000" marR="3600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2857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6364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b="1" i="0" u="none" strike="noStrike" cap="none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Prior</a:t>
                      </a:r>
                      <a:r>
                        <a:rPr lang="it-IT" sz="1100" b="1" i="0" u="none" strike="noStrike" cap="none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 </a:t>
                      </a:r>
                      <a:r>
                        <a:rPr lang="it-IT" sz="1100" b="1" i="0" u="none" strike="noStrike" cap="none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lines</a:t>
                      </a:r>
                      <a:r>
                        <a:rPr lang="it-IT" sz="1100" b="1" i="0" u="none" strike="noStrike" cap="none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 of </a:t>
                      </a:r>
                      <a:r>
                        <a:rPr lang="it-IT" sz="1100" b="1" i="0" u="none" strike="noStrike" cap="none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therapy</a:t>
                      </a:r>
                      <a:r>
                        <a:rPr lang="it-IT" sz="1100" b="1" i="0" u="none" strike="noStrike" cap="none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 </a:t>
                      </a:r>
                      <a:r>
                        <a:rPr lang="it-IT" sz="1100" b="1" i="0" u="none" strike="noStrike" cap="none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before</a:t>
                      </a:r>
                      <a:r>
                        <a:rPr lang="it-IT" sz="1100" b="1" i="0" u="none" strike="noStrike" cap="none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 </a:t>
                      </a:r>
                      <a:r>
                        <a:rPr lang="it-IT" sz="1100" b="1" i="0" u="none" strike="noStrike" cap="none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enrollment</a:t>
                      </a:r>
                      <a:r>
                        <a:rPr lang="it-IT" sz="1100" b="1" i="0" u="none" strike="noStrike" cap="none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 on ZUMA-1</a:t>
                      </a:r>
                      <a:endParaRPr sz="1100" b="1" i="0" u="none" strike="noStrike" cap="non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2857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636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1400"/>
                        <a:buFont typeface="Arial"/>
                        <a:buNone/>
                      </a:pPr>
                      <a:endParaRPr sz="1100" b="1" i="0" u="none" strike="noStrike" cap="non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2857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636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1400"/>
                        <a:buFont typeface="Arial"/>
                        <a:buNone/>
                      </a:pPr>
                      <a:endParaRPr sz="1100" b="1" i="0" u="none" strike="noStrike" cap="non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2857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636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1400"/>
                        <a:buFont typeface="Arial"/>
                        <a:buNone/>
                      </a:pPr>
                      <a:endParaRPr sz="1100" b="1" i="0" u="none" strike="noStrike" cap="non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2857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636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8767328"/>
                  </a:ext>
                </a:extLst>
              </a:tr>
              <a:tr h="326172">
                <a:tc vMerge="1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100" b="1" i="0" u="none" strike="noStrike" cap="none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N, Median (range)</a:t>
                      </a:r>
                      <a:endParaRPr sz="1100" b="1" i="0" u="none" strike="noStrike" cap="non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44000" marR="3600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2857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636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b="1" i="0" u="none" strike="noStrike" cap="none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1–2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b="1" i="0" u="none" strike="noStrike" cap="none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(</a:t>
                      </a:r>
                      <a:r>
                        <a:rPr lang="it-IT" sz="1100" b="1" i="0" u="none" strike="noStrike" cap="none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n</a:t>
                      </a:r>
                      <a:r>
                        <a:rPr lang="it-IT" sz="1100" b="1" i="0" u="none" strike="noStrike" cap="none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=31)</a:t>
                      </a:r>
                      <a:endParaRPr sz="1100" b="1" i="0" u="none" strike="noStrike" cap="non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6364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b="1" i="0" u="none" strike="noStrike" cap="none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3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b="1" i="0" u="none" strike="noStrike" cap="none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(n=29)</a:t>
                      </a:r>
                      <a:endParaRPr sz="1100" b="1" i="0" u="none" strike="noStrike" cap="non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6364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b="1" i="0" u="none" strike="noStrike" cap="none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4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b="1" i="0" u="none" strike="noStrike" cap="none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(n=29)</a:t>
                      </a:r>
                      <a:endParaRPr sz="1100" b="1" i="0" u="none" strike="noStrike" cap="non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6364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b="1" i="0" u="none" strike="noStrike" cap="none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≥5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b="1" i="0" u="none" strike="noStrike" cap="none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(</a:t>
                      </a:r>
                      <a:r>
                        <a:rPr lang="it-IT" sz="1100" b="1" i="0" u="none" strike="noStrike" cap="none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n</a:t>
                      </a:r>
                      <a:r>
                        <a:rPr lang="it-IT" sz="1100" b="1" i="0" u="none" strike="noStrike" cap="none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=12)</a:t>
                      </a:r>
                      <a:endParaRPr sz="1100" b="1" i="0" u="none" strike="noStrike" cap="non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6364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b="1" u="none" strike="noStrike" cap="none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Tumor</a:t>
                      </a:r>
                      <a:r>
                        <a:rPr lang="it-IT" sz="1100" b="1" u="none" strike="noStrike" cap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100" b="1" u="none" strike="noStrike" cap="none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burden</a:t>
                      </a:r>
                      <a:r>
                        <a:rPr lang="it-IT" sz="1100" b="1" u="none" strike="noStrike" cap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100" b="1" u="none" strike="noStrike" cap="none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</a:t>
                      </a:r>
                      <a:r>
                        <a:rPr lang="it-IT" sz="1100" b="1" u="none" strike="noStrike" cap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baseline, SPD</a:t>
                      </a:r>
                      <a:endParaRPr sz="1100" b="1" u="none" strike="noStrike" cap="non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44000" marR="3600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31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3014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(180–12,795)</a:t>
                      </a:r>
                      <a:endParaRPr sz="1100" u="none" strike="noStrike" cap="none" dirty="0"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3355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(171–19,201)</a:t>
                      </a:r>
                      <a:endParaRPr sz="1100" u="none" strike="noStrike" cap="non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4310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(268–23,297)</a:t>
                      </a:r>
                      <a:endParaRPr sz="1100" u="none" strike="noStrike" cap="non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4448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(310–14,354)</a:t>
                      </a:r>
                      <a:endParaRPr sz="1100" u="none" strike="noStrike" cap="non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b="1" u="none" strike="noStrike" cap="none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Ferritin</a:t>
                      </a:r>
                      <a:r>
                        <a:rPr lang="it-IT" sz="1100" b="1" u="none" strike="noStrike" cap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100" b="1" u="none" strike="noStrike" cap="none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</a:t>
                      </a:r>
                      <a:r>
                        <a:rPr lang="it-IT" sz="1100" b="1" u="none" strike="noStrike" cap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baseline (mg/L)</a:t>
                      </a:r>
                      <a:endParaRPr sz="1100" b="1" u="none" strike="noStrike" cap="non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44000" marR="3600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27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567.2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(LLOQ–2752.2)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776.8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(LLOQ–5016)</a:t>
                      </a:r>
                      <a:endParaRPr sz="1100" u="none" strike="noStrike" cap="non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1038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(LLOQ–10,576.1)</a:t>
                      </a:r>
                      <a:endParaRPr sz="1100" u="none" strike="noStrike" cap="non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1174.8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(LLOQ–8795.1)</a:t>
                      </a:r>
                      <a:endParaRPr sz="1100" u="none" strike="noStrike" cap="non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b="1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LDH </a:t>
                      </a:r>
                      <a:r>
                        <a:rPr lang="it-IT" sz="1100" b="1" u="none" strike="noStrike" cap="none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at</a:t>
                      </a:r>
                      <a:r>
                        <a:rPr lang="it-IT" sz="1100" b="1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 baseline (U/L)</a:t>
                      </a:r>
                      <a:endParaRPr sz="1100" b="1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44000" marR="3600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31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329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(148–2105)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29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331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(153–2165)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29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320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(150–7802)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12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866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(116–3062)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b="1" u="none" strike="noStrike" cap="none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Doubling</a:t>
                      </a:r>
                      <a:r>
                        <a:rPr lang="it-IT" sz="1100" b="1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 time (</a:t>
                      </a:r>
                      <a:r>
                        <a:rPr lang="it-IT" sz="1100" b="1" u="none" strike="noStrike" cap="none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days</a:t>
                      </a:r>
                      <a:r>
                        <a:rPr lang="it-IT" sz="1100" b="1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)</a:t>
                      </a:r>
                      <a:endParaRPr sz="1100" b="1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44000" marR="3600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28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1.42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(1.04–3.37)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26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1.51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(1.11–2.37)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25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1.7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(1.11–4.67)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12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1.68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(1.26–4.67)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845886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b="1" u="none" strike="noStrike" cap="none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Transduction</a:t>
                      </a:r>
                      <a:r>
                        <a:rPr lang="it-IT" sz="1100" b="1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 rate (%)</a:t>
                      </a:r>
                      <a:endParaRPr sz="1100" b="1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44000" marR="3600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31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59.5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(22.4–85.1)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29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52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(25.5–72.4)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29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50.4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(34.2–76.4)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12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53.7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(21.6–67)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2950898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b="1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CCR7</a:t>
                      </a:r>
                      <a:r>
                        <a:rPr lang="it-IT" sz="1100" b="1" u="none" strike="noStrike" cap="none" baseline="300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+</a:t>
                      </a:r>
                      <a:r>
                        <a:rPr lang="it-IT" sz="1100" b="1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 T </a:t>
                      </a:r>
                      <a:r>
                        <a:rPr lang="it-IT" sz="1100" b="1" u="none" strike="noStrike" cap="none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cells</a:t>
                      </a:r>
                      <a:r>
                        <a:rPr lang="it-IT" sz="1100" b="1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 (%)</a:t>
                      </a:r>
                      <a:endParaRPr sz="1100" b="1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44000" marR="3600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31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48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(25.7–85)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29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42.4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(16.7–82.7)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29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42.1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(17.6–71.6)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11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37.4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(14.9–60.6)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790848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b="1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CCR7</a:t>
                      </a:r>
                      <a:r>
                        <a:rPr lang="it-IT" sz="1100" b="1" u="none" strike="noStrike" cap="none" baseline="300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+</a:t>
                      </a:r>
                      <a:r>
                        <a:rPr lang="it-IT" sz="1100" b="1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CD45RA</a:t>
                      </a:r>
                      <a:r>
                        <a:rPr lang="it-IT" sz="1100" b="1" u="none" strike="noStrike" cap="none" baseline="300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+</a:t>
                      </a:r>
                      <a:r>
                        <a:rPr lang="it-IT" sz="1100" b="1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 T </a:t>
                      </a:r>
                      <a:r>
                        <a:rPr lang="it-IT" sz="1100" b="1" u="none" strike="noStrike" cap="none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cells</a:t>
                      </a:r>
                      <a:r>
                        <a:rPr lang="it-IT" sz="1100" b="1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 in </a:t>
                      </a:r>
                      <a:r>
                        <a:rPr lang="it-IT" sz="1100" b="1" u="none" strike="noStrike" cap="none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product</a:t>
                      </a:r>
                      <a:r>
                        <a:rPr lang="it-IT" sz="1100" b="1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 (%)</a:t>
                      </a:r>
                      <a:endParaRPr sz="1100" b="1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44000" marR="3600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31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19.3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(4.9–76)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29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12.6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(3.4–52.8)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29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11.4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(1–52.2)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11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9.1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(1.6–38.9)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4082369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tabLst/>
                        <a:defRPr/>
                      </a:pPr>
                      <a:r>
                        <a:rPr lang="it-IT" sz="1100" b="1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CCR7</a:t>
                      </a:r>
                      <a:r>
                        <a:rPr lang="it-IT" sz="1100" b="1" u="none" strike="noStrike" cap="none" baseline="300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+</a:t>
                      </a:r>
                      <a:r>
                        <a:rPr lang="it-IT" sz="1100" b="1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CD45RA</a:t>
                      </a:r>
                      <a:r>
                        <a:rPr lang="it-IT" sz="1100" b="1" u="none" strike="noStrike" cap="none" baseline="300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+</a:t>
                      </a:r>
                      <a:r>
                        <a:rPr lang="it-IT" sz="1100" b="1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 </a:t>
                      </a:r>
                      <a:r>
                        <a:rPr lang="it-IT" sz="1100" b="1" u="none" strike="noStrike" cap="none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cells</a:t>
                      </a:r>
                      <a:r>
                        <a:rPr lang="it-IT" sz="1100" b="1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 in </a:t>
                      </a:r>
                      <a:r>
                        <a:rPr lang="it-IT" sz="1100" b="1" u="none" strike="noStrike" cap="none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product</a:t>
                      </a:r>
                      <a:r>
                        <a:rPr lang="it-IT" sz="1100" b="1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 </a:t>
                      </a:r>
                      <a:r>
                        <a:rPr lang="it-IT" sz="1100" b="1" u="none" strike="noStrike" cap="none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bag</a:t>
                      </a:r>
                      <a:r>
                        <a:rPr lang="it-IT" sz="1100" b="1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 (x 10</a:t>
                      </a:r>
                      <a:r>
                        <a:rPr lang="it-IT" sz="1100" b="1" u="none" strike="noStrike" cap="none" baseline="300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6 </a:t>
                      </a:r>
                      <a:r>
                        <a:rPr lang="it-IT" sz="1100" b="1" u="none" strike="noStrike" cap="none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cells</a:t>
                      </a:r>
                      <a:r>
                        <a:rPr lang="it-IT" sz="1100" b="1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)</a:t>
                      </a:r>
                    </a:p>
                  </a:txBody>
                  <a:tcPr marL="144000" marR="3600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rgbClr val="E691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tabLst/>
                        <a:defRPr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31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tabLst/>
                        <a:defRPr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54.8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tabLst/>
                        <a:defRPr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(10.6–215.0)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rgbClr val="E691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tabLst/>
                        <a:defRPr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29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tabLst/>
                        <a:defRPr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36.0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tabLst/>
                        <a:defRPr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(11.3–158.0)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rgbClr val="E691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tabLst/>
                        <a:defRPr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29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tabLst/>
                        <a:defRPr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31.5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tabLst/>
                        <a:defRPr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(2.1–200.6)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rgbClr val="E691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tabLst/>
                        <a:defRPr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11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tabLst/>
                        <a:defRPr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22.1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tabLst/>
                        <a:defRPr/>
                      </a:pP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(5.5–110.1)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rgbClr val="E691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3200968"/>
                  </a:ext>
                </a:extLst>
              </a:tr>
              <a:tr h="474432">
                <a:tc gridSpan="5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100" b="0" i="1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3600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E691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05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E691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05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E691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05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E691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05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E691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4444367"/>
                  </a:ext>
                </a:extLst>
              </a:tr>
            </a:tbl>
          </a:graphicData>
        </a:graphic>
      </p:graphicFrame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2F9251FF-328D-6E4A-8091-BAAD683F1C0E}"/>
              </a:ext>
            </a:extLst>
          </p:cNvPr>
          <p:cNvSpPr/>
          <p:nvPr/>
        </p:nvSpPr>
        <p:spPr>
          <a:xfrm>
            <a:off x="8664315" y="2527639"/>
            <a:ext cx="2878111" cy="2229942"/>
          </a:xfrm>
          <a:prstGeom prst="roundRect">
            <a:avLst>
              <a:gd name="adj" fmla="val 7223"/>
            </a:avLst>
          </a:prstGeom>
          <a:noFill/>
          <a:ln w="15875">
            <a:solidFill>
              <a:srgbClr val="E691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 algn="ctr"/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TB, markers of baseline inflammation, and DT increased with increasing number of lines of therapy, but the proportion and absolute numbers of CCR71CD45RA1 cells decreased </a:t>
            </a:r>
            <a:endParaRPr lang="it-IT" sz="14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0D0395C-022F-8C48-910B-7BDC2753D029}"/>
              </a:ext>
            </a:extLst>
          </p:cNvPr>
          <p:cNvSpPr txBox="1"/>
          <p:nvPr/>
        </p:nvSpPr>
        <p:spPr>
          <a:xfrm>
            <a:off x="8397943" y="6589796"/>
            <a:ext cx="3757304" cy="253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5000"/>
              </a:lnSpc>
              <a:spcBef>
                <a:spcPct val="0"/>
              </a:spcBef>
              <a:buClr>
                <a:srgbClr val="D67321"/>
              </a:buClr>
              <a:buSzPct val="110000"/>
              <a:buFontTx/>
              <a:buNone/>
            </a:pPr>
            <a:r>
              <a:rPr lang="en-US" altLang="it-IT" sz="11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Mod. da </a:t>
            </a:r>
            <a:r>
              <a:rPr lang="en-US" altLang="it-IT" sz="11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  <a:hlinkClick r:id="rId3"/>
              </a:rPr>
              <a:t>Locke FL, et al. Blood Adv 2020; 4: 4898–4911</a:t>
            </a:r>
            <a:endParaRPr lang="en-US" altLang="it-IT" sz="1100" i="1" dirty="0">
              <a:solidFill>
                <a:srgbClr val="000000"/>
              </a:solidFill>
              <a:latin typeface="Arial" panose="020B0604020202020204" pitchFamily="34" charset="0"/>
              <a:ea typeface="MS PGothic" charset="-128"/>
              <a:cs typeface="Arial" panose="020B0604020202020204" pitchFamily="34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2EE47F43-A466-D143-9325-D5888EFC961C}"/>
              </a:ext>
            </a:extLst>
          </p:cNvPr>
          <p:cNvSpPr txBox="1"/>
          <p:nvPr/>
        </p:nvSpPr>
        <p:spPr>
          <a:xfrm>
            <a:off x="607052" y="6122163"/>
            <a:ext cx="6889346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  <a:spcBef>
                <a:spcPct val="0"/>
              </a:spcBef>
              <a:buClr>
                <a:srgbClr val="D67321"/>
              </a:buClr>
              <a:buSzPct val="110000"/>
              <a:buFontTx/>
              <a:buNone/>
            </a:pPr>
            <a:r>
              <a:rPr lang="it-IT" altLang="it-IT" sz="10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SPD: sum of </a:t>
            </a:r>
            <a:r>
              <a:rPr lang="it-IT" altLang="it-IT" sz="1000" i="1" dirty="0" err="1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product</a:t>
            </a:r>
            <a:r>
              <a:rPr lang="it-IT" altLang="it-IT" sz="10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 </a:t>
            </a:r>
            <a:r>
              <a:rPr lang="it-IT" altLang="it-IT" sz="1000" i="1" dirty="0" err="1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diameters</a:t>
            </a:r>
            <a:r>
              <a:rPr lang="it-IT" altLang="it-IT" sz="10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; LLOQ: </a:t>
            </a:r>
            <a:r>
              <a:rPr lang="it-IT" altLang="it-IT" sz="1000" i="1" dirty="0" err="1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lower</a:t>
            </a:r>
            <a:r>
              <a:rPr lang="it-IT" altLang="it-IT" sz="10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 </a:t>
            </a:r>
            <a:r>
              <a:rPr lang="it-IT" altLang="it-IT" sz="1000" i="1" dirty="0" err="1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limit</a:t>
            </a:r>
            <a:r>
              <a:rPr lang="it-IT" altLang="it-IT" sz="10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 of </a:t>
            </a:r>
            <a:r>
              <a:rPr lang="it-IT" altLang="it-IT" sz="1000" i="1" dirty="0" err="1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quantification</a:t>
            </a:r>
            <a:endParaRPr lang="en-US" altLang="it-IT" sz="1000" i="1" dirty="0">
              <a:solidFill>
                <a:srgbClr val="000000"/>
              </a:solidFill>
              <a:latin typeface="Arial" panose="020B0604020202020204" pitchFamily="34" charset="0"/>
              <a:ea typeface="MS PGothic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0761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7D0C6CD5-6BE2-4C41-A0F2-801535466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dirty="0" err="1"/>
              <a:t>Tisagenlecleucel</a:t>
            </a:r>
            <a:r>
              <a:rPr lang="it-IT" dirty="0"/>
              <a:t> </a:t>
            </a:r>
            <a:r>
              <a:rPr lang="it-IT" dirty="0" err="1"/>
              <a:t>cellular</a:t>
            </a:r>
            <a:r>
              <a:rPr lang="it-IT" dirty="0"/>
              <a:t> </a:t>
            </a:r>
            <a:r>
              <a:rPr lang="it-IT" dirty="0" err="1"/>
              <a:t>kinetics</a:t>
            </a:r>
            <a:r>
              <a:rPr lang="it-IT" dirty="0"/>
              <a:t>, dose, and </a:t>
            </a:r>
            <a:r>
              <a:rPr lang="it-IT" dirty="0" err="1"/>
              <a:t>immunogenicity</a:t>
            </a:r>
            <a:r>
              <a:rPr lang="it-IT" dirty="0"/>
              <a:t> in relation</a:t>
            </a:r>
            <a:br>
              <a:rPr lang="it-IT" dirty="0"/>
            </a:br>
            <a:r>
              <a:rPr lang="it-IT" dirty="0"/>
              <a:t>to </a:t>
            </a:r>
            <a:r>
              <a:rPr lang="it-IT" dirty="0" err="1"/>
              <a:t>clinical</a:t>
            </a:r>
            <a:r>
              <a:rPr lang="it-IT" dirty="0"/>
              <a:t> </a:t>
            </a:r>
            <a:r>
              <a:rPr lang="it-IT" dirty="0" err="1"/>
              <a:t>factors</a:t>
            </a:r>
            <a:r>
              <a:rPr lang="it-IT" dirty="0"/>
              <a:t> in </a:t>
            </a:r>
            <a:r>
              <a:rPr lang="it-IT" dirty="0" err="1"/>
              <a:t>relapsed</a:t>
            </a:r>
            <a:r>
              <a:rPr lang="it-IT" dirty="0"/>
              <a:t>/</a:t>
            </a:r>
            <a:r>
              <a:rPr lang="it-IT" dirty="0" err="1"/>
              <a:t>refractory</a:t>
            </a:r>
            <a:r>
              <a:rPr lang="it-IT" dirty="0"/>
              <a:t> DLBCL</a:t>
            </a:r>
          </a:p>
        </p:txBody>
      </p:sp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BF5BFF81-B748-1D43-A3BB-19BA423D2BB2}"/>
              </a:ext>
            </a:extLst>
          </p:cNvPr>
          <p:cNvSpPr/>
          <p:nvPr/>
        </p:nvSpPr>
        <p:spPr>
          <a:xfrm>
            <a:off x="589847" y="1855860"/>
            <a:ext cx="1476942" cy="446049"/>
          </a:xfrm>
          <a:prstGeom prst="roundRect">
            <a:avLst/>
          </a:prstGeom>
          <a:solidFill>
            <a:schemeClr val="bg1"/>
          </a:solidFill>
          <a:ln>
            <a:solidFill>
              <a:srgbClr val="E691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Dose</a:t>
            </a:r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05AF2A2B-799D-AC48-96B6-E3B069DABF2A}"/>
              </a:ext>
            </a:extLst>
          </p:cNvPr>
          <p:cNvSpPr/>
          <p:nvPr/>
        </p:nvSpPr>
        <p:spPr>
          <a:xfrm>
            <a:off x="589847" y="3285444"/>
            <a:ext cx="1476942" cy="648543"/>
          </a:xfrm>
          <a:prstGeom prst="roundRect">
            <a:avLst/>
          </a:prstGeom>
          <a:solidFill>
            <a:schemeClr val="bg1"/>
          </a:solidFill>
          <a:ln>
            <a:solidFill>
              <a:srgbClr val="E691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Safety</a:t>
            </a:r>
            <a:r>
              <a:rPr lang="it-IT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endpoints</a:t>
            </a:r>
            <a:endParaRPr lang="it-IT" sz="105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(CRS, </a:t>
            </a:r>
            <a:r>
              <a:rPr lang="it-IT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tocilizumab</a:t>
            </a:r>
            <a:r>
              <a:rPr lang="it-IT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use,</a:t>
            </a:r>
          </a:p>
          <a:p>
            <a:pPr algn="ctr"/>
            <a:r>
              <a:rPr lang="it-IT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neurological</a:t>
            </a:r>
            <a:r>
              <a:rPr lang="it-IT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events</a:t>
            </a:r>
            <a:r>
              <a:rPr lang="it-IT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id="{FA0A761F-53C4-0C47-8212-75D104C575D5}"/>
              </a:ext>
            </a:extLst>
          </p:cNvPr>
          <p:cNvSpPr/>
          <p:nvPr/>
        </p:nvSpPr>
        <p:spPr>
          <a:xfrm>
            <a:off x="589847" y="4497178"/>
            <a:ext cx="1175030" cy="648543"/>
          </a:xfrm>
          <a:prstGeom prst="roundRect">
            <a:avLst/>
          </a:prstGeom>
          <a:solidFill>
            <a:schemeClr val="bg1"/>
          </a:solidFill>
          <a:ln>
            <a:solidFill>
              <a:srgbClr val="E691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Baseline</a:t>
            </a:r>
          </a:p>
          <a:p>
            <a:pPr algn="ctr"/>
            <a:r>
              <a:rPr lang="it-IT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rituximab</a:t>
            </a:r>
            <a:r>
              <a:rPr lang="it-IT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levels</a:t>
            </a:r>
            <a:endParaRPr lang="it-IT" sz="105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B2AB1C88-A473-C645-8F8F-8F7CA26EFC45}"/>
              </a:ext>
            </a:extLst>
          </p:cNvPr>
          <p:cNvCxnSpPr>
            <a:cxnSpLocks/>
            <a:stCxn id="2" idx="2"/>
            <a:endCxn id="6" idx="0"/>
          </p:cNvCxnSpPr>
          <p:nvPr/>
        </p:nvCxnSpPr>
        <p:spPr>
          <a:xfrm>
            <a:off x="1328318" y="2301909"/>
            <a:ext cx="0" cy="983535"/>
          </a:xfrm>
          <a:prstGeom prst="straightConnector1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ttangolo con angoli arrotondati 12">
            <a:extLst>
              <a:ext uri="{FF2B5EF4-FFF2-40B4-BE49-F238E27FC236}">
                <a16:creationId xmlns:a16="http://schemas.microsoft.com/office/drawing/2014/main" id="{63037F36-662B-6543-B176-70319C671066}"/>
              </a:ext>
            </a:extLst>
          </p:cNvPr>
          <p:cNvSpPr/>
          <p:nvPr/>
        </p:nvSpPr>
        <p:spPr>
          <a:xfrm>
            <a:off x="3341323" y="1744920"/>
            <a:ext cx="1686667" cy="653060"/>
          </a:xfrm>
          <a:prstGeom prst="roundRect">
            <a:avLst/>
          </a:prstGeom>
          <a:solidFill>
            <a:schemeClr val="bg1"/>
          </a:solidFill>
          <a:ln>
            <a:solidFill>
              <a:srgbClr val="E691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it-IT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Efficacy</a:t>
            </a:r>
            <a:r>
              <a:rPr lang="it-IT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endpoints</a:t>
            </a:r>
            <a:endParaRPr lang="it-IT" sz="105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  <a:r>
              <a:rPr lang="it-IT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it-IT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months</a:t>
            </a:r>
            <a:r>
              <a:rPr lang="it-IT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3, </a:t>
            </a:r>
            <a:r>
              <a:rPr lang="it-IT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DoR</a:t>
            </a:r>
            <a:r>
              <a:rPr lang="it-IT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4" name="Rettangolo con angoli arrotondati 13">
            <a:extLst>
              <a:ext uri="{FF2B5EF4-FFF2-40B4-BE49-F238E27FC236}">
                <a16:creationId xmlns:a16="http://schemas.microsoft.com/office/drawing/2014/main" id="{42BA320B-194D-F346-A49E-126F9BD2F83A}"/>
              </a:ext>
            </a:extLst>
          </p:cNvPr>
          <p:cNvSpPr/>
          <p:nvPr/>
        </p:nvSpPr>
        <p:spPr>
          <a:xfrm>
            <a:off x="3341323" y="3283185"/>
            <a:ext cx="1686667" cy="653060"/>
          </a:xfrm>
          <a:prstGeom prst="roundRect">
            <a:avLst/>
          </a:prstGeom>
          <a:solidFill>
            <a:schemeClr val="bg1"/>
          </a:solidFill>
          <a:ln>
            <a:solidFill>
              <a:srgbClr val="E691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it-IT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Cellular </a:t>
            </a:r>
            <a:r>
              <a:rPr lang="it-IT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kinetics</a:t>
            </a:r>
            <a:r>
              <a:rPr lang="it-IT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it-IT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expansion</a:t>
            </a:r>
            <a:r>
              <a:rPr lang="it-IT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exposure</a:t>
            </a:r>
            <a:r>
              <a:rPr lang="it-IT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persistence</a:t>
            </a:r>
            <a:r>
              <a:rPr lang="it-IT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5" name="Rettangolo con angoli arrotondati 14">
            <a:extLst>
              <a:ext uri="{FF2B5EF4-FFF2-40B4-BE49-F238E27FC236}">
                <a16:creationId xmlns:a16="http://schemas.microsoft.com/office/drawing/2014/main" id="{F67DE879-C6B4-874D-B54B-424D303DE2D3}"/>
              </a:ext>
            </a:extLst>
          </p:cNvPr>
          <p:cNvSpPr/>
          <p:nvPr/>
        </p:nvSpPr>
        <p:spPr>
          <a:xfrm>
            <a:off x="3341323" y="4386838"/>
            <a:ext cx="1686667" cy="869223"/>
          </a:xfrm>
          <a:prstGeom prst="roundRect">
            <a:avLst/>
          </a:prstGeom>
          <a:solidFill>
            <a:schemeClr val="bg1"/>
          </a:solidFill>
          <a:ln>
            <a:solidFill>
              <a:srgbClr val="E691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it-IT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</a:t>
            </a:r>
            <a:r>
              <a:rPr lang="it-IT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</a:t>
            </a:r>
            <a:r>
              <a:rPr lang="it-IT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characteristics</a:t>
            </a:r>
            <a:r>
              <a:rPr lang="it-IT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intrinsic</a:t>
            </a:r>
            <a:r>
              <a:rPr lang="it-IT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it-IT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extrinsic</a:t>
            </a:r>
            <a:r>
              <a:rPr lang="it-IT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factors</a:t>
            </a:r>
            <a:r>
              <a:rPr lang="it-IT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CD19 </a:t>
            </a:r>
            <a:r>
              <a:rPr lang="it-IT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expression</a:t>
            </a:r>
            <a:endParaRPr lang="it-IT" sz="9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id="{BB0C1411-9F11-2A4A-99DE-85EF1027BFC0}"/>
              </a:ext>
            </a:extLst>
          </p:cNvPr>
          <p:cNvSpPr/>
          <p:nvPr/>
        </p:nvSpPr>
        <p:spPr>
          <a:xfrm>
            <a:off x="5058926" y="2483332"/>
            <a:ext cx="1267218" cy="653060"/>
          </a:xfrm>
          <a:prstGeom prst="roundRect">
            <a:avLst/>
          </a:prstGeom>
          <a:solidFill>
            <a:schemeClr val="bg1"/>
          </a:solidFill>
          <a:ln>
            <a:solidFill>
              <a:srgbClr val="E691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it-IT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Immunogenicity</a:t>
            </a:r>
            <a:endParaRPr lang="it-IT" sz="105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humoral</a:t>
            </a:r>
            <a:r>
              <a:rPr lang="it-IT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cellular</a:t>
            </a:r>
            <a:r>
              <a:rPr lang="it-IT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16702622-A494-8A4B-A918-74E00257A7E3}"/>
              </a:ext>
            </a:extLst>
          </p:cNvPr>
          <p:cNvCxnSpPr>
            <a:cxnSpLocks/>
            <a:endCxn id="13" idx="2"/>
          </p:cNvCxnSpPr>
          <p:nvPr/>
        </p:nvCxnSpPr>
        <p:spPr>
          <a:xfrm flipH="1" flipV="1">
            <a:off x="4184657" y="2397980"/>
            <a:ext cx="5382" cy="885206"/>
          </a:xfrm>
          <a:prstGeom prst="straightConnector1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1E3D2A02-E743-9842-ABBB-08C776606DE3}"/>
              </a:ext>
            </a:extLst>
          </p:cNvPr>
          <p:cNvCxnSpPr>
            <a:cxnSpLocks/>
            <a:stCxn id="2" idx="3"/>
            <a:endCxn id="13" idx="1"/>
          </p:cNvCxnSpPr>
          <p:nvPr/>
        </p:nvCxnSpPr>
        <p:spPr>
          <a:xfrm flipV="1">
            <a:off x="2066789" y="2071450"/>
            <a:ext cx="1274534" cy="7435"/>
          </a:xfrm>
          <a:prstGeom prst="straightConnector1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A5747443-14E4-1A43-A21F-B06E7ACC17CC}"/>
              </a:ext>
            </a:extLst>
          </p:cNvPr>
          <p:cNvCxnSpPr>
            <a:cxnSpLocks/>
          </p:cNvCxnSpPr>
          <p:nvPr/>
        </p:nvCxnSpPr>
        <p:spPr>
          <a:xfrm>
            <a:off x="2048728" y="2289362"/>
            <a:ext cx="1280403" cy="1079961"/>
          </a:xfrm>
          <a:prstGeom prst="straightConnector1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2 27">
            <a:extLst>
              <a:ext uri="{FF2B5EF4-FFF2-40B4-BE49-F238E27FC236}">
                <a16:creationId xmlns:a16="http://schemas.microsoft.com/office/drawing/2014/main" id="{FA3B8345-ED66-DD4F-A6C1-A1FA02033C44}"/>
              </a:ext>
            </a:extLst>
          </p:cNvPr>
          <p:cNvCxnSpPr>
            <a:cxnSpLocks/>
          </p:cNvCxnSpPr>
          <p:nvPr/>
        </p:nvCxnSpPr>
        <p:spPr>
          <a:xfrm>
            <a:off x="1328318" y="2397980"/>
            <a:ext cx="2013005" cy="1084617"/>
          </a:xfrm>
          <a:prstGeom prst="straightConnector1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  <a:headEnd type="arrow"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A0E64382-A64E-BE44-BCC0-DD5FCFF81926}"/>
              </a:ext>
            </a:extLst>
          </p:cNvPr>
          <p:cNvSpPr/>
          <p:nvPr/>
        </p:nvSpPr>
        <p:spPr>
          <a:xfrm>
            <a:off x="1487216" y="2641852"/>
            <a:ext cx="849689" cy="405499"/>
          </a:xfrm>
          <a:prstGeom prst="roundRect">
            <a:avLst/>
          </a:prstGeom>
          <a:solidFill>
            <a:schemeClr val="bg1"/>
          </a:solidFill>
          <a:ln>
            <a:solidFill>
              <a:srgbClr val="E691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it-IT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Baseline </a:t>
            </a:r>
            <a:br>
              <a:rPr lang="it-IT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tumor</a:t>
            </a:r>
            <a:r>
              <a:rPr lang="it-IT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burden</a:t>
            </a:r>
            <a:endParaRPr lang="it-IT" sz="9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01DC930D-050C-6448-B24B-485F6C9F8E00}"/>
              </a:ext>
            </a:extLst>
          </p:cNvPr>
          <p:cNvCxnSpPr>
            <a:cxnSpLocks/>
            <a:stCxn id="14" idx="1"/>
            <a:endCxn id="6" idx="3"/>
          </p:cNvCxnSpPr>
          <p:nvPr/>
        </p:nvCxnSpPr>
        <p:spPr>
          <a:xfrm flipH="1">
            <a:off x="2066789" y="3609715"/>
            <a:ext cx="1274534" cy="1"/>
          </a:xfrm>
          <a:prstGeom prst="straightConnector1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ttangolo con angoli arrotondati 36">
            <a:extLst>
              <a:ext uri="{FF2B5EF4-FFF2-40B4-BE49-F238E27FC236}">
                <a16:creationId xmlns:a16="http://schemas.microsoft.com/office/drawing/2014/main" id="{BC8D6BAE-D6A1-AE41-B4A3-C4A88FC92407}"/>
              </a:ext>
            </a:extLst>
          </p:cNvPr>
          <p:cNvSpPr/>
          <p:nvPr/>
        </p:nvSpPr>
        <p:spPr>
          <a:xfrm>
            <a:off x="2114722" y="4497178"/>
            <a:ext cx="755056" cy="648543"/>
          </a:xfrm>
          <a:prstGeom prst="roundRect">
            <a:avLst/>
          </a:prstGeom>
          <a:solidFill>
            <a:schemeClr val="bg1"/>
          </a:solidFill>
          <a:ln>
            <a:solidFill>
              <a:srgbClr val="E691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B-</a:t>
            </a:r>
            <a:r>
              <a:rPr lang="it-IT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r>
              <a:rPr lang="it-IT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aplasia</a:t>
            </a:r>
          </a:p>
        </p:txBody>
      </p:sp>
      <p:cxnSp>
        <p:nvCxnSpPr>
          <p:cNvPr id="38" name="Connettore 2 37">
            <a:extLst>
              <a:ext uri="{FF2B5EF4-FFF2-40B4-BE49-F238E27FC236}">
                <a16:creationId xmlns:a16="http://schemas.microsoft.com/office/drawing/2014/main" id="{05868403-16A6-284A-870A-1F4DD708CD07}"/>
              </a:ext>
            </a:extLst>
          </p:cNvPr>
          <p:cNvCxnSpPr>
            <a:cxnSpLocks/>
          </p:cNvCxnSpPr>
          <p:nvPr/>
        </p:nvCxnSpPr>
        <p:spPr>
          <a:xfrm flipH="1">
            <a:off x="2869778" y="3895090"/>
            <a:ext cx="496945" cy="660060"/>
          </a:xfrm>
          <a:prstGeom prst="straightConnector1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2 41">
            <a:extLst>
              <a:ext uri="{FF2B5EF4-FFF2-40B4-BE49-F238E27FC236}">
                <a16:creationId xmlns:a16="http://schemas.microsoft.com/office/drawing/2014/main" id="{70660A64-2EDD-7F47-88C9-5BC7FAC47789}"/>
              </a:ext>
            </a:extLst>
          </p:cNvPr>
          <p:cNvCxnSpPr>
            <a:cxnSpLocks/>
          </p:cNvCxnSpPr>
          <p:nvPr/>
        </p:nvCxnSpPr>
        <p:spPr>
          <a:xfrm flipV="1">
            <a:off x="1764877" y="4837116"/>
            <a:ext cx="349845" cy="1"/>
          </a:xfrm>
          <a:prstGeom prst="straightConnector1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2 43">
            <a:extLst>
              <a:ext uri="{FF2B5EF4-FFF2-40B4-BE49-F238E27FC236}">
                <a16:creationId xmlns:a16="http://schemas.microsoft.com/office/drawing/2014/main" id="{5A47D7BE-AF3C-144F-AC19-393168A32123}"/>
              </a:ext>
            </a:extLst>
          </p:cNvPr>
          <p:cNvCxnSpPr>
            <a:cxnSpLocks/>
          </p:cNvCxnSpPr>
          <p:nvPr/>
        </p:nvCxnSpPr>
        <p:spPr>
          <a:xfrm flipV="1">
            <a:off x="4197355" y="3936558"/>
            <a:ext cx="0" cy="450280"/>
          </a:xfrm>
          <a:prstGeom prst="straightConnector1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ttore 4 46">
            <a:extLst>
              <a:ext uri="{FF2B5EF4-FFF2-40B4-BE49-F238E27FC236}">
                <a16:creationId xmlns:a16="http://schemas.microsoft.com/office/drawing/2014/main" id="{DD1F3FEB-975E-7845-B09B-B24BEBF594A8}"/>
              </a:ext>
            </a:extLst>
          </p:cNvPr>
          <p:cNvCxnSpPr>
            <a:cxnSpLocks/>
            <a:stCxn id="16" idx="0"/>
            <a:endCxn id="13" idx="3"/>
          </p:cNvCxnSpPr>
          <p:nvPr/>
        </p:nvCxnSpPr>
        <p:spPr>
          <a:xfrm rot="16200000" flipV="1">
            <a:off x="5154322" y="1945118"/>
            <a:ext cx="411882" cy="664545"/>
          </a:xfrm>
          <a:prstGeom prst="bentConnector2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ttore 4 47">
            <a:extLst>
              <a:ext uri="{FF2B5EF4-FFF2-40B4-BE49-F238E27FC236}">
                <a16:creationId xmlns:a16="http://schemas.microsoft.com/office/drawing/2014/main" id="{8EB2D5C6-0D7F-AC4B-A52A-706BB95AB1E0}"/>
              </a:ext>
            </a:extLst>
          </p:cNvPr>
          <p:cNvCxnSpPr>
            <a:cxnSpLocks/>
            <a:stCxn id="16" idx="2"/>
            <a:endCxn id="14" idx="3"/>
          </p:cNvCxnSpPr>
          <p:nvPr/>
        </p:nvCxnSpPr>
        <p:spPr>
          <a:xfrm rot="5400000">
            <a:off x="5123602" y="3040781"/>
            <a:ext cx="473323" cy="664545"/>
          </a:xfrm>
          <a:prstGeom prst="bentConnector2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5" name="Google Shape;321;p24">
            <a:extLst>
              <a:ext uri="{FF2B5EF4-FFF2-40B4-BE49-F238E27FC236}">
                <a16:creationId xmlns:a16="http://schemas.microsoft.com/office/drawing/2014/main" id="{D84B3E18-D51D-D74A-8C9E-A6EAA55C69B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93592680"/>
              </p:ext>
            </p:extLst>
          </p:nvPr>
        </p:nvGraphicFramePr>
        <p:xfrm>
          <a:off x="6779953" y="1855860"/>
          <a:ext cx="4788000" cy="3283860"/>
        </p:xfrm>
        <a:graphic>
          <a:graphicData uri="http://schemas.openxmlformats.org/drawingml/2006/table">
            <a:tbl>
              <a:tblPr firstRow="1" firstCol="1" bandRow="1">
                <a:noFill/>
              </a:tblPr>
              <a:tblGrid>
                <a:gridCol w="23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3101171721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1245978615"/>
                    </a:ext>
                  </a:extLst>
                </a:gridCol>
              </a:tblGrid>
              <a:tr h="27365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050" b="1" i="0" u="none" strike="noStrike" cap="none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/>
                        </a:rPr>
                        <a:t>Parameter</a:t>
                      </a:r>
                      <a:endParaRPr sz="1050" b="1" i="0" u="none" strike="noStrike" cap="non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44000" marR="3600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2857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636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050" b="1" i="0" u="none" strike="noStrike" cap="none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CR/PR</a:t>
                      </a:r>
                      <a:endParaRPr sz="1050" b="1" i="0" u="none" strike="noStrike" cap="non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2857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636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050" b="1" i="0" u="none" strike="noStrike" cap="none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SD/PD/</a:t>
                      </a:r>
                      <a:r>
                        <a:rPr lang="it-IT" sz="1050" b="1" i="0" u="none" strike="noStrike" cap="none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unknown</a:t>
                      </a:r>
                      <a:endParaRPr sz="1050" b="1" i="0" u="none" strike="noStrike" cap="non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2857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636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8767328"/>
                  </a:ext>
                </a:extLst>
              </a:tr>
              <a:tr h="27365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050" b="1" u="none" strike="noStrike" cap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AUC</a:t>
                      </a:r>
                      <a:r>
                        <a:rPr lang="it-IT" sz="1050" b="1" u="none" strike="noStrike" cap="none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0-28d</a:t>
                      </a:r>
                      <a:r>
                        <a:rPr lang="it-IT" sz="1050" b="1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,</a:t>
                      </a:r>
                      <a:r>
                        <a:rPr lang="it-IT" sz="1050" b="1" u="none" strike="noStrike" cap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% CD3</a:t>
                      </a:r>
                      <a:r>
                        <a:rPr lang="it-IT" sz="1050" b="1" u="none" strike="noStrike" cap="none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r>
                        <a:rPr lang="it-IT" sz="1050" b="1" u="none" strike="noStrike" cap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</a:t>
                      </a:r>
                      <a:r>
                        <a:rPr lang="it-IT" sz="1050" b="1" u="none" strike="noStrike" cap="none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r>
                        <a:rPr lang="it-IT" sz="1050" b="1" u="none" strike="noStrike" cap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50" b="1" u="none" strike="noStrike" cap="none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cells</a:t>
                      </a:r>
                      <a:r>
                        <a:rPr lang="it-IT" sz="1050" b="1" u="none" strike="noStrike" cap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 x d</a:t>
                      </a:r>
                      <a:endParaRPr sz="1050" b="1" u="none" strike="noStrike" cap="non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44000" marR="3600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050" u="none" strike="noStrike" cap="none" dirty="0" err="1"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n</a:t>
                      </a:r>
                      <a:r>
                        <a:rPr lang="it-IT" sz="1050" u="none" strike="noStrike" cap="none" dirty="0"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=35**</a:t>
                      </a:r>
                      <a:endParaRPr sz="1050" u="none" strike="noStrike" cap="none" dirty="0"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tabLst/>
                        <a:defRPr/>
                      </a:pPr>
                      <a:r>
                        <a:rPr lang="it-IT" sz="1050" u="none" strike="noStrike" cap="none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n</a:t>
                      </a:r>
                      <a:r>
                        <a:rPr lang="it-IT" sz="105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=44**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65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050" b="0" u="none" strike="noStrike" cap="none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Geometric</a:t>
                      </a:r>
                      <a:r>
                        <a:rPr lang="it-IT" sz="1050" b="0" u="none" strike="noStrike" cap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50" b="0" u="none" strike="noStrike" cap="none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</a:t>
                      </a:r>
                      <a:r>
                        <a:rPr lang="it-IT" sz="1050" b="0" u="none" strike="noStrike" cap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(% CV)</a:t>
                      </a:r>
                      <a:endParaRPr sz="1050" b="0" u="none" strike="noStrike" cap="non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1999" marR="3600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05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36.9 (214.7)</a:t>
                      </a:r>
                      <a:endParaRPr sz="105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050" u="none" strike="noStrike" cap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42.0 (299.3)</a:t>
                      </a:r>
                      <a:endParaRPr sz="1050" u="none" strike="noStrike" cap="non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65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050" b="1" u="none" strike="noStrike" cap="none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C</a:t>
                      </a:r>
                      <a:r>
                        <a:rPr lang="it-IT" sz="1050" b="1" u="none" strike="noStrike" cap="none" baseline="-250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max</a:t>
                      </a:r>
                      <a:r>
                        <a:rPr lang="it-IT" sz="1050" b="1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, % CD3</a:t>
                      </a:r>
                      <a:r>
                        <a:rPr lang="it-IT" sz="1050" b="1" u="none" strike="noStrike" cap="none" baseline="300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+</a:t>
                      </a:r>
                      <a:r>
                        <a:rPr lang="it-IT" sz="1050" b="1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CAR</a:t>
                      </a:r>
                      <a:r>
                        <a:rPr lang="it-IT" sz="1050" b="1" u="none" strike="noStrike" cap="none" baseline="300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+</a:t>
                      </a:r>
                      <a:r>
                        <a:rPr lang="it-IT" sz="1050" b="1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 </a:t>
                      </a:r>
                      <a:r>
                        <a:rPr lang="it-IT" sz="1050" b="1" u="none" strike="noStrike" cap="none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cells</a:t>
                      </a:r>
                      <a:r>
                        <a:rPr lang="it-IT" sz="1050" b="1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*</a:t>
                      </a:r>
                      <a:endParaRPr sz="1050" b="1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44000" marR="3600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050" u="none" strike="noStrike" cap="none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n</a:t>
                      </a:r>
                      <a:r>
                        <a:rPr lang="it-IT" sz="105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=34</a:t>
                      </a:r>
                      <a:endParaRPr sz="105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050" u="none" strike="noStrike" cap="none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n</a:t>
                      </a:r>
                      <a:r>
                        <a:rPr lang="it-IT" sz="105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=50</a:t>
                      </a:r>
                      <a:endParaRPr sz="105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36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tabLst/>
                        <a:defRPr/>
                      </a:pPr>
                      <a:r>
                        <a:rPr lang="it-IT" sz="1050" b="0" u="none" strike="noStrike" cap="none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Geometric</a:t>
                      </a:r>
                      <a:r>
                        <a:rPr lang="it-IT" sz="1050" b="0" u="none" strike="noStrike" cap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50" b="0" u="none" strike="noStrike" cap="none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</a:t>
                      </a:r>
                      <a:r>
                        <a:rPr lang="it-IT" sz="1050" b="0" u="none" strike="noStrike" cap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(% CV)</a:t>
                      </a:r>
                    </a:p>
                  </a:txBody>
                  <a:tcPr marL="251999" marR="3600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05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4.81 (169.7)</a:t>
                      </a:r>
                      <a:endParaRPr sz="105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05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4.18 (232.9)</a:t>
                      </a:r>
                      <a:endParaRPr sz="105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8458863"/>
                  </a:ext>
                </a:extLst>
              </a:tr>
              <a:tr h="27365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050" b="0" u="none" strike="noStrike" cap="none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Range</a:t>
                      </a:r>
                      <a:endParaRPr sz="1050" b="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251999" marR="3600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05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(0.600–40.9)</a:t>
                      </a:r>
                      <a:endParaRPr sz="105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05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(0.300–61.5)</a:t>
                      </a:r>
                      <a:endParaRPr sz="105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2950898"/>
                  </a:ext>
                </a:extLst>
              </a:tr>
              <a:tr h="27365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050" b="1" u="none" strike="noStrike" cap="none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t</a:t>
                      </a:r>
                      <a:r>
                        <a:rPr lang="it-IT" sz="1050" b="1" u="none" strike="noStrike" cap="none" baseline="-250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max</a:t>
                      </a:r>
                      <a:r>
                        <a:rPr lang="it-IT" sz="1050" b="1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, d</a:t>
                      </a:r>
                      <a:endParaRPr sz="1050" b="1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44000" marR="3600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050" u="none" strike="noStrike" cap="none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n</a:t>
                      </a:r>
                      <a:r>
                        <a:rPr lang="it-IT" sz="105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=34</a:t>
                      </a:r>
                      <a:endParaRPr sz="105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050" u="none" strike="noStrike" cap="none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n</a:t>
                      </a:r>
                      <a:r>
                        <a:rPr lang="it-IT" sz="105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=50</a:t>
                      </a:r>
                      <a:endParaRPr sz="105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7908486"/>
                  </a:ext>
                </a:extLst>
              </a:tr>
              <a:tr h="27365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050" b="0" u="none" strike="noStrike" cap="none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Median</a:t>
                      </a:r>
                      <a:r>
                        <a:rPr lang="it-IT" sz="1050" b="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 (</a:t>
                      </a:r>
                      <a:r>
                        <a:rPr lang="it-IT" sz="1050" b="0" u="none" strike="noStrike" cap="none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range</a:t>
                      </a:r>
                      <a:r>
                        <a:rPr lang="it-IT" sz="1050" b="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)</a:t>
                      </a:r>
                      <a:endParaRPr sz="1050" b="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251999" marR="3600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05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6.35 (2.91–271)</a:t>
                      </a:r>
                      <a:endParaRPr sz="105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05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7.64 (2.82–25.9)</a:t>
                      </a:r>
                      <a:endParaRPr sz="105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4082369"/>
                  </a:ext>
                </a:extLst>
              </a:tr>
              <a:tr h="2736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tabLst/>
                        <a:defRPr/>
                      </a:pPr>
                      <a:r>
                        <a:rPr lang="it-IT" sz="1050" b="1" u="none" strike="noStrike" cap="none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C</a:t>
                      </a:r>
                      <a:r>
                        <a:rPr lang="it-IT" sz="1050" b="1" u="none" strike="noStrike" cap="none" baseline="-250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last</a:t>
                      </a:r>
                      <a:r>
                        <a:rPr lang="it-IT" sz="1050" b="1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, % CD3</a:t>
                      </a:r>
                      <a:r>
                        <a:rPr lang="it-IT" sz="1050" b="1" u="none" strike="noStrike" cap="none" baseline="300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+</a:t>
                      </a:r>
                      <a:r>
                        <a:rPr lang="it-IT" sz="1050" b="1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CAR</a:t>
                      </a:r>
                      <a:r>
                        <a:rPr lang="it-IT" sz="1050" b="1" u="none" strike="noStrike" cap="none" baseline="300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+</a:t>
                      </a:r>
                      <a:r>
                        <a:rPr lang="it-IT" sz="1050" b="1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 </a:t>
                      </a:r>
                      <a:r>
                        <a:rPr lang="it-IT" sz="1050" b="1" u="none" strike="noStrike" cap="none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cells</a:t>
                      </a:r>
                      <a:r>
                        <a:rPr lang="it-IT" sz="1050" b="1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*</a:t>
                      </a:r>
                    </a:p>
                  </a:txBody>
                  <a:tcPr marL="144000" marR="3600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050" u="none" strike="noStrike" cap="none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n</a:t>
                      </a:r>
                      <a:r>
                        <a:rPr lang="it-IT" sz="105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=35</a:t>
                      </a:r>
                      <a:endParaRPr sz="105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050" u="none" strike="noStrike" cap="none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n</a:t>
                      </a:r>
                      <a:r>
                        <a:rPr lang="it-IT" sz="105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=50</a:t>
                      </a:r>
                      <a:endParaRPr sz="105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0596527"/>
                  </a:ext>
                </a:extLst>
              </a:tr>
              <a:tr h="2736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tabLst/>
                        <a:defRPr/>
                      </a:pPr>
                      <a:r>
                        <a:rPr lang="it-IT" sz="1050" b="0" u="none" strike="noStrike" cap="none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Geometric</a:t>
                      </a:r>
                      <a:r>
                        <a:rPr lang="it-IT" sz="1050" b="0" u="none" strike="noStrike" cap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50" b="0" u="none" strike="noStrike" cap="none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</a:t>
                      </a:r>
                      <a:r>
                        <a:rPr lang="it-IT" sz="1050" b="0" u="none" strike="noStrike" cap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(% CV)</a:t>
                      </a:r>
                    </a:p>
                  </a:txBody>
                  <a:tcPr marL="251999" marR="3600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05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0.289 (165.2)</a:t>
                      </a:r>
                      <a:endParaRPr sz="105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05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0.539 (313.2)</a:t>
                      </a:r>
                      <a:endParaRPr sz="105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3295048"/>
                  </a:ext>
                </a:extLst>
              </a:tr>
              <a:tr h="2736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tabLst/>
                        <a:defRPr/>
                      </a:pPr>
                      <a:r>
                        <a:rPr lang="it-IT" sz="1050" b="1" u="none" strike="noStrike" cap="none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t</a:t>
                      </a:r>
                      <a:r>
                        <a:rPr lang="it-IT" sz="1050" b="1" u="none" strike="noStrike" cap="none" baseline="-250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last</a:t>
                      </a:r>
                      <a:r>
                        <a:rPr lang="it-IT" sz="1050" b="1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, d</a:t>
                      </a:r>
                    </a:p>
                  </a:txBody>
                  <a:tcPr marL="144000" marR="3600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tabLst/>
                        <a:defRPr/>
                      </a:pPr>
                      <a:r>
                        <a:rPr lang="it-IT" sz="1050" u="none" strike="noStrike" cap="none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n</a:t>
                      </a:r>
                      <a:r>
                        <a:rPr lang="it-IT" sz="105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=35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050" u="none" strike="noStrike" cap="none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n</a:t>
                      </a:r>
                      <a:r>
                        <a:rPr lang="it-IT" sz="105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=50</a:t>
                      </a:r>
                      <a:endParaRPr sz="105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2459902"/>
                  </a:ext>
                </a:extLst>
              </a:tr>
              <a:tr h="27365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050" b="0" u="none" strike="noStrike" cap="none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Median</a:t>
                      </a:r>
                      <a:r>
                        <a:rPr lang="it-IT" sz="1050" b="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 (</a:t>
                      </a:r>
                      <a:r>
                        <a:rPr lang="it-IT" sz="1050" b="0" u="none" strike="noStrike" cap="none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range</a:t>
                      </a:r>
                      <a:r>
                        <a:rPr lang="it-IT" sz="1050" b="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)</a:t>
                      </a:r>
                      <a:endParaRPr sz="1050" b="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251999" marR="3600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rgbClr val="E691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05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280 (21–554)</a:t>
                      </a:r>
                      <a:endParaRPr sz="105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rgbClr val="E691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050" u="none" strike="noStrike" cap="none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28.1 (9.01–400)</a:t>
                      </a:r>
                      <a:endParaRPr sz="1050" u="none" strike="noStrike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rgbClr val="E691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0366342"/>
                  </a:ext>
                </a:extLst>
              </a:tr>
            </a:tbl>
          </a:graphicData>
        </a:graphic>
      </p:graphicFrame>
      <p:sp>
        <p:nvSpPr>
          <p:cNvPr id="62" name="Rettangolo 61">
            <a:extLst>
              <a:ext uri="{FF2B5EF4-FFF2-40B4-BE49-F238E27FC236}">
                <a16:creationId xmlns:a16="http://schemas.microsoft.com/office/drawing/2014/main" id="{7667319F-EFE1-B541-ACC9-1BCE0E4D6DA7}"/>
              </a:ext>
            </a:extLst>
          </p:cNvPr>
          <p:cNvSpPr/>
          <p:nvPr/>
        </p:nvSpPr>
        <p:spPr>
          <a:xfrm>
            <a:off x="396711" y="5474773"/>
            <a:ext cx="52958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buClr>
                <a:srgbClr val="E69135"/>
              </a:buClr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relationship between dose and peak expansion or exposure 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C3D6F29-79A4-564E-9EC8-B870C99844B5}"/>
              </a:ext>
            </a:extLst>
          </p:cNvPr>
          <p:cNvSpPr txBox="1"/>
          <p:nvPr/>
        </p:nvSpPr>
        <p:spPr>
          <a:xfrm>
            <a:off x="6712605" y="5203346"/>
            <a:ext cx="48724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Clr>
                <a:srgbClr val="000000"/>
              </a:buClr>
              <a:buSzPts val="1400"/>
            </a:pPr>
            <a:r>
              <a:rPr lang="it-IT" sz="1000" i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* </a:t>
            </a:r>
            <a:r>
              <a:rPr lang="it-IT" sz="1000" i="1" dirty="0" err="1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Percentage</a:t>
            </a:r>
            <a:r>
              <a:rPr lang="it-IT" sz="1000" i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of CAR</a:t>
            </a:r>
            <a:r>
              <a:rPr lang="it-IT" sz="1000" i="1" baseline="300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+</a:t>
            </a:r>
            <a:r>
              <a:rPr lang="it-IT" sz="1000" i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it-IT" sz="1000" i="1" dirty="0" err="1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cells</a:t>
            </a:r>
            <a:r>
              <a:rPr lang="it-IT" sz="1000" i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it-IT" sz="1000" i="1" dirty="0" err="1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among</a:t>
            </a:r>
            <a:r>
              <a:rPr lang="it-IT" sz="1000" i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CD3</a:t>
            </a:r>
            <a:r>
              <a:rPr lang="it-IT" sz="1000" i="1" baseline="300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+</a:t>
            </a:r>
            <a:r>
              <a:rPr lang="it-IT" sz="1000" i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T </a:t>
            </a:r>
            <a:r>
              <a:rPr lang="it-IT" sz="1000" i="1" dirty="0" err="1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cells</a:t>
            </a:r>
            <a:endParaRPr lang="it-IT" sz="1000" i="1" dirty="0">
              <a:solidFill>
                <a:schemeClr val="dk1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lvl="0">
              <a:buClr>
                <a:srgbClr val="000000"/>
              </a:buClr>
              <a:buSzPts val="1400"/>
            </a:pPr>
            <a:r>
              <a:rPr lang="it-IT" sz="1000" i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**</a:t>
            </a:r>
            <a:r>
              <a:rPr lang="it-IT" sz="1000" i="1" dirty="0" err="1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Patients</a:t>
            </a:r>
            <a:r>
              <a:rPr lang="it-IT" sz="1000" i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it-IT" sz="1000" i="1" dirty="0" err="1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who</a:t>
            </a:r>
            <a:r>
              <a:rPr lang="it-IT" sz="1000" i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it-IT" sz="1000" i="1" dirty="0" err="1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had</a:t>
            </a:r>
            <a:r>
              <a:rPr lang="it-IT" sz="1000" i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≥1 sample with </a:t>
            </a:r>
            <a:r>
              <a:rPr lang="it-IT" sz="1000" i="1" dirty="0" err="1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evaluable</a:t>
            </a:r>
            <a:r>
              <a:rPr lang="it-IT" sz="1000" i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it-IT" sz="1000" i="1" dirty="0" err="1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cellular</a:t>
            </a:r>
            <a:r>
              <a:rPr lang="it-IT" sz="1000" i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it-IT" sz="1000" i="1" dirty="0" err="1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kinetics</a:t>
            </a:r>
            <a:r>
              <a:rPr lang="it-IT" sz="1000" i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data </a:t>
            </a:r>
            <a:r>
              <a:rPr lang="it-IT" sz="1000" i="1" dirty="0" err="1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were</a:t>
            </a:r>
            <a:r>
              <a:rPr lang="it-IT" sz="1000" i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it-IT" sz="1000" i="1" dirty="0" err="1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included</a:t>
            </a:r>
            <a:endParaRPr lang="it-IT" sz="1000" i="1" dirty="0">
              <a:solidFill>
                <a:schemeClr val="dk1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endParaRPr lang="it-IT" sz="1000" dirty="0"/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31E1B821-81A3-DA4F-8862-A1AE5A9A6154}"/>
              </a:ext>
            </a:extLst>
          </p:cNvPr>
          <p:cNvSpPr txBox="1"/>
          <p:nvPr/>
        </p:nvSpPr>
        <p:spPr>
          <a:xfrm>
            <a:off x="8115300" y="6589796"/>
            <a:ext cx="4039947" cy="253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5000"/>
              </a:lnSpc>
              <a:spcBef>
                <a:spcPct val="0"/>
              </a:spcBef>
              <a:buClr>
                <a:srgbClr val="D67321"/>
              </a:buClr>
              <a:buSzPct val="110000"/>
              <a:buFontTx/>
              <a:buNone/>
            </a:pPr>
            <a:r>
              <a:rPr lang="en-US" altLang="it-IT" sz="11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Mod. da </a:t>
            </a:r>
            <a:r>
              <a:rPr lang="en-US" altLang="it-IT" sz="11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  <a:hlinkClick r:id="rId3"/>
              </a:rPr>
              <a:t>Awasthi A, et al. Blood Adv 2020; 4: 560–572</a:t>
            </a:r>
            <a:endParaRPr lang="en-US" altLang="it-IT" sz="1100" i="1" dirty="0">
              <a:solidFill>
                <a:srgbClr val="000000"/>
              </a:solidFill>
              <a:latin typeface="Arial" panose="020B0604020202020204" pitchFamily="34" charset="0"/>
              <a:ea typeface="MS PGothic" charset="-128"/>
              <a:cs typeface="Arial" panose="020B0604020202020204" pitchFamily="34" charset="0"/>
            </a:endParaRPr>
          </a:p>
        </p:txBody>
      </p:sp>
      <p:sp>
        <p:nvSpPr>
          <p:cNvPr id="30" name="Rettangolo con angoli arrotondati 29">
            <a:extLst>
              <a:ext uri="{FF2B5EF4-FFF2-40B4-BE49-F238E27FC236}">
                <a16:creationId xmlns:a16="http://schemas.microsoft.com/office/drawing/2014/main" id="{F114C86A-BD92-624C-9590-648DB017E2CB}"/>
              </a:ext>
            </a:extLst>
          </p:cNvPr>
          <p:cNvSpPr/>
          <p:nvPr/>
        </p:nvSpPr>
        <p:spPr>
          <a:xfrm>
            <a:off x="6712605" y="1139174"/>
            <a:ext cx="4945995" cy="653060"/>
          </a:xfrm>
          <a:prstGeom prst="roundRect">
            <a:avLst>
              <a:gd name="adj" fmla="val 38289"/>
            </a:avLst>
          </a:prstGeom>
          <a:solidFill>
            <a:schemeClr val="bg1">
              <a:lumMod val="9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dirty="0" err="1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r>
              <a:rPr lang="it-IT" sz="12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sz="1200" b="1" dirty="0" err="1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peripheral</a:t>
            </a:r>
            <a:r>
              <a:rPr lang="it-IT" sz="12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b="1" dirty="0" err="1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blood</a:t>
            </a:r>
            <a:r>
              <a:rPr lang="it-IT" sz="12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b="1" dirty="0" err="1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cellular</a:t>
            </a:r>
            <a:r>
              <a:rPr lang="it-IT" sz="12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b="1" dirty="0" err="1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kinetic</a:t>
            </a:r>
            <a:r>
              <a:rPr lang="it-IT" sz="12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b="1" dirty="0" err="1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parameters</a:t>
            </a:r>
            <a:r>
              <a:rPr lang="it-IT" sz="12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it-IT" sz="12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2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flow </a:t>
            </a:r>
            <a:r>
              <a:rPr lang="it-IT" sz="1200" b="1" dirty="0" err="1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cytometry</a:t>
            </a:r>
            <a:r>
              <a:rPr lang="it-IT" sz="12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it-IT" sz="1200" b="1" dirty="0" err="1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tisagenlecleucel</a:t>
            </a:r>
            <a:r>
              <a:rPr lang="it-IT" sz="12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 </a:t>
            </a:r>
            <a:r>
              <a:rPr lang="it-IT" sz="1200" b="1" dirty="0" err="1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  <a:r>
              <a:rPr lang="it-IT" sz="12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b="1" dirty="0" err="1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it-IT" sz="12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b="1" dirty="0" err="1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</a:t>
            </a:r>
            <a:r>
              <a:rPr lang="it-IT" sz="1200" b="1" dirty="0">
                <a:solidFill>
                  <a:srgbClr val="236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BAC42A4F-59BA-2B47-96BE-35CF863B7E21}"/>
              </a:ext>
            </a:extLst>
          </p:cNvPr>
          <p:cNvSpPr txBox="1"/>
          <p:nvPr/>
        </p:nvSpPr>
        <p:spPr>
          <a:xfrm>
            <a:off x="396711" y="6063035"/>
            <a:ext cx="109194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Clr>
                <a:srgbClr val="000000"/>
              </a:buClr>
              <a:buSzPts val="1400"/>
              <a:defRPr/>
            </a:pPr>
            <a:r>
              <a:rPr lang="it-IT" sz="1000" i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CV: </a:t>
            </a:r>
            <a:r>
              <a:rPr lang="it-IT" sz="1000" i="1" dirty="0" err="1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coefficient</a:t>
            </a:r>
            <a:r>
              <a:rPr lang="it-IT" sz="1000" i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of </a:t>
            </a:r>
            <a:r>
              <a:rPr lang="it-IT" sz="1000" i="1" dirty="0" err="1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variation</a:t>
            </a:r>
            <a:r>
              <a:rPr lang="it-IT" sz="1000" i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; CR: complete </a:t>
            </a:r>
            <a:r>
              <a:rPr lang="it-IT" sz="1000" i="1" dirty="0" err="1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response</a:t>
            </a:r>
            <a:r>
              <a:rPr lang="it-IT" sz="1000" i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; PR: </a:t>
            </a:r>
            <a:r>
              <a:rPr lang="it-IT" sz="1000" i="1" dirty="0" err="1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partial</a:t>
            </a:r>
            <a:r>
              <a:rPr lang="it-IT" sz="1000" i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it-IT" sz="1000" i="1" dirty="0" err="1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response</a:t>
            </a:r>
            <a:r>
              <a:rPr lang="it-IT" sz="1000" i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; SD: </a:t>
            </a:r>
            <a:r>
              <a:rPr lang="it-IT" sz="1000" i="1" dirty="0" err="1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stable</a:t>
            </a:r>
            <a:r>
              <a:rPr lang="it-IT" sz="1000" i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it-IT" sz="1000" i="1" dirty="0" err="1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disease</a:t>
            </a:r>
            <a:r>
              <a:rPr lang="it-IT" sz="1000" i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; PD: progressive </a:t>
            </a:r>
            <a:r>
              <a:rPr lang="it-IT" sz="1000" i="1" dirty="0" err="1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disease</a:t>
            </a:r>
            <a:r>
              <a:rPr lang="it-IT" sz="1000" i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; </a:t>
            </a:r>
            <a:r>
              <a:rPr lang="it-IT" sz="1000" i="1" dirty="0" err="1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DoR</a:t>
            </a:r>
            <a:r>
              <a:rPr lang="it-IT" sz="1000" i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: </a:t>
            </a:r>
            <a:r>
              <a:rPr lang="it-IT" sz="1000" i="1" dirty="0" err="1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duration</a:t>
            </a:r>
            <a:r>
              <a:rPr lang="it-IT" sz="1000" i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of </a:t>
            </a:r>
            <a:r>
              <a:rPr lang="it-IT" sz="1000" i="1" dirty="0" err="1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response</a:t>
            </a:r>
            <a:r>
              <a:rPr lang="it-IT" altLang="it-IT" sz="1000" i="1" dirty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 </a:t>
            </a:r>
            <a:endParaRPr lang="en-US" altLang="it-IT" sz="1000" i="1" dirty="0">
              <a:solidFill>
                <a:srgbClr val="000000"/>
              </a:solidFill>
              <a:latin typeface="Arial" panose="020B0604020202020204" pitchFamily="34" charset="0"/>
              <a:ea typeface="MS PGothic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82537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10675</TotalTime>
  <Words>2160</Words>
  <Application>Microsoft Macintosh PowerPoint</Application>
  <PresentationFormat>Widescreen</PresentationFormat>
  <Paragraphs>440</Paragraphs>
  <Slides>12</Slides>
  <Notes>12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5" baseType="lpstr">
      <vt:lpstr>Arial</vt:lpstr>
      <vt:lpstr>Calibri</vt:lpstr>
      <vt:lpstr>Tema di Office</vt:lpstr>
      <vt:lpstr>Presentazione standard di PowerPoint</vt:lpstr>
      <vt:lpstr>When was the last time you did something for the first time?</vt:lpstr>
      <vt:lpstr>Tumor burden, inflammation, and product attributes determine outcomes  of axicabtagene ciloleucel in large B-cell lymphoma</vt:lpstr>
      <vt:lpstr>Tumor burden, inflammation, and product attributes determine outcomes  of axicabtagene ciloleucel in large B-cell lymphoma</vt:lpstr>
      <vt:lpstr>T-cell phenotypes in apheresis material is associated with product phenotype  and product doubling time   </vt:lpstr>
      <vt:lpstr>Product T-cell fitness is associated with response</vt:lpstr>
      <vt:lpstr>Product T-cell fitness is not associated with toxicities</vt:lpstr>
      <vt:lpstr>Product and baseline characteristics by prior line of therapy</vt:lpstr>
      <vt:lpstr>Tisagenlecleucel cellular kinetics, dose, and immunogenicity in relation to clinical factors in relapsed/refractory DLBCL</vt:lpstr>
      <vt:lpstr>Presentazione standard di PowerPoint</vt:lpstr>
      <vt:lpstr>Expression status of CD27 and CD28 of CD3+ cells and CD4/CD8 ratio in the apheresis product</vt:lpstr>
      <vt:lpstr>Current challenges in providing good leukapheresis products for manufacturing  of CAR-T cells for patients with relapsed/refractory NHL or ALL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dayana stano</dc:creator>
  <cp:lastModifiedBy>Francesca Scarsi</cp:lastModifiedBy>
  <cp:revision>1300</cp:revision>
  <dcterms:created xsi:type="dcterms:W3CDTF">2019-11-10T18:14:50Z</dcterms:created>
  <dcterms:modified xsi:type="dcterms:W3CDTF">2021-09-07T09:01:57Z</dcterms:modified>
</cp:coreProperties>
</file>