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9712" r:id="rId1"/>
    <p:sldMasterId id="2147494183" r:id="rId2"/>
  </p:sldMasterIdLst>
  <p:notesMasterIdLst>
    <p:notesMasterId r:id="rId47"/>
  </p:notesMasterIdLst>
  <p:handoutMasterIdLst>
    <p:handoutMasterId r:id="rId48"/>
  </p:handoutMasterIdLst>
  <p:sldIdLst>
    <p:sldId id="5368" r:id="rId3"/>
    <p:sldId id="5417" r:id="rId4"/>
    <p:sldId id="5369" r:id="rId5"/>
    <p:sldId id="5376" r:id="rId6"/>
    <p:sldId id="5382" r:id="rId7"/>
    <p:sldId id="5384" r:id="rId8"/>
    <p:sldId id="5418" r:id="rId9"/>
    <p:sldId id="5383" r:id="rId10"/>
    <p:sldId id="5386" r:id="rId11"/>
    <p:sldId id="5387" r:id="rId12"/>
    <p:sldId id="5389" r:id="rId13"/>
    <p:sldId id="5390" r:id="rId14"/>
    <p:sldId id="5391" r:id="rId15"/>
    <p:sldId id="5388" r:id="rId16"/>
    <p:sldId id="5377" r:id="rId17"/>
    <p:sldId id="5393" r:id="rId18"/>
    <p:sldId id="5392" r:id="rId19"/>
    <p:sldId id="5394" r:id="rId20"/>
    <p:sldId id="5395" r:id="rId21"/>
    <p:sldId id="5396" r:id="rId22"/>
    <p:sldId id="5397" r:id="rId23"/>
    <p:sldId id="5398" r:id="rId24"/>
    <p:sldId id="5399" r:id="rId25"/>
    <p:sldId id="5400" r:id="rId26"/>
    <p:sldId id="5401" r:id="rId27"/>
    <p:sldId id="5419" r:id="rId28"/>
    <p:sldId id="5378" r:id="rId29"/>
    <p:sldId id="5403" r:id="rId30"/>
    <p:sldId id="5404" r:id="rId31"/>
    <p:sldId id="5405" r:id="rId32"/>
    <p:sldId id="5379" r:id="rId33"/>
    <p:sldId id="5407" r:id="rId34"/>
    <p:sldId id="5406" r:id="rId35"/>
    <p:sldId id="5380" r:id="rId36"/>
    <p:sldId id="5420" r:id="rId37"/>
    <p:sldId id="5408" r:id="rId38"/>
    <p:sldId id="5381" r:id="rId39"/>
    <p:sldId id="5411" r:id="rId40"/>
    <p:sldId id="5412" r:id="rId41"/>
    <p:sldId id="5413" r:id="rId42"/>
    <p:sldId id="5414" r:id="rId43"/>
    <p:sldId id="5421" r:id="rId44"/>
    <p:sldId id="5416" r:id="rId45"/>
    <p:sldId id="5410" r:id="rId46"/>
  </p:sldIdLst>
  <p:sldSz cx="12192000" cy="6858000"/>
  <p:notesSz cx="9296400" cy="70104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 Black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 Black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 Black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 Black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 Black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2"/>
        </a:solidFill>
        <a:latin typeface="Arial Black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2"/>
        </a:solidFill>
        <a:latin typeface="Arial Black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2"/>
        </a:solidFill>
        <a:latin typeface="Arial Black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2"/>
        </a:solidFill>
        <a:latin typeface="Arial Black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 userDrawn="1">
          <p15:clr>
            <a:srgbClr val="A4A3A4"/>
          </p15:clr>
        </p15:guide>
        <p15:guide id="2" pos="6743" userDrawn="1">
          <p15:clr>
            <a:srgbClr val="A4A3A4"/>
          </p15:clr>
        </p15:guide>
        <p15:guide id="3" orient="horz" pos="2319" userDrawn="1">
          <p15:clr>
            <a:srgbClr val="A4A3A4"/>
          </p15:clr>
        </p15:guide>
        <p15:guide id="4" orient="horz" pos="3789">
          <p15:clr>
            <a:srgbClr val="A4A3A4"/>
          </p15:clr>
        </p15:guide>
        <p15:guide id="5" orient="horz" pos="202">
          <p15:clr>
            <a:srgbClr val="A4A3A4"/>
          </p15:clr>
        </p15:guide>
        <p15:guide id="6" pos="7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 userDrawn="1">
          <p15:clr>
            <a:srgbClr val="A4A3A4"/>
          </p15:clr>
        </p15:guide>
        <p15:guide id="2" pos="5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16530"/>
    <a:srgbClr val="6E349F"/>
    <a:srgbClr val="33184B"/>
    <a:srgbClr val="983E1F"/>
    <a:srgbClr val="4C3C6C"/>
    <a:srgbClr val="C9A02D"/>
    <a:srgbClr val="4B4EAF"/>
    <a:srgbClr val="00A99D"/>
    <a:srgbClr val="002011"/>
    <a:srgbClr val="7571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67" autoAdjust="0"/>
    <p:restoredTop sz="96336" autoAdjust="0"/>
  </p:normalViewPr>
  <p:slideViewPr>
    <p:cSldViewPr snapToGrid="0">
      <p:cViewPr varScale="1">
        <p:scale>
          <a:sx n="108" d="100"/>
          <a:sy n="108" d="100"/>
        </p:scale>
        <p:origin x="1002" y="114"/>
      </p:cViewPr>
      <p:guideLst>
        <p:guide orient="horz" pos="3657"/>
        <p:guide pos="6743"/>
        <p:guide orient="horz" pos="2319"/>
        <p:guide orient="horz" pos="3789"/>
        <p:guide orient="horz" pos="202"/>
        <p:guide pos="756"/>
      </p:guideLst>
    </p:cSldViewPr>
  </p:slideViewPr>
  <p:outlineViewPr>
    <p:cViewPr>
      <p:scale>
        <a:sx n="33" d="100"/>
        <a:sy n="33" d="100"/>
      </p:scale>
      <p:origin x="0" y="-9808"/>
    </p:cViewPr>
  </p:outlineViewPr>
  <p:notesTextViewPr>
    <p:cViewPr>
      <p:scale>
        <a:sx n="95" d="100"/>
        <a:sy n="95" d="100"/>
      </p:scale>
      <p:origin x="0" y="0"/>
    </p:cViewPr>
  </p:notesTextViewPr>
  <p:sorterViewPr>
    <p:cViewPr>
      <p:scale>
        <a:sx n="45" d="100"/>
        <a:sy n="45" d="100"/>
      </p:scale>
      <p:origin x="0" y="0"/>
    </p:cViewPr>
  </p:sorterViewPr>
  <p:notesViewPr>
    <p:cSldViewPr snapToGrid="0">
      <p:cViewPr varScale="1">
        <p:scale>
          <a:sx n="111" d="100"/>
          <a:sy n="111" d="100"/>
        </p:scale>
        <p:origin x="2394" y="108"/>
      </p:cViewPr>
      <p:guideLst>
        <p:guide orient="horz" pos="2931"/>
        <p:guide pos="5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1763713" y="7672388"/>
            <a:ext cx="731837" cy="254000"/>
          </a:xfrm>
          <a:prstGeom prst="rect">
            <a:avLst/>
          </a:prstGeom>
          <a:noFill/>
          <a:ln>
            <a:noFill/>
          </a:ln>
        </p:spPr>
        <p:txBody>
          <a:bodyPr wrap="none" lIns="46038" tIns="19050" rIns="46038" bIns="19050">
            <a:spAutoFit/>
          </a:bodyPr>
          <a:lstStyle>
            <a:lvl1pPr defTabSz="739775" eaLnBrk="0" hangingPunct="0">
              <a:defRPr sz="2400">
                <a:solidFill>
                  <a:schemeClr val="tx2"/>
                </a:solidFill>
                <a:latin typeface="Arial Black" charset="0"/>
                <a:ea typeface="ＭＳ Ｐゴシック" charset="-128"/>
              </a:defRPr>
            </a:lvl1pPr>
            <a:lvl2pPr marL="37931725" indent="-37474525" defTabSz="739775" eaLnBrk="0" hangingPunct="0">
              <a:defRPr sz="2400">
                <a:solidFill>
                  <a:schemeClr val="tx2"/>
                </a:solidFill>
                <a:latin typeface="Arial Black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2"/>
                </a:solidFill>
                <a:latin typeface="Arial Black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2"/>
                </a:solidFill>
                <a:latin typeface="Arial Black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2"/>
                </a:solidFill>
                <a:latin typeface="Arial Black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charset="0"/>
                <a:ea typeface="ＭＳ Ｐゴシック" charset="-128"/>
              </a:defRPr>
            </a:lvl9pPr>
          </a:lstStyle>
          <a:p>
            <a:fld id="{2AC29251-AAA3-0545-979E-50546C5D7C57}" type="datetime1">
              <a:rPr lang="it-IT" altLang="it-IT" sz="1400" b="1">
                <a:solidFill>
                  <a:schemeClr val="tx1"/>
                </a:solidFill>
                <a:latin typeface="Times New Roman" charset="0"/>
              </a:rPr>
              <a:pPr/>
              <a:t>17/05/2021</a:t>
            </a:fld>
            <a:endParaRPr lang="it-IT" altLang="it-IT" sz="1400" b="1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6786563" y="7693025"/>
            <a:ext cx="773112" cy="254000"/>
          </a:xfrm>
          <a:prstGeom prst="rect">
            <a:avLst/>
          </a:prstGeom>
          <a:noFill/>
          <a:ln>
            <a:noFill/>
          </a:ln>
        </p:spPr>
        <p:txBody>
          <a:bodyPr wrap="none" lIns="46038" tIns="19050" rIns="46038" bIns="19050">
            <a:spAutoFit/>
          </a:bodyPr>
          <a:lstStyle>
            <a:lvl1pPr defTabSz="739775" eaLnBrk="0" hangingPunct="0">
              <a:defRPr sz="2400">
                <a:solidFill>
                  <a:schemeClr val="tx2"/>
                </a:solidFill>
                <a:latin typeface="Arial Black" charset="0"/>
                <a:ea typeface="ＭＳ Ｐゴシック" charset="-128"/>
              </a:defRPr>
            </a:lvl1pPr>
            <a:lvl2pPr marL="37931725" indent="-37474525" defTabSz="739775" eaLnBrk="0" hangingPunct="0">
              <a:defRPr sz="2400">
                <a:solidFill>
                  <a:schemeClr val="tx2"/>
                </a:solidFill>
                <a:latin typeface="Arial Black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2"/>
                </a:solidFill>
                <a:latin typeface="Arial Black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2"/>
                </a:solidFill>
                <a:latin typeface="Arial Black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2"/>
                </a:solidFill>
                <a:latin typeface="Arial Black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charset="0"/>
                <a:ea typeface="ＭＳ Ｐゴシック" charset="-128"/>
              </a:defRPr>
            </a:lvl9pPr>
          </a:lstStyle>
          <a:p>
            <a:pPr algn="r"/>
            <a:r>
              <a:rPr lang="it-IT" altLang="it-IT" sz="1400" b="1">
                <a:solidFill>
                  <a:schemeClr val="tx1"/>
                </a:solidFill>
                <a:latin typeface="Times New Roman" charset="0"/>
              </a:rPr>
              <a:t>Page </a:t>
            </a:r>
            <a:fld id="{814A6C65-4C4E-244E-B410-1BC1B9FA3B57}" type="slidenum">
              <a:rPr lang="it-IT" altLang="it-IT" sz="1400" b="1">
                <a:solidFill>
                  <a:schemeClr val="tx1"/>
                </a:solidFill>
                <a:latin typeface="Times New Roman" charset="0"/>
              </a:rPr>
              <a:pPr algn="r"/>
              <a:t>‹N›</a:t>
            </a:fld>
            <a:endParaRPr lang="it-IT" altLang="it-IT" sz="1400" b="1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12644" name="Line 4"/>
          <p:cNvSpPr>
            <a:spLocks noChangeShapeType="1"/>
          </p:cNvSpPr>
          <p:nvPr/>
        </p:nvSpPr>
        <p:spPr bwMode="auto">
          <a:xfrm>
            <a:off x="1731963" y="7550150"/>
            <a:ext cx="58102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Arial Black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22854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8975" y="252413"/>
            <a:ext cx="7874000" cy="4429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3" name="Segnaposto note 2"/>
          <p:cNvSpPr>
            <a:spLocks noGrp="1"/>
          </p:cNvSpPr>
          <p:nvPr>
            <p:ph type="body" sz="quarter" idx="3"/>
          </p:nvPr>
        </p:nvSpPr>
        <p:spPr>
          <a:xfrm>
            <a:off x="688975" y="4805363"/>
            <a:ext cx="7874000" cy="1968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xmlns="" id="{11BE2B4E-7C94-B041-B666-091A00A9D2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8624888" y="558654"/>
            <a:ext cx="671512" cy="241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Calibri" charset="0"/>
              </a:defRPr>
            </a:lvl1pPr>
          </a:lstStyle>
          <a:p>
            <a:fld id="{B3FEA3EB-DB1D-D643-A26A-C31DC738C9E9}" type="slidenum">
              <a:rPr lang="it-IT" altLang="it-IT"/>
              <a:pPr/>
              <a:t>‹N›</a:t>
            </a:fld>
            <a:endParaRPr lang="it-IT" altLang="it-IT"/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xmlns="" id="{2A2B0640-E4AA-834D-BE51-DFE9D4C5EC6D}"/>
              </a:ext>
            </a:extLst>
          </p:cNvPr>
          <p:cNvCxnSpPr/>
          <p:nvPr/>
        </p:nvCxnSpPr>
        <p:spPr>
          <a:xfrm>
            <a:off x="8640166" y="552965"/>
            <a:ext cx="612000" cy="0"/>
          </a:xfrm>
          <a:prstGeom prst="line">
            <a:avLst/>
          </a:prstGeom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6">
            <a:extLst>
              <a:ext uri="{FF2B5EF4-FFF2-40B4-BE49-F238E27FC236}">
                <a16:creationId xmlns:a16="http://schemas.microsoft.com/office/drawing/2014/main" xmlns="" id="{930A9188-1F72-794E-8200-BF506CD29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1272" y="306241"/>
            <a:ext cx="759806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it-IT" sz="1000" dirty="0">
                <a:latin typeface="Calibri" charset="0"/>
                <a:cs typeface="Calibri" charset="0"/>
              </a:rPr>
              <a:t>Diapositiva </a:t>
            </a:r>
          </a:p>
        </p:txBody>
      </p:sp>
    </p:spTree>
    <p:extLst>
      <p:ext uri="{BB962C8B-B14F-4D97-AF65-F5344CB8AC3E}">
        <p14:creationId xmlns:p14="http://schemas.microsoft.com/office/powerpoint/2010/main" val="798851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+mj-lt"/>
        <a:ea typeface="ＭＳ Ｐゴシック" pitchFamily="-101" charset="-128"/>
        <a:cs typeface="Arial" pitchFamily="-101" charset="0"/>
      </a:defRPr>
    </a:lvl1pPr>
    <a:lvl2pPr marL="4572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+mj-lt"/>
        <a:ea typeface="ＭＳ Ｐゴシック" pitchFamily="-101" charset="-128"/>
        <a:cs typeface="Arial" pitchFamily="-101" charset="0"/>
      </a:defRPr>
    </a:lvl2pPr>
    <a:lvl3pPr marL="9144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+mj-lt"/>
        <a:ea typeface="ＭＳ Ｐゴシック" pitchFamily="-101" charset="-128"/>
        <a:cs typeface="Arial" pitchFamily="-101" charset="0"/>
      </a:defRPr>
    </a:lvl3pPr>
    <a:lvl4pPr marL="13716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+mj-lt"/>
        <a:ea typeface="ＭＳ Ｐゴシック" pitchFamily="-101" charset="-128"/>
        <a:cs typeface="Arial" pitchFamily="-101" charset="0"/>
      </a:defRPr>
    </a:lvl4pPr>
    <a:lvl5pPr marL="18288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+mj-lt"/>
        <a:ea typeface="ＭＳ Ｐゴシック" pitchFamily="-101" charset="-128"/>
        <a:cs typeface="Arial" pitchFamily="-101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8975" y="252413"/>
            <a:ext cx="7874000" cy="44291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>
          <a:xfrm>
            <a:off x="8624888" y="555715"/>
            <a:ext cx="671512" cy="241300"/>
          </a:xfrm>
          <a:prstGeom prst="rect">
            <a:avLst/>
          </a:prstGeom>
        </p:spPr>
        <p:txBody>
          <a:bodyPr/>
          <a:lstStyle/>
          <a:p>
            <a:fld id="{B3FEA3EB-DB1D-D643-A26A-C31DC738C9E9}" type="slidenum">
              <a:rPr lang="it-IT" altLang="it-IT"/>
              <a:pPr/>
              <a:t>1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995094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8975" y="252413"/>
            <a:ext cx="7874000" cy="44291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624888" y="555715"/>
            <a:ext cx="671512" cy="241300"/>
          </a:xfrm>
          <a:prstGeom prst="rect">
            <a:avLst/>
          </a:prstGeom>
        </p:spPr>
        <p:txBody>
          <a:bodyPr/>
          <a:lstStyle/>
          <a:p>
            <a:fld id="{B3FEA3EB-DB1D-D643-A26A-C31DC738C9E9}" type="slidenum">
              <a:rPr lang="it-IT" altLang="it-IT"/>
              <a:pPr/>
              <a:t>10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176522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8975" y="252413"/>
            <a:ext cx="7874000" cy="44291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624888" y="555716"/>
            <a:ext cx="671512" cy="241300"/>
          </a:xfrm>
          <a:prstGeom prst="rect">
            <a:avLst/>
          </a:prstGeom>
        </p:spPr>
        <p:txBody>
          <a:bodyPr/>
          <a:lstStyle/>
          <a:p>
            <a:fld id="{B3FEA3EB-DB1D-D643-A26A-C31DC738C9E9}" type="slidenum">
              <a:rPr lang="it-IT" altLang="it-IT"/>
              <a:pPr/>
              <a:t>11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24675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8975" y="252413"/>
            <a:ext cx="7874000" cy="44291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624888" y="555716"/>
            <a:ext cx="671512" cy="241300"/>
          </a:xfrm>
          <a:prstGeom prst="rect">
            <a:avLst/>
          </a:prstGeom>
        </p:spPr>
        <p:txBody>
          <a:bodyPr/>
          <a:lstStyle/>
          <a:p>
            <a:fld id="{B3FEA3EB-DB1D-D643-A26A-C31DC738C9E9}" type="slidenum">
              <a:rPr lang="it-IT" altLang="it-IT"/>
              <a:pPr/>
              <a:t>12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725764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8975" y="252413"/>
            <a:ext cx="7874000" cy="44291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624888" y="555715"/>
            <a:ext cx="671512" cy="241300"/>
          </a:xfrm>
          <a:prstGeom prst="rect">
            <a:avLst/>
          </a:prstGeom>
        </p:spPr>
        <p:txBody>
          <a:bodyPr/>
          <a:lstStyle/>
          <a:p>
            <a:fld id="{B3FEA3EB-DB1D-D643-A26A-C31DC738C9E9}" type="slidenum">
              <a:rPr lang="it-IT" altLang="it-IT"/>
              <a:pPr/>
              <a:t>13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470200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8975" y="252413"/>
            <a:ext cx="7874000" cy="44291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624888" y="555715"/>
            <a:ext cx="671512" cy="241300"/>
          </a:xfrm>
          <a:prstGeom prst="rect">
            <a:avLst/>
          </a:prstGeom>
        </p:spPr>
        <p:txBody>
          <a:bodyPr/>
          <a:lstStyle/>
          <a:p>
            <a:fld id="{B3FEA3EB-DB1D-D643-A26A-C31DC738C9E9}" type="slidenum">
              <a:rPr lang="it-IT" altLang="it-IT"/>
              <a:pPr/>
              <a:t>14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053543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8975" y="252413"/>
            <a:ext cx="7874000" cy="44291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624888" y="555716"/>
            <a:ext cx="671512" cy="241300"/>
          </a:xfrm>
          <a:prstGeom prst="rect">
            <a:avLst/>
          </a:prstGeom>
        </p:spPr>
        <p:txBody>
          <a:bodyPr/>
          <a:lstStyle/>
          <a:p>
            <a:fld id="{B3FEA3EB-DB1D-D643-A26A-C31DC738C9E9}" type="slidenum">
              <a:rPr lang="it-IT" altLang="it-IT"/>
              <a:pPr/>
              <a:t>15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009069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8975" y="252413"/>
            <a:ext cx="7874000" cy="44291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624888" y="555715"/>
            <a:ext cx="671512" cy="241300"/>
          </a:xfrm>
          <a:prstGeom prst="rect">
            <a:avLst/>
          </a:prstGeom>
        </p:spPr>
        <p:txBody>
          <a:bodyPr/>
          <a:lstStyle/>
          <a:p>
            <a:fld id="{B3FEA3EB-DB1D-D643-A26A-C31DC738C9E9}" type="slidenum">
              <a:rPr lang="it-IT" altLang="it-IT"/>
              <a:pPr/>
              <a:t>16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434514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8975" y="252413"/>
            <a:ext cx="7874000" cy="44291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624888" y="555715"/>
            <a:ext cx="671512" cy="241300"/>
          </a:xfrm>
          <a:prstGeom prst="rect">
            <a:avLst/>
          </a:prstGeom>
        </p:spPr>
        <p:txBody>
          <a:bodyPr/>
          <a:lstStyle/>
          <a:p>
            <a:fld id="{B3FEA3EB-DB1D-D643-A26A-C31DC738C9E9}" type="slidenum">
              <a:rPr lang="it-IT" altLang="it-IT"/>
              <a:pPr/>
              <a:t>17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91957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8975" y="252413"/>
            <a:ext cx="7874000" cy="44291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624888" y="555716"/>
            <a:ext cx="671512" cy="241300"/>
          </a:xfrm>
          <a:prstGeom prst="rect">
            <a:avLst/>
          </a:prstGeom>
        </p:spPr>
        <p:txBody>
          <a:bodyPr/>
          <a:lstStyle/>
          <a:p>
            <a:fld id="{B3FEA3EB-DB1D-D643-A26A-C31DC738C9E9}" type="slidenum">
              <a:rPr lang="it-IT" altLang="it-IT"/>
              <a:pPr/>
              <a:t>18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228950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8975" y="252413"/>
            <a:ext cx="7874000" cy="44291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624888" y="555715"/>
            <a:ext cx="671512" cy="241300"/>
          </a:xfrm>
          <a:prstGeom prst="rect">
            <a:avLst/>
          </a:prstGeom>
        </p:spPr>
        <p:txBody>
          <a:bodyPr/>
          <a:lstStyle/>
          <a:p>
            <a:fld id="{B3FEA3EB-DB1D-D643-A26A-C31DC738C9E9}" type="slidenum">
              <a:rPr lang="it-IT" altLang="it-IT"/>
              <a:pPr/>
              <a:t>19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978762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A3EB-DB1D-D643-A26A-C31DC738C9E9}" type="slidenum">
              <a:rPr lang="it-IT" altLang="it-IT" smtClean="0"/>
              <a:pPr/>
              <a:t>2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023219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8975" y="252413"/>
            <a:ext cx="7874000" cy="44291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624888" y="555715"/>
            <a:ext cx="671512" cy="241300"/>
          </a:xfrm>
          <a:prstGeom prst="rect">
            <a:avLst/>
          </a:prstGeom>
        </p:spPr>
        <p:txBody>
          <a:bodyPr/>
          <a:lstStyle/>
          <a:p>
            <a:fld id="{B3FEA3EB-DB1D-D643-A26A-C31DC738C9E9}" type="slidenum">
              <a:rPr lang="it-IT" altLang="it-IT"/>
              <a:pPr/>
              <a:t>20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7567707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8975" y="252413"/>
            <a:ext cx="7874000" cy="44291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624888" y="555715"/>
            <a:ext cx="671512" cy="241300"/>
          </a:xfrm>
          <a:prstGeom prst="rect">
            <a:avLst/>
          </a:prstGeom>
        </p:spPr>
        <p:txBody>
          <a:bodyPr/>
          <a:lstStyle/>
          <a:p>
            <a:fld id="{B3FEA3EB-DB1D-D643-A26A-C31DC738C9E9}" type="slidenum">
              <a:rPr lang="it-IT" altLang="it-IT"/>
              <a:pPr/>
              <a:t>21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186061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8975" y="252413"/>
            <a:ext cx="7874000" cy="44291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624888" y="555715"/>
            <a:ext cx="671512" cy="241300"/>
          </a:xfrm>
          <a:prstGeom prst="rect">
            <a:avLst/>
          </a:prstGeom>
        </p:spPr>
        <p:txBody>
          <a:bodyPr/>
          <a:lstStyle/>
          <a:p>
            <a:fld id="{B3FEA3EB-DB1D-D643-A26A-C31DC738C9E9}" type="slidenum">
              <a:rPr lang="it-IT" altLang="it-IT"/>
              <a:pPr/>
              <a:t>22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464572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8975" y="252413"/>
            <a:ext cx="7874000" cy="44291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624888" y="555716"/>
            <a:ext cx="671512" cy="241300"/>
          </a:xfrm>
          <a:prstGeom prst="rect">
            <a:avLst/>
          </a:prstGeom>
        </p:spPr>
        <p:txBody>
          <a:bodyPr/>
          <a:lstStyle/>
          <a:p>
            <a:fld id="{B3FEA3EB-DB1D-D643-A26A-C31DC738C9E9}" type="slidenum">
              <a:rPr lang="it-IT" altLang="it-IT"/>
              <a:pPr/>
              <a:t>23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937735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8975" y="252413"/>
            <a:ext cx="7874000" cy="44291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624888" y="555716"/>
            <a:ext cx="671512" cy="241300"/>
          </a:xfrm>
          <a:prstGeom prst="rect">
            <a:avLst/>
          </a:prstGeom>
        </p:spPr>
        <p:txBody>
          <a:bodyPr/>
          <a:lstStyle/>
          <a:p>
            <a:fld id="{B3FEA3EB-DB1D-D643-A26A-C31DC738C9E9}" type="slidenum">
              <a:rPr lang="it-IT" altLang="it-IT"/>
              <a:pPr/>
              <a:t>24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8859113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8975" y="252413"/>
            <a:ext cx="7874000" cy="44291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624888" y="555715"/>
            <a:ext cx="671512" cy="241300"/>
          </a:xfrm>
          <a:prstGeom prst="rect">
            <a:avLst/>
          </a:prstGeom>
        </p:spPr>
        <p:txBody>
          <a:bodyPr/>
          <a:lstStyle/>
          <a:p>
            <a:fld id="{B3FEA3EB-DB1D-D643-A26A-C31DC738C9E9}" type="slidenum">
              <a:rPr lang="it-IT" altLang="it-IT"/>
              <a:pPr/>
              <a:t>25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7354310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8975" y="252413"/>
            <a:ext cx="7874000" cy="44291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624888" y="555716"/>
            <a:ext cx="671512" cy="241300"/>
          </a:xfrm>
          <a:prstGeom prst="rect">
            <a:avLst/>
          </a:prstGeom>
        </p:spPr>
        <p:txBody>
          <a:bodyPr/>
          <a:lstStyle/>
          <a:p>
            <a:fld id="{B3FEA3EB-DB1D-D643-A26A-C31DC738C9E9}" type="slidenum">
              <a:rPr lang="it-IT" altLang="it-IT"/>
              <a:pPr/>
              <a:t>26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371110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8975" y="252413"/>
            <a:ext cx="7874000" cy="44291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624888" y="555715"/>
            <a:ext cx="671512" cy="241300"/>
          </a:xfrm>
          <a:prstGeom prst="rect">
            <a:avLst/>
          </a:prstGeom>
        </p:spPr>
        <p:txBody>
          <a:bodyPr/>
          <a:lstStyle/>
          <a:p>
            <a:fld id="{B3FEA3EB-DB1D-D643-A26A-C31DC738C9E9}" type="slidenum">
              <a:rPr lang="it-IT" altLang="it-IT"/>
              <a:pPr/>
              <a:t>27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5916492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8975" y="252413"/>
            <a:ext cx="7874000" cy="44291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624888" y="555715"/>
            <a:ext cx="671512" cy="241300"/>
          </a:xfrm>
          <a:prstGeom prst="rect">
            <a:avLst/>
          </a:prstGeom>
        </p:spPr>
        <p:txBody>
          <a:bodyPr/>
          <a:lstStyle/>
          <a:p>
            <a:fld id="{B3FEA3EB-DB1D-D643-A26A-C31DC738C9E9}" type="slidenum">
              <a:rPr lang="it-IT" altLang="it-IT"/>
              <a:pPr/>
              <a:t>28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9787356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8975" y="252413"/>
            <a:ext cx="7874000" cy="44291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624888" y="555715"/>
            <a:ext cx="671512" cy="241300"/>
          </a:xfrm>
          <a:prstGeom prst="rect">
            <a:avLst/>
          </a:prstGeom>
        </p:spPr>
        <p:txBody>
          <a:bodyPr/>
          <a:lstStyle/>
          <a:p>
            <a:fld id="{B3FEA3EB-DB1D-D643-A26A-C31DC738C9E9}" type="slidenum">
              <a:rPr lang="it-IT" altLang="it-IT"/>
              <a:pPr/>
              <a:t>29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086053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8975" y="252413"/>
            <a:ext cx="7874000" cy="44291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624888" y="564342"/>
            <a:ext cx="671512" cy="241300"/>
          </a:xfrm>
          <a:prstGeom prst="rect">
            <a:avLst/>
          </a:prstGeom>
        </p:spPr>
        <p:txBody>
          <a:bodyPr/>
          <a:lstStyle/>
          <a:p>
            <a:fld id="{B3FEA3EB-DB1D-D643-A26A-C31DC738C9E9}" type="slidenum">
              <a:rPr lang="it-IT" altLang="it-IT"/>
              <a:pPr/>
              <a:t>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363121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8975" y="252413"/>
            <a:ext cx="7874000" cy="44291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624888" y="555715"/>
            <a:ext cx="671512" cy="241300"/>
          </a:xfrm>
          <a:prstGeom prst="rect">
            <a:avLst/>
          </a:prstGeom>
        </p:spPr>
        <p:txBody>
          <a:bodyPr/>
          <a:lstStyle/>
          <a:p>
            <a:fld id="{B3FEA3EB-DB1D-D643-A26A-C31DC738C9E9}" type="slidenum">
              <a:rPr lang="it-IT" altLang="it-IT"/>
              <a:pPr/>
              <a:t>30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395792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8975" y="252413"/>
            <a:ext cx="7874000" cy="44291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624888" y="555715"/>
            <a:ext cx="671512" cy="241300"/>
          </a:xfrm>
          <a:prstGeom prst="rect">
            <a:avLst/>
          </a:prstGeom>
        </p:spPr>
        <p:txBody>
          <a:bodyPr/>
          <a:lstStyle/>
          <a:p>
            <a:fld id="{B3FEA3EB-DB1D-D643-A26A-C31DC738C9E9}" type="slidenum">
              <a:rPr lang="it-IT" altLang="it-IT"/>
              <a:pPr/>
              <a:t>31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7070353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8975" y="252413"/>
            <a:ext cx="7874000" cy="44291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624888" y="555716"/>
            <a:ext cx="671512" cy="241300"/>
          </a:xfrm>
          <a:prstGeom prst="rect">
            <a:avLst/>
          </a:prstGeom>
        </p:spPr>
        <p:txBody>
          <a:bodyPr/>
          <a:lstStyle/>
          <a:p>
            <a:fld id="{B3FEA3EB-DB1D-D643-A26A-C31DC738C9E9}" type="slidenum">
              <a:rPr lang="it-IT" altLang="it-IT"/>
              <a:pPr/>
              <a:t>32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8081137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8975" y="252413"/>
            <a:ext cx="7874000" cy="44291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624888" y="555715"/>
            <a:ext cx="671512" cy="241300"/>
          </a:xfrm>
          <a:prstGeom prst="rect">
            <a:avLst/>
          </a:prstGeom>
        </p:spPr>
        <p:txBody>
          <a:bodyPr/>
          <a:lstStyle/>
          <a:p>
            <a:fld id="{B3FEA3EB-DB1D-D643-A26A-C31DC738C9E9}" type="slidenum">
              <a:rPr lang="it-IT" altLang="it-IT"/>
              <a:pPr/>
              <a:t>33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2245692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8975" y="252413"/>
            <a:ext cx="7874000" cy="44291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624888" y="555715"/>
            <a:ext cx="671512" cy="241300"/>
          </a:xfrm>
          <a:prstGeom prst="rect">
            <a:avLst/>
          </a:prstGeom>
        </p:spPr>
        <p:txBody>
          <a:bodyPr/>
          <a:lstStyle/>
          <a:p>
            <a:fld id="{B3FEA3EB-DB1D-D643-A26A-C31DC738C9E9}" type="slidenum">
              <a:rPr lang="it-IT" altLang="it-IT"/>
              <a:pPr/>
              <a:t>34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9680686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8975" y="252413"/>
            <a:ext cx="7874000" cy="44291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624888" y="547088"/>
            <a:ext cx="671512" cy="241300"/>
          </a:xfrm>
          <a:prstGeom prst="rect">
            <a:avLst/>
          </a:prstGeom>
        </p:spPr>
        <p:txBody>
          <a:bodyPr/>
          <a:lstStyle/>
          <a:p>
            <a:fld id="{B3FEA3EB-DB1D-D643-A26A-C31DC738C9E9}" type="slidenum">
              <a:rPr lang="it-IT" altLang="it-IT"/>
              <a:pPr/>
              <a:t>35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233773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8975" y="252413"/>
            <a:ext cx="7874000" cy="44291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624888" y="555716"/>
            <a:ext cx="671512" cy="241300"/>
          </a:xfrm>
          <a:prstGeom prst="rect">
            <a:avLst/>
          </a:prstGeom>
        </p:spPr>
        <p:txBody>
          <a:bodyPr/>
          <a:lstStyle/>
          <a:p>
            <a:fld id="{B3FEA3EB-DB1D-D643-A26A-C31DC738C9E9}" type="slidenum">
              <a:rPr lang="it-IT" altLang="it-IT"/>
              <a:pPr/>
              <a:t>36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3494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8975" y="252413"/>
            <a:ext cx="7874000" cy="44291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624888" y="555715"/>
            <a:ext cx="671512" cy="241300"/>
          </a:xfrm>
          <a:prstGeom prst="rect">
            <a:avLst/>
          </a:prstGeom>
        </p:spPr>
        <p:txBody>
          <a:bodyPr/>
          <a:lstStyle/>
          <a:p>
            <a:fld id="{B3FEA3EB-DB1D-D643-A26A-C31DC738C9E9}" type="slidenum">
              <a:rPr lang="it-IT" altLang="it-IT"/>
              <a:pPr/>
              <a:t>37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05725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8975" y="252413"/>
            <a:ext cx="7874000" cy="44291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624888" y="555715"/>
            <a:ext cx="671512" cy="241300"/>
          </a:xfrm>
          <a:prstGeom prst="rect">
            <a:avLst/>
          </a:prstGeom>
        </p:spPr>
        <p:txBody>
          <a:bodyPr/>
          <a:lstStyle/>
          <a:p>
            <a:fld id="{B3FEA3EB-DB1D-D643-A26A-C31DC738C9E9}" type="slidenum">
              <a:rPr lang="it-IT" altLang="it-IT"/>
              <a:pPr/>
              <a:t>38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5635401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8975" y="252413"/>
            <a:ext cx="7874000" cy="44291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624888" y="555715"/>
            <a:ext cx="671512" cy="241300"/>
          </a:xfrm>
          <a:prstGeom prst="rect">
            <a:avLst/>
          </a:prstGeom>
        </p:spPr>
        <p:txBody>
          <a:bodyPr/>
          <a:lstStyle/>
          <a:p>
            <a:fld id="{B3FEA3EB-DB1D-D643-A26A-C31DC738C9E9}" type="slidenum">
              <a:rPr lang="it-IT" altLang="it-IT"/>
              <a:pPr/>
              <a:t>39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613122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8975" y="252413"/>
            <a:ext cx="7874000" cy="44291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624888" y="564342"/>
            <a:ext cx="671512" cy="241300"/>
          </a:xfrm>
          <a:prstGeom prst="rect">
            <a:avLst/>
          </a:prstGeom>
        </p:spPr>
        <p:txBody>
          <a:bodyPr/>
          <a:lstStyle/>
          <a:p>
            <a:fld id="{B3FEA3EB-DB1D-D643-A26A-C31DC738C9E9}" type="slidenum">
              <a:rPr lang="it-IT" altLang="it-IT"/>
              <a:pPr/>
              <a:t>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77536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8975" y="252413"/>
            <a:ext cx="7874000" cy="44291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624888" y="555715"/>
            <a:ext cx="671512" cy="241300"/>
          </a:xfrm>
          <a:prstGeom prst="rect">
            <a:avLst/>
          </a:prstGeom>
        </p:spPr>
        <p:txBody>
          <a:bodyPr/>
          <a:lstStyle/>
          <a:p>
            <a:fld id="{B3FEA3EB-DB1D-D643-A26A-C31DC738C9E9}" type="slidenum">
              <a:rPr lang="it-IT" altLang="it-IT"/>
              <a:pPr/>
              <a:t>40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1138619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8975" y="252413"/>
            <a:ext cx="7874000" cy="44291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624888" y="547089"/>
            <a:ext cx="671512" cy="241300"/>
          </a:xfrm>
          <a:prstGeom prst="rect">
            <a:avLst/>
          </a:prstGeom>
        </p:spPr>
        <p:txBody>
          <a:bodyPr/>
          <a:lstStyle/>
          <a:p>
            <a:fld id="{B3FEA3EB-DB1D-D643-A26A-C31DC738C9E9}" type="slidenum">
              <a:rPr lang="it-IT" altLang="it-IT"/>
              <a:pPr/>
              <a:t>41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8812498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8975" y="252413"/>
            <a:ext cx="7874000" cy="44291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624888" y="555715"/>
            <a:ext cx="671512" cy="241300"/>
          </a:xfrm>
          <a:prstGeom prst="rect">
            <a:avLst/>
          </a:prstGeom>
        </p:spPr>
        <p:txBody>
          <a:bodyPr/>
          <a:lstStyle/>
          <a:p>
            <a:fld id="{B3FEA3EB-DB1D-D643-A26A-C31DC738C9E9}" type="slidenum">
              <a:rPr lang="it-IT" altLang="it-IT"/>
              <a:pPr/>
              <a:t>42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8289927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8975" y="252413"/>
            <a:ext cx="7874000" cy="44291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624888" y="555715"/>
            <a:ext cx="671512" cy="241300"/>
          </a:xfrm>
          <a:prstGeom prst="rect">
            <a:avLst/>
          </a:prstGeom>
        </p:spPr>
        <p:txBody>
          <a:bodyPr/>
          <a:lstStyle/>
          <a:p>
            <a:fld id="{B3FEA3EB-DB1D-D643-A26A-C31DC738C9E9}" type="slidenum">
              <a:rPr lang="it-IT" altLang="it-IT"/>
              <a:pPr/>
              <a:t>43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06429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8975" y="252413"/>
            <a:ext cx="7874000" cy="44291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624888" y="555716"/>
            <a:ext cx="671512" cy="241300"/>
          </a:xfrm>
          <a:prstGeom prst="rect">
            <a:avLst/>
          </a:prstGeom>
        </p:spPr>
        <p:txBody>
          <a:bodyPr/>
          <a:lstStyle/>
          <a:p>
            <a:fld id="{B3FEA3EB-DB1D-D643-A26A-C31DC738C9E9}" type="slidenum">
              <a:rPr lang="it-IT" altLang="it-IT"/>
              <a:pPr/>
              <a:t>44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207529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8975" y="252413"/>
            <a:ext cx="7874000" cy="44291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624888" y="555716"/>
            <a:ext cx="671512" cy="241300"/>
          </a:xfrm>
          <a:prstGeom prst="rect">
            <a:avLst/>
          </a:prstGeom>
        </p:spPr>
        <p:txBody>
          <a:bodyPr/>
          <a:lstStyle/>
          <a:p>
            <a:fld id="{B3FEA3EB-DB1D-D643-A26A-C31DC738C9E9}" type="slidenum">
              <a:rPr lang="it-IT" altLang="it-IT"/>
              <a:pPr/>
              <a:t>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14029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8975" y="252413"/>
            <a:ext cx="7874000" cy="44291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624888" y="555716"/>
            <a:ext cx="671512" cy="241300"/>
          </a:xfrm>
          <a:prstGeom prst="rect">
            <a:avLst/>
          </a:prstGeom>
        </p:spPr>
        <p:txBody>
          <a:bodyPr/>
          <a:lstStyle/>
          <a:p>
            <a:fld id="{B3FEA3EB-DB1D-D643-A26A-C31DC738C9E9}" type="slidenum">
              <a:rPr lang="it-IT" altLang="it-IT"/>
              <a:pPr/>
              <a:t>6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922073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8975" y="252413"/>
            <a:ext cx="7874000" cy="44291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624888" y="555715"/>
            <a:ext cx="671512" cy="241300"/>
          </a:xfrm>
          <a:prstGeom prst="rect">
            <a:avLst/>
          </a:prstGeom>
        </p:spPr>
        <p:txBody>
          <a:bodyPr/>
          <a:lstStyle/>
          <a:p>
            <a:fld id="{B3FEA3EB-DB1D-D643-A26A-C31DC738C9E9}" type="slidenum">
              <a:rPr lang="it-IT" altLang="it-IT"/>
              <a:pPr/>
              <a:t>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88027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8975" y="252413"/>
            <a:ext cx="7874000" cy="44291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8975" y="4805363"/>
            <a:ext cx="7935913" cy="1968500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624888" y="555715"/>
            <a:ext cx="671512" cy="241300"/>
          </a:xfrm>
          <a:prstGeom prst="rect">
            <a:avLst/>
          </a:prstGeom>
        </p:spPr>
        <p:txBody>
          <a:bodyPr/>
          <a:lstStyle/>
          <a:p>
            <a:fld id="{B3FEA3EB-DB1D-D643-A26A-C31DC738C9E9}" type="slidenum">
              <a:rPr lang="it-IT" altLang="it-IT"/>
              <a:pPr/>
              <a:t>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93767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8975" y="252413"/>
            <a:ext cx="7874000" cy="44291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624888" y="555716"/>
            <a:ext cx="671512" cy="241300"/>
          </a:xfrm>
          <a:prstGeom prst="rect">
            <a:avLst/>
          </a:prstGeom>
        </p:spPr>
        <p:txBody>
          <a:bodyPr/>
          <a:lstStyle/>
          <a:p>
            <a:fld id="{B3FEA3EB-DB1D-D643-A26A-C31DC738C9E9}" type="slidenum">
              <a:rPr lang="it-IT" altLang="it-IT"/>
              <a:pPr/>
              <a:t>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86023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S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dirty="0"/>
              <a:t>Maria Abbondanza Pantaleo – Update sui GIST, Terapia medica – Roma, 2 Febbraio 2016</a:t>
            </a:r>
          </a:p>
        </p:txBody>
      </p:sp>
    </p:spTree>
    <p:extLst>
      <p:ext uri="{BB962C8B-B14F-4D97-AF65-F5344CB8AC3E}">
        <p14:creationId xmlns:p14="http://schemas.microsoft.com/office/powerpoint/2010/main" val="1527405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Maria Abbondanza Pantaleo – Update sui GIST, Terapia medica – Roma, 2 Febbraio 2016</a:t>
            </a:r>
          </a:p>
        </p:txBody>
      </p:sp>
    </p:spTree>
    <p:extLst>
      <p:ext uri="{BB962C8B-B14F-4D97-AF65-F5344CB8AC3E}">
        <p14:creationId xmlns:p14="http://schemas.microsoft.com/office/powerpoint/2010/main" val="1735096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bg>
      <p:bgPr>
        <a:gradFill flip="none" rotWithShape="1">
          <a:gsLst>
            <a:gs pos="0">
              <a:srgbClr val="004700"/>
            </a:gs>
            <a:gs pos="70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178320" cy="6857999"/>
          </a:xfrm>
          <a:prstGeom prst="rect">
            <a:avLst/>
          </a:prstGeom>
        </p:spPr>
      </p:pic>
      <p:sp>
        <p:nvSpPr>
          <p:cNvPr id="6" name="Rettangolo 5"/>
          <p:cNvSpPr>
            <a:spLocks noChangeArrowheads="1"/>
          </p:cNvSpPr>
          <p:nvPr userDrawn="1"/>
        </p:nvSpPr>
        <p:spPr bwMode="auto">
          <a:xfrm>
            <a:off x="4208406" y="3061463"/>
            <a:ext cx="7983593" cy="3539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457200">
              <a:defRPr sz="2400">
                <a:solidFill>
                  <a:schemeClr val="tx2"/>
                </a:solidFill>
                <a:latin typeface="Arial Black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2"/>
                </a:solidFill>
                <a:latin typeface="Arial Black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2"/>
                </a:solidFill>
                <a:latin typeface="Arial Black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2"/>
                </a:solidFill>
                <a:latin typeface="Arial Black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2"/>
                </a:solidFill>
                <a:latin typeface="Arial Black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charset="0"/>
                <a:ea typeface="ＭＳ Ｐゴシック" charset="-128"/>
              </a:defRPr>
            </a:lvl9pPr>
          </a:lstStyle>
          <a:p>
            <a:pPr algn="l" eaLnBrk="0" hangingPunct="0">
              <a:defRPr/>
            </a:pPr>
            <a:r>
              <a:rPr lang="en-US" altLang="it-IT" sz="1700" dirty="0">
                <a:solidFill>
                  <a:schemeClr val="bg1"/>
                </a:solidFill>
                <a:latin typeface="Arial"/>
                <a:cs typeface="Arial"/>
              </a:rPr>
              <a:t>Lectures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7ACF9DDE-312F-294F-82BD-6235FC844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16"/>
          <a:stretch/>
        </p:blipFill>
        <p:spPr>
          <a:xfrm flipH="1">
            <a:off x="10178321" y="1"/>
            <a:ext cx="201367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/>
          <p:cNvSpPr/>
          <p:nvPr/>
        </p:nvSpPr>
        <p:spPr>
          <a:xfrm>
            <a:off x="0" y="1"/>
            <a:ext cx="12192000" cy="36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615114"/>
            <a:ext cx="12192000" cy="2428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596063"/>
            <a:ext cx="12192000" cy="365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8549" name="Picture 18" descr="BAGLIOR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28575"/>
            <a:ext cx="12192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 sz="24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49263"/>
            <a:ext cx="12192000" cy="36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8552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506414"/>
            <a:ext cx="121920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2535" y="6294439"/>
            <a:ext cx="11427884" cy="320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 i="1">
                <a:solidFill>
                  <a:srgbClr val="FFFFFF"/>
                </a:solidFill>
                <a:latin typeface="Arial" charset="0"/>
              </a:defRPr>
            </a:lvl1pPr>
          </a:lstStyle>
          <a:p>
            <a:endParaRPr lang="it-IT" altLang="it-IT" dirty="0"/>
          </a:p>
        </p:txBody>
      </p:sp>
      <p:sp>
        <p:nvSpPr>
          <p:cNvPr id="16" name="Rectangle 15"/>
          <p:cNvSpPr/>
          <p:nvPr/>
        </p:nvSpPr>
        <p:spPr>
          <a:xfrm>
            <a:off x="8892988" y="1"/>
            <a:ext cx="3299012" cy="485775"/>
          </a:xfrm>
          <a:prstGeom prst="rect">
            <a:avLst/>
          </a:prstGeom>
          <a:solidFill>
            <a:srgbClr val="F165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 sz="2400" dirty="0">
              <a:solidFill>
                <a:srgbClr val="86BE3C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8555" name="Text Placeholder 25"/>
          <p:cNvSpPr>
            <a:spLocks noGrp="1"/>
          </p:cNvSpPr>
          <p:nvPr>
            <p:ph type="body" idx="1"/>
          </p:nvPr>
        </p:nvSpPr>
        <p:spPr bwMode="auto">
          <a:xfrm>
            <a:off x="393701" y="1323975"/>
            <a:ext cx="113919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/>
              <a:t>Fare clic per modificare gli stili del testo dello schema</a:t>
            </a:r>
          </a:p>
          <a:p>
            <a:pPr lvl="1"/>
            <a:r>
              <a:rPr lang="it-IT" altLang="it-IT" dirty="0"/>
              <a:t>Secondo livello</a:t>
            </a:r>
          </a:p>
          <a:p>
            <a:pPr lvl="2"/>
            <a:r>
              <a:rPr lang="it-IT" altLang="it-IT" dirty="0"/>
              <a:t>Terzo livello</a:t>
            </a:r>
          </a:p>
          <a:p>
            <a:pPr lvl="3"/>
            <a:r>
              <a:rPr lang="it-IT" altLang="it-IT" dirty="0"/>
              <a:t>Quarto livello</a:t>
            </a:r>
          </a:p>
          <a:p>
            <a:pPr lvl="4"/>
            <a:r>
              <a:rPr lang="it-IT" altLang="it-IT" dirty="0"/>
              <a:t>Quinto livello</a:t>
            </a:r>
          </a:p>
        </p:txBody>
      </p:sp>
      <p:sp>
        <p:nvSpPr>
          <p:cNvPr id="11276" name="TextBox 20"/>
          <p:cNvSpPr txBox="1">
            <a:spLocks noChangeArrowheads="1"/>
          </p:cNvSpPr>
          <p:nvPr/>
        </p:nvSpPr>
        <p:spPr bwMode="auto">
          <a:xfrm>
            <a:off x="855115" y="104776"/>
            <a:ext cx="1828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 Black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 Black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 Black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ea typeface="MS PGothic" pitchFamily="34" charset="-128"/>
              </a:defRPr>
            </a:lvl9pPr>
          </a:lstStyle>
          <a:p>
            <a:pPr eaLnBrk="0" hangingPunct="0">
              <a:defRPr/>
            </a:pPr>
            <a:r>
              <a:rPr lang="en-US" altLang="it-IT" sz="1200" b="1" dirty="0">
                <a:solidFill>
                  <a:srgbClr val="003B29"/>
                </a:solidFill>
                <a:latin typeface="Arial" pitchFamily="34" charset="0"/>
                <a:cs typeface="Arial" pitchFamily="34" charset="0"/>
              </a:rPr>
              <a:t>Key slides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006476" y="111853"/>
            <a:ext cx="5122984" cy="26161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 Black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2"/>
                </a:solidFill>
                <a:latin typeface="Arial Black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2"/>
                </a:solidFill>
                <a:latin typeface="Arial Black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2"/>
                </a:solidFill>
                <a:latin typeface="Arial Black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2"/>
                </a:solidFill>
                <a:latin typeface="Arial Black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charset="0"/>
                <a:ea typeface="ＭＳ Ｐゴシック" charset="-128"/>
              </a:defRPr>
            </a:lvl9pPr>
          </a:lstStyle>
          <a:p>
            <a:r>
              <a:rPr lang="it-IT" sz="1100" b="1" dirty="0">
                <a:solidFill>
                  <a:srgbClr val="6E3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CAR-T nel 2021 </a:t>
            </a:r>
          </a:p>
        </p:txBody>
      </p:sp>
      <p:grpSp>
        <p:nvGrpSpPr>
          <p:cNvPr id="108558" name="Gruppo 24"/>
          <p:cNvGrpSpPr>
            <a:grpSpLocks/>
          </p:cNvGrpSpPr>
          <p:nvPr/>
        </p:nvGrpSpPr>
        <p:grpSpPr bwMode="auto">
          <a:xfrm>
            <a:off x="8467" y="53975"/>
            <a:ext cx="836485" cy="374650"/>
            <a:chOff x="0" y="1656081"/>
            <a:chExt cx="2245771" cy="1078453"/>
          </a:xfrm>
        </p:grpSpPr>
        <p:sp>
          <p:nvSpPr>
            <p:cNvPr id="11280" name="Rectangle 19"/>
            <p:cNvSpPr>
              <a:spLocks noChangeArrowheads="1"/>
            </p:cNvSpPr>
            <p:nvPr userDrawn="1"/>
          </p:nvSpPr>
          <p:spPr bwMode="auto">
            <a:xfrm>
              <a:off x="100217" y="1683499"/>
              <a:ext cx="1047722" cy="1041895"/>
            </a:xfrm>
            <a:prstGeom prst="rect">
              <a:avLst/>
            </a:prstGeom>
            <a:solidFill>
              <a:srgbClr val="6E349F"/>
            </a:solidFill>
            <a:ln>
              <a:noFill/>
            </a:ln>
          </p:spPr>
          <p:txBody>
            <a:bodyPr/>
            <a:lstStyle>
              <a:lvl1pPr>
                <a:defRPr sz="2400">
                  <a:solidFill>
                    <a:schemeClr val="tx2"/>
                  </a:solidFill>
                  <a:latin typeface="Arial Black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 Black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 Black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 Black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 Black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 Black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 Black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 Black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 Black" pitchFamily="34" charset="0"/>
                  <a:ea typeface="MS PGothic" pitchFamily="34" charset="-128"/>
                </a:defRPr>
              </a:lvl9pPr>
            </a:lstStyle>
            <a:p>
              <a:pPr eaLnBrk="0" hangingPunct="0">
                <a:defRPr/>
              </a:pPr>
              <a:endParaRPr lang="it-IT" altLang="it-IT" sz="2400" dirty="0">
                <a:solidFill>
                  <a:srgbClr val="00A99D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29" name="Freeform 21"/>
            <p:cNvSpPr>
              <a:spLocks/>
            </p:cNvSpPr>
            <p:nvPr userDrawn="1"/>
          </p:nvSpPr>
          <p:spPr bwMode="auto">
            <a:xfrm>
              <a:off x="1102386" y="1656081"/>
              <a:ext cx="1143385" cy="1069314"/>
            </a:xfrm>
            <a:custGeom>
              <a:avLst/>
              <a:gdLst>
                <a:gd name="T0" fmla="*/ 2147483647 w 659"/>
                <a:gd name="T1" fmla="*/ 2147483647 h 616"/>
                <a:gd name="T2" fmla="*/ 2147483647 w 659"/>
                <a:gd name="T3" fmla="*/ 2147483647 h 616"/>
                <a:gd name="T4" fmla="*/ 2147483647 w 659"/>
                <a:gd name="T5" fmla="*/ 2147483647 h 616"/>
                <a:gd name="T6" fmla="*/ 2147483647 w 659"/>
                <a:gd name="T7" fmla="*/ 2147483647 h 616"/>
                <a:gd name="T8" fmla="*/ 2147483647 w 659"/>
                <a:gd name="T9" fmla="*/ 2147483647 h 616"/>
                <a:gd name="T10" fmla="*/ 2147483647 w 659"/>
                <a:gd name="T11" fmla="*/ 2147483647 h 616"/>
                <a:gd name="T12" fmla="*/ 2147483647 w 659"/>
                <a:gd name="T13" fmla="*/ 2147483647 h 616"/>
                <a:gd name="T14" fmla="*/ 2147483647 w 659"/>
                <a:gd name="T15" fmla="*/ 2147483647 h 616"/>
                <a:gd name="T16" fmla="*/ 2147483647 w 659"/>
                <a:gd name="T17" fmla="*/ 2147483647 h 616"/>
                <a:gd name="T18" fmla="*/ 2147483647 w 659"/>
                <a:gd name="T19" fmla="*/ 2147483647 h 616"/>
                <a:gd name="T20" fmla="*/ 2147483647 w 659"/>
                <a:gd name="T21" fmla="*/ 2147483647 h 616"/>
                <a:gd name="T22" fmla="*/ 2147483647 w 659"/>
                <a:gd name="T23" fmla="*/ 2147483647 h 616"/>
                <a:gd name="T24" fmla="*/ 2147483647 w 659"/>
                <a:gd name="T25" fmla="*/ 2147483647 h 616"/>
                <a:gd name="T26" fmla="*/ 2147483647 w 659"/>
                <a:gd name="T27" fmla="*/ 2147483647 h 616"/>
                <a:gd name="T28" fmla="*/ 2147483647 w 659"/>
                <a:gd name="T29" fmla="*/ 2147483647 h 616"/>
                <a:gd name="T30" fmla="*/ 2147483647 w 659"/>
                <a:gd name="T31" fmla="*/ 2147483647 h 616"/>
                <a:gd name="T32" fmla="*/ 2147483647 w 659"/>
                <a:gd name="T33" fmla="*/ 2147483647 h 616"/>
                <a:gd name="T34" fmla="*/ 2147483647 w 659"/>
                <a:gd name="T35" fmla="*/ 2147483647 h 616"/>
                <a:gd name="T36" fmla="*/ 2147483647 w 659"/>
                <a:gd name="T37" fmla="*/ 2147483647 h 616"/>
                <a:gd name="T38" fmla="*/ 2147483647 w 659"/>
                <a:gd name="T39" fmla="*/ 2147483647 h 616"/>
                <a:gd name="T40" fmla="*/ 2147483647 w 659"/>
                <a:gd name="T41" fmla="*/ 2147483647 h 616"/>
                <a:gd name="T42" fmla="*/ 2147483647 w 659"/>
                <a:gd name="T43" fmla="*/ 0 h 616"/>
                <a:gd name="T44" fmla="*/ 2147483647 w 659"/>
                <a:gd name="T45" fmla="*/ 0 h 616"/>
                <a:gd name="T46" fmla="*/ 2147483647 w 659"/>
                <a:gd name="T47" fmla="*/ 2147483647 h 616"/>
                <a:gd name="T48" fmla="*/ 2147483647 w 659"/>
                <a:gd name="T49" fmla="*/ 2147483647 h 616"/>
                <a:gd name="T50" fmla="*/ 2147483647 w 659"/>
                <a:gd name="T51" fmla="*/ 2147483647 h 616"/>
                <a:gd name="T52" fmla="*/ 0 w 659"/>
                <a:gd name="T53" fmla="*/ 2147483647 h 616"/>
                <a:gd name="T54" fmla="*/ 0 w 659"/>
                <a:gd name="T55" fmla="*/ 2147483647 h 616"/>
                <a:gd name="T56" fmla="*/ 2147483647 w 659"/>
                <a:gd name="T57" fmla="*/ 2147483647 h 616"/>
                <a:gd name="T58" fmla="*/ 2147483647 w 659"/>
                <a:gd name="T59" fmla="*/ 2147483647 h 616"/>
                <a:gd name="T60" fmla="*/ 2147483647 w 659"/>
                <a:gd name="T61" fmla="*/ 2147483647 h 616"/>
                <a:gd name="T62" fmla="*/ 2147483647 w 659"/>
                <a:gd name="T63" fmla="*/ 2147483647 h 616"/>
                <a:gd name="T64" fmla="*/ 2147483647 w 659"/>
                <a:gd name="T65" fmla="*/ 2147483647 h 616"/>
                <a:gd name="T66" fmla="*/ 2147483647 w 659"/>
                <a:gd name="T67" fmla="*/ 2147483647 h 616"/>
                <a:gd name="T68" fmla="*/ 2147483647 w 659"/>
                <a:gd name="T69" fmla="*/ 2147483647 h 616"/>
                <a:gd name="T70" fmla="*/ 2147483647 w 659"/>
                <a:gd name="T71" fmla="*/ 2147483647 h 616"/>
                <a:gd name="T72" fmla="*/ 2147483647 w 659"/>
                <a:gd name="T73" fmla="*/ 2147483647 h 616"/>
                <a:gd name="T74" fmla="*/ 2147483647 w 659"/>
                <a:gd name="T75" fmla="*/ 2147483647 h 616"/>
                <a:gd name="T76" fmla="*/ 2147483647 w 659"/>
                <a:gd name="T77" fmla="*/ 2147483647 h 616"/>
                <a:gd name="T78" fmla="*/ 2147483647 w 659"/>
                <a:gd name="T79" fmla="*/ 2147483647 h 616"/>
                <a:gd name="T80" fmla="*/ 2147483647 w 659"/>
                <a:gd name="T81" fmla="*/ 2147483647 h 616"/>
                <a:gd name="T82" fmla="*/ 2147483647 w 659"/>
                <a:gd name="T83" fmla="*/ 2147483647 h 616"/>
                <a:gd name="T84" fmla="*/ 2147483647 w 659"/>
                <a:gd name="T85" fmla="*/ 2147483647 h 616"/>
                <a:gd name="T86" fmla="*/ 0 w 659"/>
                <a:gd name="T87" fmla="*/ 2147483647 h 616"/>
                <a:gd name="T88" fmla="*/ 0 w 659"/>
                <a:gd name="T89" fmla="*/ 2147483647 h 616"/>
                <a:gd name="T90" fmla="*/ 2147483647 w 659"/>
                <a:gd name="T91" fmla="*/ 2147483647 h 616"/>
                <a:gd name="T92" fmla="*/ 2147483647 w 659"/>
                <a:gd name="T93" fmla="*/ 2147483647 h 61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59" h="616">
                  <a:moveTo>
                    <a:pt x="639" y="616"/>
                  </a:moveTo>
                  <a:cubicBezTo>
                    <a:pt x="652" y="588"/>
                    <a:pt x="659" y="556"/>
                    <a:pt x="659" y="518"/>
                  </a:cubicBezTo>
                  <a:cubicBezTo>
                    <a:pt x="659" y="482"/>
                    <a:pt x="653" y="452"/>
                    <a:pt x="640" y="429"/>
                  </a:cubicBezTo>
                  <a:cubicBezTo>
                    <a:pt x="628" y="405"/>
                    <a:pt x="612" y="385"/>
                    <a:pt x="591" y="369"/>
                  </a:cubicBezTo>
                  <a:cubicBezTo>
                    <a:pt x="570" y="353"/>
                    <a:pt x="546" y="340"/>
                    <a:pt x="518" y="331"/>
                  </a:cubicBezTo>
                  <a:cubicBezTo>
                    <a:pt x="490" y="321"/>
                    <a:pt x="460" y="313"/>
                    <a:pt x="429" y="306"/>
                  </a:cubicBezTo>
                  <a:cubicBezTo>
                    <a:pt x="336" y="287"/>
                    <a:pt x="336" y="287"/>
                    <a:pt x="336" y="287"/>
                  </a:cubicBezTo>
                  <a:cubicBezTo>
                    <a:pt x="318" y="283"/>
                    <a:pt x="300" y="279"/>
                    <a:pt x="284" y="275"/>
                  </a:cubicBezTo>
                  <a:cubicBezTo>
                    <a:pt x="267" y="271"/>
                    <a:pt x="252" y="266"/>
                    <a:pt x="240" y="260"/>
                  </a:cubicBezTo>
                  <a:cubicBezTo>
                    <a:pt x="228" y="255"/>
                    <a:pt x="218" y="248"/>
                    <a:pt x="210" y="239"/>
                  </a:cubicBezTo>
                  <a:cubicBezTo>
                    <a:pt x="203" y="231"/>
                    <a:pt x="199" y="221"/>
                    <a:pt x="199" y="209"/>
                  </a:cubicBezTo>
                  <a:cubicBezTo>
                    <a:pt x="199" y="189"/>
                    <a:pt x="209" y="173"/>
                    <a:pt x="229" y="159"/>
                  </a:cubicBezTo>
                  <a:cubicBezTo>
                    <a:pt x="250" y="145"/>
                    <a:pt x="282" y="139"/>
                    <a:pt x="326" y="139"/>
                  </a:cubicBezTo>
                  <a:cubicBezTo>
                    <a:pt x="341" y="139"/>
                    <a:pt x="356" y="140"/>
                    <a:pt x="370" y="142"/>
                  </a:cubicBezTo>
                  <a:cubicBezTo>
                    <a:pt x="384" y="144"/>
                    <a:pt x="396" y="148"/>
                    <a:pt x="408" y="153"/>
                  </a:cubicBezTo>
                  <a:cubicBezTo>
                    <a:pt x="419" y="159"/>
                    <a:pt x="429" y="168"/>
                    <a:pt x="436" y="179"/>
                  </a:cubicBezTo>
                  <a:cubicBezTo>
                    <a:pt x="443" y="190"/>
                    <a:pt x="448" y="204"/>
                    <a:pt x="449" y="223"/>
                  </a:cubicBezTo>
                  <a:cubicBezTo>
                    <a:pt x="644" y="223"/>
                    <a:pt x="644" y="223"/>
                    <a:pt x="644" y="223"/>
                  </a:cubicBezTo>
                  <a:cubicBezTo>
                    <a:pt x="642" y="187"/>
                    <a:pt x="636" y="155"/>
                    <a:pt x="625" y="128"/>
                  </a:cubicBezTo>
                  <a:cubicBezTo>
                    <a:pt x="614" y="100"/>
                    <a:pt x="596" y="77"/>
                    <a:pt x="571" y="58"/>
                  </a:cubicBezTo>
                  <a:cubicBezTo>
                    <a:pt x="546" y="39"/>
                    <a:pt x="512" y="24"/>
                    <a:pt x="471" y="15"/>
                  </a:cubicBezTo>
                  <a:cubicBezTo>
                    <a:pt x="437" y="7"/>
                    <a:pt x="396" y="2"/>
                    <a:pt x="349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58" y="2"/>
                    <a:pt x="227" y="5"/>
                    <a:pt x="197" y="12"/>
                  </a:cubicBezTo>
                  <a:cubicBezTo>
                    <a:pt x="160" y="20"/>
                    <a:pt x="126" y="34"/>
                    <a:pt x="96" y="52"/>
                  </a:cubicBezTo>
                  <a:cubicBezTo>
                    <a:pt x="67" y="71"/>
                    <a:pt x="43" y="95"/>
                    <a:pt x="25" y="126"/>
                  </a:cubicBezTo>
                  <a:cubicBezTo>
                    <a:pt x="11" y="149"/>
                    <a:pt x="3" y="177"/>
                    <a:pt x="0" y="209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2" y="286"/>
                    <a:pt x="9" y="306"/>
                    <a:pt x="19" y="323"/>
                  </a:cubicBezTo>
                  <a:cubicBezTo>
                    <a:pt x="33" y="346"/>
                    <a:pt x="50" y="366"/>
                    <a:pt x="73" y="381"/>
                  </a:cubicBezTo>
                  <a:cubicBezTo>
                    <a:pt x="95" y="397"/>
                    <a:pt x="119" y="409"/>
                    <a:pt x="147" y="418"/>
                  </a:cubicBezTo>
                  <a:cubicBezTo>
                    <a:pt x="175" y="427"/>
                    <a:pt x="203" y="434"/>
                    <a:pt x="232" y="440"/>
                  </a:cubicBezTo>
                  <a:cubicBezTo>
                    <a:pt x="330" y="460"/>
                    <a:pt x="330" y="460"/>
                    <a:pt x="330" y="460"/>
                  </a:cubicBezTo>
                  <a:cubicBezTo>
                    <a:pt x="371" y="468"/>
                    <a:pt x="402" y="478"/>
                    <a:pt x="424" y="488"/>
                  </a:cubicBezTo>
                  <a:cubicBezTo>
                    <a:pt x="447" y="499"/>
                    <a:pt x="458" y="516"/>
                    <a:pt x="458" y="540"/>
                  </a:cubicBezTo>
                  <a:cubicBezTo>
                    <a:pt x="458" y="548"/>
                    <a:pt x="456" y="556"/>
                    <a:pt x="453" y="565"/>
                  </a:cubicBezTo>
                  <a:cubicBezTo>
                    <a:pt x="450" y="574"/>
                    <a:pt x="443" y="582"/>
                    <a:pt x="434" y="589"/>
                  </a:cubicBezTo>
                  <a:cubicBezTo>
                    <a:pt x="424" y="597"/>
                    <a:pt x="410" y="603"/>
                    <a:pt x="392" y="608"/>
                  </a:cubicBezTo>
                  <a:cubicBezTo>
                    <a:pt x="374" y="613"/>
                    <a:pt x="350" y="615"/>
                    <a:pt x="321" y="615"/>
                  </a:cubicBezTo>
                  <a:cubicBezTo>
                    <a:pt x="297" y="615"/>
                    <a:pt x="277" y="614"/>
                    <a:pt x="260" y="611"/>
                  </a:cubicBezTo>
                  <a:cubicBezTo>
                    <a:pt x="243" y="608"/>
                    <a:pt x="229" y="602"/>
                    <a:pt x="218" y="593"/>
                  </a:cubicBezTo>
                  <a:cubicBezTo>
                    <a:pt x="208" y="585"/>
                    <a:pt x="199" y="573"/>
                    <a:pt x="194" y="559"/>
                  </a:cubicBezTo>
                  <a:cubicBezTo>
                    <a:pt x="189" y="545"/>
                    <a:pt x="186" y="526"/>
                    <a:pt x="185" y="503"/>
                  </a:cubicBezTo>
                  <a:cubicBezTo>
                    <a:pt x="0" y="503"/>
                    <a:pt x="0" y="503"/>
                    <a:pt x="0" y="503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0" y="612"/>
                    <a:pt x="1" y="614"/>
                    <a:pt x="2" y="616"/>
                  </a:cubicBezTo>
                  <a:lnTo>
                    <a:pt x="639" y="616"/>
                  </a:lnTo>
                  <a:close/>
                </a:path>
              </a:pathLst>
            </a:custGeom>
            <a:solidFill>
              <a:srgbClr val="6E34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400" dirty="0">
                <a:latin typeface="Arial Black" pitchFamily="4" charset="0"/>
                <a:ea typeface="ＭＳ Ｐゴシック" pitchFamily="4" charset="-128"/>
                <a:cs typeface="ＭＳ Ｐゴシック" pitchFamily="4" charset="-128"/>
              </a:endParaRPr>
            </a:p>
          </p:txBody>
        </p:sp>
        <p:sp>
          <p:nvSpPr>
            <p:cNvPr id="13330" name="Freeform 20"/>
            <p:cNvSpPr>
              <a:spLocks/>
            </p:cNvSpPr>
            <p:nvPr userDrawn="1"/>
          </p:nvSpPr>
          <p:spPr bwMode="auto">
            <a:xfrm>
              <a:off x="0" y="1665220"/>
              <a:ext cx="1147939" cy="1069314"/>
            </a:xfrm>
            <a:custGeom>
              <a:avLst/>
              <a:gdLst>
                <a:gd name="T0" fmla="*/ 0 w 1566"/>
                <a:gd name="T1" fmla="*/ 0 h 1456"/>
                <a:gd name="T2" fmla="*/ 2147483647 w 1566"/>
                <a:gd name="T3" fmla="*/ 0 h 1456"/>
                <a:gd name="T4" fmla="*/ 2147483647 w 1566"/>
                <a:gd name="T5" fmla="*/ 2147483647 h 1456"/>
                <a:gd name="T6" fmla="*/ 2147483647 w 1566"/>
                <a:gd name="T7" fmla="*/ 0 h 1456"/>
                <a:gd name="T8" fmla="*/ 2147483647 w 1566"/>
                <a:gd name="T9" fmla="*/ 0 h 1456"/>
                <a:gd name="T10" fmla="*/ 2147483647 w 1566"/>
                <a:gd name="T11" fmla="*/ 2147483647 h 1456"/>
                <a:gd name="T12" fmla="*/ 2147483647 w 1566"/>
                <a:gd name="T13" fmla="*/ 2147483647 h 1456"/>
                <a:gd name="T14" fmla="*/ 2147483647 w 1566"/>
                <a:gd name="T15" fmla="*/ 2147483647 h 1456"/>
                <a:gd name="T16" fmla="*/ 2147483647 w 1566"/>
                <a:gd name="T17" fmla="*/ 2147483647 h 1456"/>
                <a:gd name="T18" fmla="*/ 2147483647 w 1566"/>
                <a:gd name="T19" fmla="*/ 2147483647 h 1456"/>
                <a:gd name="T20" fmla="*/ 2147483647 w 1566"/>
                <a:gd name="T21" fmla="*/ 2147483647 h 1456"/>
                <a:gd name="T22" fmla="*/ 0 w 1566"/>
                <a:gd name="T23" fmla="*/ 2147483647 h 1456"/>
                <a:gd name="T24" fmla="*/ 0 w 1566"/>
                <a:gd name="T25" fmla="*/ 0 h 14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6" h="1456">
                  <a:moveTo>
                    <a:pt x="0" y="0"/>
                  </a:moveTo>
                  <a:lnTo>
                    <a:pt x="422" y="0"/>
                  </a:lnTo>
                  <a:lnTo>
                    <a:pt x="422" y="643"/>
                  </a:lnTo>
                  <a:lnTo>
                    <a:pt x="1055" y="0"/>
                  </a:lnTo>
                  <a:lnTo>
                    <a:pt x="1566" y="0"/>
                  </a:lnTo>
                  <a:lnTo>
                    <a:pt x="883" y="652"/>
                  </a:lnTo>
                  <a:lnTo>
                    <a:pt x="1566" y="1456"/>
                  </a:lnTo>
                  <a:lnTo>
                    <a:pt x="1018" y="1456"/>
                  </a:lnTo>
                  <a:lnTo>
                    <a:pt x="427" y="707"/>
                  </a:lnTo>
                  <a:lnTo>
                    <a:pt x="422" y="707"/>
                  </a:lnTo>
                  <a:lnTo>
                    <a:pt x="422" y="1456"/>
                  </a:lnTo>
                  <a:lnTo>
                    <a:pt x="0" y="14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400">
                <a:latin typeface="Arial Black" pitchFamily="4" charset="0"/>
                <a:ea typeface="ＭＳ Ｐゴシック" pitchFamily="4" charset="-128"/>
                <a:cs typeface="ＭＳ Ｐゴシック" pitchFamily="4" charset="-128"/>
              </a:endParaRPr>
            </a:p>
          </p:txBody>
        </p:sp>
      </p:grpSp>
      <p:sp>
        <p:nvSpPr>
          <p:cNvPr id="12303" name="TextBox 30"/>
          <p:cNvSpPr txBox="1">
            <a:spLocks noChangeArrowheads="1"/>
          </p:cNvSpPr>
          <p:nvPr/>
        </p:nvSpPr>
        <p:spPr bwMode="auto">
          <a:xfrm>
            <a:off x="577502" y="6635750"/>
            <a:ext cx="11482917" cy="215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 Black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2"/>
                </a:solidFill>
                <a:latin typeface="Arial Black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2"/>
                </a:solidFill>
                <a:latin typeface="Arial Black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2"/>
                </a:solidFill>
                <a:latin typeface="Arial Black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2"/>
                </a:solidFill>
                <a:latin typeface="Arial Black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charset="0"/>
                <a:ea typeface="ＭＳ Ｐゴシック" charset="-128"/>
              </a:defRPr>
            </a:lvl9pPr>
          </a:lstStyle>
          <a:p>
            <a:pPr algn="r"/>
            <a:r>
              <a:rPr lang="it-IT" altLang="it-IT" sz="800" dirty="0">
                <a:solidFill>
                  <a:srgbClr val="007364"/>
                </a:solidFill>
                <a:latin typeface="Arial" charset="0"/>
              </a:rPr>
              <a:t>© 2021 – FSE/ANM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054" r:id="rId1"/>
    <p:sldLayoutId id="2147494060" r:id="rId2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bg1"/>
          </a:solidFill>
          <a:latin typeface="Arial"/>
          <a:ea typeface="ＭＳ Ｐゴシック" pitchFamily="-101" charset="-128"/>
          <a:cs typeface="ＭＳ Ｐゴシック" pitchFamily="-101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-101" charset="-128"/>
          <a:cs typeface="ＭＳ Ｐゴシック" pitchFamily="-101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-101" charset="-128"/>
          <a:cs typeface="ＭＳ Ｐゴシック" pitchFamily="-101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-101" charset="-128"/>
          <a:cs typeface="ＭＳ Ｐゴシック" pitchFamily="-101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-101" charset="-128"/>
          <a:cs typeface="ＭＳ Ｐゴシック" pitchFamily="-101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400" b="1">
          <a:solidFill>
            <a:srgbClr val="00449E"/>
          </a:solidFill>
          <a:latin typeface="Arial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400" b="1">
          <a:solidFill>
            <a:srgbClr val="00449E"/>
          </a:solidFill>
          <a:latin typeface="Arial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400" b="1">
          <a:solidFill>
            <a:srgbClr val="00449E"/>
          </a:solidFill>
          <a:latin typeface="Arial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400" b="1">
          <a:solidFill>
            <a:srgbClr val="00449E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1200"/>
        </a:spcAft>
        <a:buClr>
          <a:schemeClr val="accent1"/>
        </a:buClr>
        <a:buFont typeface="Wingdings" charset="2"/>
        <a:buChar char="§"/>
        <a:defRPr sz="2600" kern="1200">
          <a:solidFill>
            <a:schemeClr val="bg1"/>
          </a:solidFill>
          <a:latin typeface="Arial"/>
          <a:ea typeface="ＭＳ Ｐゴシック" pitchFamily="-101" charset="-128"/>
          <a:cs typeface="ＭＳ Ｐゴシック" pitchFamily="-10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1200"/>
        </a:spcAft>
        <a:buClr>
          <a:schemeClr val="bg1"/>
        </a:buClr>
        <a:buFont typeface="Arial" charset="0"/>
        <a:buChar char="•"/>
        <a:defRPr sz="2000" kern="1200">
          <a:solidFill>
            <a:schemeClr val="bg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1200"/>
        </a:spcAft>
        <a:buClr>
          <a:schemeClr val="bg1"/>
        </a:buClr>
        <a:buFont typeface="Arial" charset="0"/>
        <a:buChar char="•"/>
        <a:defRPr sz="1600" kern="1200">
          <a:solidFill>
            <a:schemeClr val="bg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1200"/>
        </a:spcAft>
        <a:buClr>
          <a:schemeClr val="bg1"/>
        </a:buClr>
        <a:buFont typeface="Arial" charset="0"/>
        <a:buChar char="•"/>
        <a:defRPr sz="1400" kern="1200">
          <a:solidFill>
            <a:schemeClr val="bg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1200"/>
        </a:spcAft>
        <a:buClr>
          <a:schemeClr val="bg1"/>
        </a:buClr>
        <a:buFont typeface="Arial" charset="0"/>
        <a:buChar char="•"/>
        <a:defRPr sz="1200" kern="12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C159377-088E-7348-802A-DFAF9E9153FB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17/05/2021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F3A4F233-F6EC-654E-A5F7-A8103EA90563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9341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19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ashpublications.org/blood/article/130/16/1800/36474/Outcomes-in-refractory-diffuse-large-B-cell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jm.org/doi/full/10.1056/nejmoa1707447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shpublications.org/blood/article/134/Supplement_1/1599/427377/A-Multicenter-Retrospective-Analysis-of-Clinical" TargetMode="External"/><Relationship Id="rId4" Type="http://schemas.openxmlformats.org/officeDocument/2006/relationships/hyperlink" Target="https://www.nejm.org/doi/full/10.1056/nejmoa180498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scopubs.org/doi/10.1200/JCO.19.02104?url_ver=Z39.88-2003&amp;rfr_id=ori:rid:crossref.org&amp;rfr_dat=cr_pub%20%200pubmed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shpublications.org/blood/article/134/Supplement_1/764/426967/Post-Marketing-Use-Outcomes-of-an-Anti-CD19" TargetMode="Externa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shpublications.org/blood/article/134/Supplement_1/766/426985/Tisagenlecleucel-Chimeric-Antigen-Receptor-CAR-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library.ehaweb.org/eha/2018/stockholm/215467/brian.majors.initial.experience.in.us.commercial.manufacturing.of.html" TargetMode="External"/><Relationship Id="rId13" Type="http://schemas.openxmlformats.org/officeDocument/2006/relationships/hyperlink" Target="https://farmaci.agenziafarmaco.gov.it/aifa/servlet/PdfDownloadServlet?pdfFileName=footer_004740_046995_FI.pdf&amp;retry=0&amp;sys=m0b1l3" TargetMode="External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12" Type="http://schemas.openxmlformats.org/officeDocument/2006/relationships/hyperlink" Target="https://ashpublications.org/blood/article/126/23/682/136222/Implications-of-Minimal-Residual-Disease-Negativ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11" Type="http://schemas.openxmlformats.org/officeDocument/2006/relationships/hyperlink" Target="https://www.nature.com/articles/nm827" TargetMode="External"/><Relationship Id="rId5" Type="http://schemas.openxmlformats.org/officeDocument/2006/relationships/image" Target="../media/image24.emf"/><Relationship Id="rId10" Type="http://schemas.openxmlformats.org/officeDocument/2006/relationships/hyperlink" Target="https://www.nature.com/articles/nrc971" TargetMode="External"/><Relationship Id="rId4" Type="http://schemas.openxmlformats.org/officeDocument/2006/relationships/image" Target="../media/image23.emf"/><Relationship Id="rId9" Type="http://schemas.openxmlformats.org/officeDocument/2006/relationships/hyperlink" Target="https://www.cell.com/cell/fulltext/S0092-8674(17)30064-8?_returnURL=https://linkinghub.elsevier.com/retrieve/pii/S0092867417300648?showall=true" TargetMode="External"/><Relationship Id="rId14" Type="http://schemas.openxmlformats.org/officeDocument/2006/relationships/hyperlink" Target="https://www.aifa.gov.it/documents/20142/1028586/Kymriah_Report_Tecnico_03.12.2019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7290830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hyperlink" Target="https://ashpublications.org/blood/article/132/Supplement%201/91/265997/Axicabtagene-Ciloleucel-Axi-cel-CD19-Chimeric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shpublications.org/blood/article/132/Supplement%201/92/266121/Axicabtagene-Ciloleucel-in-the-Real-World-Outcomes" TargetMode="External"/><Relationship Id="rId5" Type="http://schemas.openxmlformats.org/officeDocument/2006/relationships/hyperlink" Target="https://farmaci.agenziafarmaco.gov.it/aifa/servlet/PdfDownloadServlet?pdfFileName=footer_004740_046995_FI.pdf&amp;retry=0&amp;sys=m0b1l3" TargetMode="External"/><Relationship Id="rId4" Type="http://schemas.openxmlformats.org/officeDocument/2006/relationships/hyperlink" Target="https://www.nejm.org/doi/full/10.1056/nejmoa170744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shpublications.org/bloodadvances/article/4/13/2871/461123/Bridging-therapy-prior-to-axicabtagene-ciloleuce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hyperlink" Target="https://ashpublications.org/bloodadvances/article/4/13/2871/461123/Bridging-therapy-prior-to-axicabtagene-ciloleuce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shpublications.org/blood/article/134/Supplement_1/241/426207/Pivotal-Safety-and-Efficacy-Results-from-Transcend" TargetMode="Externa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shpublications.org/bloodadvances/article/4/13/3024/461238/DLBCL-patients-treated-with-CD19-CAR-T-cells" TargetMode="Externa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ournals.lww.com/hemasphere/Citation/2019/08000/EHA_Guidance_Document_The_process_of_CAR_T_cell.5.aspx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shpublications.org/blood/article/134/Supplement_1/242/426221/Impact-of-Tisagenlecleucel-Chimeric-Antigen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ct2/show/NCT03570892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ct2/show/NCT01950819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jm.org/doi/full/10.1056/NEJMoa1914347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hyperlink" Target="https://www.nejm.org/doi/full/10.1056/NEJMoa1914347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scopubs.org/doi/abs/10.1200/JCO.2020.38.15_suppl.8008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scopubs.org/doi/abs/10.1200/JCO.2020.38.15_suppl.8008" TargetMode="Externa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44.png"/><Relationship Id="rId7" Type="http://schemas.openxmlformats.org/officeDocument/2006/relationships/image" Target="../media/image47.emf"/><Relationship Id="rId12" Type="http://schemas.openxmlformats.org/officeDocument/2006/relationships/hyperlink" Target="https://pubmed.ncbi.nlm.nih.gov/32388608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51.emf"/><Relationship Id="rId5" Type="http://schemas.openxmlformats.org/officeDocument/2006/relationships/image" Target="../media/image46.png"/><Relationship Id="rId10" Type="http://schemas.openxmlformats.org/officeDocument/2006/relationships/image" Target="../media/image50.emf"/><Relationship Id="rId4" Type="http://schemas.openxmlformats.org/officeDocument/2006/relationships/image" Target="../media/image45.emf"/><Relationship Id="rId9" Type="http://schemas.openxmlformats.org/officeDocument/2006/relationships/image" Target="../media/image4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rontiersin.org/articles/10.3389/fonc.2019.00146/full" TargetMode="Externa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med.ncbi.nlm.nih.gov/31790761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1790761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ejm.org/doi/full/10.1056/NEJMoa1910607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jm.org/doi/full/10.1056/nejmoa180498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www.nejm.org/doi/full/10.1056/nejmoa180498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ashpublications.org/blood/article/134/Supplement_1/203/426098/CD19-Loss-with-Preservation-of-Other-B-Cel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shpublications.org/blood/article/134/Supplement_1/243/426229/Earlier-Steroid-Use-with-Axicabtagene-Ciloleucel" TargetMode="External"/><Relationship Id="rId5" Type="http://schemas.openxmlformats.org/officeDocument/2006/relationships/hyperlink" Target="https://www.nejm.org/doi/full/10.1056/nejmoa1707447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shpublications.org/blood/article/134/Supplement_1/241/426207/Pivotal-Safety-and-Efficacy-Results-from-Transcen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10">
            <a:extLst>
              <a:ext uri="{FF2B5EF4-FFF2-40B4-BE49-F238E27FC236}">
                <a16:creationId xmlns:a16="http://schemas.microsoft.com/office/drawing/2014/main" xmlns="" id="{4FC464B9-36B8-1447-965D-D6AB99CAFCA3}"/>
              </a:ext>
            </a:extLst>
          </p:cNvPr>
          <p:cNvSpPr txBox="1">
            <a:spLocks/>
          </p:cNvSpPr>
          <p:nvPr/>
        </p:nvSpPr>
        <p:spPr>
          <a:xfrm>
            <a:off x="4216071" y="4414022"/>
            <a:ext cx="4055732" cy="4974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lang="it-IT" sz="1000" b="0" i="0" kern="120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Tx/>
              <a:buNone/>
              <a:defRPr lang="it-IT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Tx/>
              <a:buNone/>
              <a:defRPr lang="it-IT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Tx/>
              <a:buNone/>
              <a:defRPr lang="it-IT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Tx/>
              <a:buNone/>
              <a:defRPr lang="it-IT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dirty="0"/>
              <a:t>U.O. Oncologia Medica ed Ematologia </a:t>
            </a:r>
          </a:p>
          <a:p>
            <a:r>
              <a:rPr lang="it-IT" sz="1100" dirty="0" err="1"/>
              <a:t>Humanitas</a:t>
            </a:r>
            <a:r>
              <a:rPr lang="it-IT" sz="1100" dirty="0"/>
              <a:t> </a:t>
            </a:r>
            <a:r>
              <a:rPr lang="it-IT" sz="1100" dirty="0" err="1"/>
              <a:t>Research</a:t>
            </a:r>
            <a:r>
              <a:rPr lang="it-IT" sz="1100" dirty="0"/>
              <a:t> Hospital </a:t>
            </a:r>
          </a:p>
          <a:p>
            <a:r>
              <a:rPr lang="it-IT" sz="1100" dirty="0"/>
              <a:t>Milano</a:t>
            </a:r>
          </a:p>
        </p:txBody>
      </p:sp>
      <p:sp>
        <p:nvSpPr>
          <p:cNvPr id="5" name="Titolo 54">
            <a:extLst>
              <a:ext uri="{FF2B5EF4-FFF2-40B4-BE49-F238E27FC236}">
                <a16:creationId xmlns:a16="http://schemas.microsoft.com/office/drawing/2014/main" xmlns="" id="{A341D61F-6227-994A-8F3C-7FFE27361BB1}"/>
              </a:ext>
            </a:extLst>
          </p:cNvPr>
          <p:cNvSpPr txBox="1">
            <a:spLocks/>
          </p:cNvSpPr>
          <p:nvPr/>
        </p:nvSpPr>
        <p:spPr>
          <a:xfrm>
            <a:off x="4290337" y="3429000"/>
            <a:ext cx="5913428" cy="511935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it-IT" sz="2100" b="1" kern="1200">
                <a:solidFill>
                  <a:srgbClr val="A1BB05"/>
                </a:solidFill>
                <a:latin typeface="Arial" charset="0"/>
                <a:ea typeface="Arial" pitchFamily="-107" charset="0"/>
                <a:cs typeface="Arial" pitchFamily="-107" charset="0"/>
              </a:defRPr>
            </a:lvl1pPr>
          </a:lstStyle>
          <a:p>
            <a:r>
              <a:rPr lang="it-IT" sz="2400" dirty="0">
                <a:solidFill>
                  <a:srgbClr val="F16530"/>
                </a:solidFill>
              </a:rPr>
              <a:t>I CAR-T nel 2021</a:t>
            </a:r>
          </a:p>
        </p:txBody>
      </p:sp>
      <p:sp>
        <p:nvSpPr>
          <p:cNvPr id="6" name="Segnaposto testo 10">
            <a:extLst>
              <a:ext uri="{FF2B5EF4-FFF2-40B4-BE49-F238E27FC236}">
                <a16:creationId xmlns:a16="http://schemas.microsoft.com/office/drawing/2014/main" xmlns="" id="{7C16433E-E95E-F145-AB80-9F946EC990BD}"/>
              </a:ext>
            </a:extLst>
          </p:cNvPr>
          <p:cNvSpPr txBox="1">
            <a:spLocks/>
          </p:cNvSpPr>
          <p:nvPr/>
        </p:nvSpPr>
        <p:spPr>
          <a:xfrm>
            <a:off x="4216071" y="4222836"/>
            <a:ext cx="5987695" cy="1783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lang="it-IT" sz="1000" b="1" i="0" kern="120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Tx/>
              <a:buNone/>
              <a:defRPr lang="it-IT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Tx/>
              <a:buNone/>
              <a:defRPr lang="it-IT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Tx/>
              <a:buNone/>
              <a:defRPr lang="it-IT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Tx/>
              <a:buNone/>
              <a:defRPr lang="it-IT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dirty="0"/>
              <a:t>Armando Santoro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4270C4C8-E3EE-9F4E-8112-072830080817}"/>
              </a:ext>
            </a:extLst>
          </p:cNvPr>
          <p:cNvSpPr txBox="1"/>
          <p:nvPr/>
        </p:nvSpPr>
        <p:spPr>
          <a:xfrm>
            <a:off x="2520176" y="315207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38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>
            <a:extLst>
              <a:ext uri="{FF2B5EF4-FFF2-40B4-BE49-F238E27FC236}">
                <a16:creationId xmlns:a16="http://schemas.microsoft.com/office/drawing/2014/main" xmlns="" id="{1A8586BE-AAB5-FB4E-B6D9-7C4B017314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5720" y="1340771"/>
            <a:ext cx="3371823" cy="192428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A226A42F-9BDC-CF48-A71E-F991CA09B3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296" y="1333225"/>
            <a:ext cx="3371823" cy="192428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4C4D4E05-5544-E04B-B01E-B6319B54B9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5720" y="4107522"/>
            <a:ext cx="3371823" cy="192428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5230850F-0540-2242-A9D8-B4D070215D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296" y="4107522"/>
            <a:ext cx="3371823" cy="192428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1A8586BE-AAB5-FB4E-B6D9-7C4B017314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6386" y="1340770"/>
            <a:ext cx="72000" cy="37746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xmlns="" id="{3020CE21-87BB-F34A-A718-65BE4B09C35E}"/>
              </a:ext>
            </a:extLst>
          </p:cNvPr>
          <p:cNvSpPr txBox="1">
            <a:spLocks/>
          </p:cNvSpPr>
          <p:nvPr/>
        </p:nvSpPr>
        <p:spPr>
          <a:xfrm>
            <a:off x="0" y="506413"/>
            <a:ext cx="9144000" cy="363742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/>
                <a:ea typeface="ＭＳ Ｐゴシック" pitchFamily="-101" charset="-128"/>
                <a:cs typeface="ＭＳ Ｐゴシック" pitchFamily="-101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dirty="0"/>
              <a:t>SCHOLAR-1 </a:t>
            </a:r>
            <a:r>
              <a:rPr lang="it-IT" dirty="0" err="1"/>
              <a:t>study</a:t>
            </a:r>
            <a:endParaRPr lang="it-IT" dirty="0"/>
          </a:p>
        </p:txBody>
      </p:sp>
      <p:graphicFrame>
        <p:nvGraphicFramePr>
          <p:cNvPr id="36" name="Tabella 36">
            <a:extLst>
              <a:ext uri="{FF2B5EF4-FFF2-40B4-BE49-F238E27FC236}">
                <a16:creationId xmlns:a16="http://schemas.microsoft.com/office/drawing/2014/main" xmlns="" id="{468D533C-E8C5-3A43-8019-E158B5297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858972"/>
              </p:ext>
            </p:extLst>
          </p:nvPr>
        </p:nvGraphicFramePr>
        <p:xfrm>
          <a:off x="2197263" y="1282211"/>
          <a:ext cx="1910431" cy="439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661">
                  <a:extLst>
                    <a:ext uri="{9D8B030D-6E8A-4147-A177-3AD203B41FA5}">
                      <a16:colId xmlns:a16="http://schemas.microsoft.com/office/drawing/2014/main" xmlns="" val="3685322065"/>
                    </a:ext>
                  </a:extLst>
                </a:gridCol>
                <a:gridCol w="641467">
                  <a:extLst>
                    <a:ext uri="{9D8B030D-6E8A-4147-A177-3AD203B41FA5}">
                      <a16:colId xmlns:a16="http://schemas.microsoft.com/office/drawing/2014/main" xmlns="" val="4276810702"/>
                    </a:ext>
                  </a:extLst>
                </a:gridCol>
                <a:gridCol w="796303">
                  <a:extLst>
                    <a:ext uri="{9D8B030D-6E8A-4147-A177-3AD203B41FA5}">
                      <a16:colId xmlns:a16="http://schemas.microsoft.com/office/drawing/2014/main" xmlns="" val="3475190302"/>
                    </a:ext>
                  </a:extLst>
                </a:gridCol>
              </a:tblGrid>
              <a:tr h="221169">
                <a:tc>
                  <a:txBody>
                    <a:bodyPr/>
                    <a:lstStyle/>
                    <a:p>
                      <a:endParaRPr lang="it-IT" sz="80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err="1">
                          <a:solidFill>
                            <a:schemeClr val="bg1"/>
                          </a:solidFill>
                        </a:rPr>
                        <a:t>Events</a:t>
                      </a:r>
                      <a:r>
                        <a:rPr lang="it-IT" sz="8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it-IT" sz="800" dirty="0" err="1">
                          <a:solidFill>
                            <a:schemeClr val="bg1"/>
                          </a:solidFill>
                        </a:rPr>
                        <a:t>N</a:t>
                      </a:r>
                      <a:endParaRPr lang="it-IT" sz="8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err="1">
                          <a:solidFill>
                            <a:schemeClr val="bg1"/>
                          </a:solidFill>
                        </a:rPr>
                        <a:t>Median</a:t>
                      </a:r>
                      <a:r>
                        <a:rPr lang="it-IT" sz="800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it-IT" sz="800" dirty="0" err="1">
                          <a:solidFill>
                            <a:schemeClr val="bg1"/>
                          </a:solidFill>
                        </a:rPr>
                        <a:t>months</a:t>
                      </a:r>
                      <a:r>
                        <a:rPr lang="it-IT" sz="8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5586086"/>
                  </a:ext>
                </a:extLst>
              </a:tr>
              <a:tr h="195715">
                <a:tc>
                  <a:txBody>
                    <a:bodyPr/>
                    <a:lstStyle/>
                    <a:p>
                      <a:r>
                        <a:rPr lang="it-IT" sz="800" dirty="0" err="1">
                          <a:solidFill>
                            <a:schemeClr val="bg1"/>
                          </a:solidFill>
                        </a:rPr>
                        <a:t>All</a:t>
                      </a:r>
                      <a:endParaRPr lang="it-IT" sz="800" dirty="0">
                        <a:solidFill>
                          <a:schemeClr val="bg1"/>
                        </a:solidFill>
                      </a:endParaRPr>
                    </a:p>
                  </a:txBody>
                  <a:tcPr marL="25199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solidFill>
                            <a:schemeClr val="bg1"/>
                          </a:solidFill>
                        </a:rPr>
                        <a:t>505/603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solidFill>
                            <a:schemeClr val="bg1"/>
                          </a:solidFill>
                        </a:rPr>
                        <a:t>6.3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32783165"/>
                  </a:ext>
                </a:extLst>
              </a:tr>
            </a:tbl>
          </a:graphicData>
        </a:graphic>
      </p:graphicFrame>
      <p:graphicFrame>
        <p:nvGraphicFramePr>
          <p:cNvPr id="38" name="Tabella 36">
            <a:extLst>
              <a:ext uri="{FF2B5EF4-FFF2-40B4-BE49-F238E27FC236}">
                <a16:creationId xmlns:a16="http://schemas.microsoft.com/office/drawing/2014/main" xmlns="" id="{3DB60818-E1DF-404E-AB65-297D6035EA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165033"/>
              </p:ext>
            </p:extLst>
          </p:nvPr>
        </p:nvGraphicFramePr>
        <p:xfrm>
          <a:off x="5609880" y="1270024"/>
          <a:ext cx="2972299" cy="747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490">
                  <a:extLst>
                    <a:ext uri="{9D8B030D-6E8A-4147-A177-3AD203B41FA5}">
                      <a16:colId xmlns:a16="http://schemas.microsoft.com/office/drawing/2014/main" xmlns="" val="3685322065"/>
                    </a:ext>
                  </a:extLst>
                </a:gridCol>
                <a:gridCol w="642365">
                  <a:extLst>
                    <a:ext uri="{9D8B030D-6E8A-4147-A177-3AD203B41FA5}">
                      <a16:colId xmlns:a16="http://schemas.microsoft.com/office/drawing/2014/main" xmlns="" val="4276810702"/>
                    </a:ext>
                  </a:extLst>
                </a:gridCol>
                <a:gridCol w="447444">
                  <a:extLst>
                    <a:ext uri="{9D8B030D-6E8A-4147-A177-3AD203B41FA5}">
                      <a16:colId xmlns:a16="http://schemas.microsoft.com/office/drawing/2014/main" xmlns="" val="3475190302"/>
                    </a:ext>
                  </a:extLst>
                </a:gridCol>
              </a:tblGrid>
              <a:tr h="234607">
                <a:tc>
                  <a:txBody>
                    <a:bodyPr/>
                    <a:lstStyle/>
                    <a:p>
                      <a:endParaRPr lang="it-IT" sz="80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err="1">
                          <a:solidFill>
                            <a:schemeClr val="bg1"/>
                          </a:solidFill>
                        </a:rPr>
                        <a:t>Events</a:t>
                      </a:r>
                      <a:r>
                        <a:rPr lang="it-IT" sz="8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it-IT" sz="800" dirty="0" err="1">
                          <a:solidFill>
                            <a:schemeClr val="bg1"/>
                          </a:solidFill>
                        </a:rPr>
                        <a:t>N</a:t>
                      </a:r>
                      <a:endParaRPr lang="it-IT" sz="8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err="1">
                          <a:solidFill>
                            <a:schemeClr val="bg1"/>
                          </a:solidFill>
                        </a:rPr>
                        <a:t>Median</a:t>
                      </a:r>
                      <a:r>
                        <a:rPr lang="it-IT" sz="800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it-IT" sz="800" dirty="0" err="1">
                          <a:solidFill>
                            <a:schemeClr val="bg1"/>
                          </a:solidFill>
                        </a:rPr>
                        <a:t>months</a:t>
                      </a:r>
                      <a:r>
                        <a:rPr lang="it-IT" sz="8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5586086"/>
                  </a:ext>
                </a:extLst>
              </a:tr>
              <a:tr h="167835">
                <a:tc>
                  <a:txBody>
                    <a:bodyPr/>
                    <a:lstStyle/>
                    <a:p>
                      <a:r>
                        <a:rPr lang="it-IT" sz="800" dirty="0" err="1">
                          <a:solidFill>
                            <a:schemeClr val="bg1"/>
                          </a:solidFill>
                        </a:rPr>
                        <a:t>Primary</a:t>
                      </a:r>
                      <a:r>
                        <a:rPr lang="it-IT" sz="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800" dirty="0" err="1">
                          <a:solidFill>
                            <a:schemeClr val="bg1"/>
                          </a:solidFill>
                        </a:rPr>
                        <a:t>refractory</a:t>
                      </a:r>
                      <a:endParaRPr lang="it-IT" sz="800" dirty="0">
                        <a:solidFill>
                          <a:schemeClr val="bg1"/>
                        </a:solidFill>
                      </a:endParaRPr>
                    </a:p>
                  </a:txBody>
                  <a:tcPr marL="25199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solidFill>
                            <a:schemeClr val="bg1"/>
                          </a:solidFill>
                        </a:rPr>
                        <a:t>143/179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solidFill>
                            <a:schemeClr val="bg1"/>
                          </a:solidFill>
                        </a:rPr>
                        <a:t>7.1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32783165"/>
                  </a:ext>
                </a:extLst>
              </a:tr>
              <a:tr h="167835">
                <a:tc>
                  <a:txBody>
                    <a:bodyPr/>
                    <a:lstStyle/>
                    <a:p>
                      <a:r>
                        <a:rPr lang="it-IT" sz="800" dirty="0" err="1">
                          <a:solidFill>
                            <a:schemeClr val="bg1"/>
                          </a:solidFill>
                        </a:rPr>
                        <a:t>Refractory</a:t>
                      </a:r>
                      <a:r>
                        <a:rPr lang="it-IT" sz="800" dirty="0">
                          <a:solidFill>
                            <a:schemeClr val="bg1"/>
                          </a:solidFill>
                        </a:rPr>
                        <a:t> to </a:t>
                      </a:r>
                      <a:r>
                        <a:rPr lang="it-IT" sz="800" dirty="0" err="1">
                          <a:solidFill>
                            <a:schemeClr val="bg1"/>
                          </a:solidFill>
                        </a:rPr>
                        <a:t>second</a:t>
                      </a:r>
                      <a:r>
                        <a:rPr lang="it-IT" sz="800" baseline="0">
                          <a:solidFill>
                            <a:schemeClr val="bg1"/>
                          </a:solidFill>
                        </a:rPr>
                        <a:t> or </a:t>
                      </a:r>
                      <a:r>
                        <a:rPr lang="it-IT" sz="800">
                          <a:solidFill>
                            <a:schemeClr val="bg1"/>
                          </a:solidFill>
                        </a:rPr>
                        <a:t>later</a:t>
                      </a:r>
                      <a:r>
                        <a:rPr lang="it-IT" sz="800" dirty="0">
                          <a:solidFill>
                            <a:schemeClr val="bg1"/>
                          </a:solidFill>
                        </a:rPr>
                        <a:t>-line</a:t>
                      </a:r>
                    </a:p>
                  </a:txBody>
                  <a:tcPr marL="25199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solidFill>
                            <a:schemeClr val="bg1"/>
                          </a:solidFill>
                        </a:rPr>
                        <a:t>261/306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solidFill>
                            <a:schemeClr val="bg1"/>
                          </a:solidFill>
                        </a:rPr>
                        <a:t>6.1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8664775"/>
                  </a:ext>
                </a:extLst>
              </a:tr>
              <a:tr h="167835">
                <a:tc>
                  <a:txBody>
                    <a:bodyPr/>
                    <a:lstStyle/>
                    <a:p>
                      <a:r>
                        <a:rPr lang="it-IT" sz="800" dirty="0" err="1">
                          <a:solidFill>
                            <a:schemeClr val="bg1"/>
                          </a:solidFill>
                        </a:rPr>
                        <a:t>Relapsed</a:t>
                      </a:r>
                      <a:r>
                        <a:rPr lang="it-IT" sz="800" dirty="0">
                          <a:solidFill>
                            <a:schemeClr val="bg1"/>
                          </a:solidFill>
                        </a:rPr>
                        <a:t> ≤12 </a:t>
                      </a:r>
                      <a:r>
                        <a:rPr lang="it-IT" sz="800" dirty="0" err="1">
                          <a:solidFill>
                            <a:schemeClr val="bg1"/>
                          </a:solidFill>
                        </a:rPr>
                        <a:t>months</a:t>
                      </a:r>
                      <a:r>
                        <a:rPr lang="it-IT" sz="800" dirty="0">
                          <a:solidFill>
                            <a:schemeClr val="bg1"/>
                          </a:solidFill>
                        </a:rPr>
                        <a:t> post-ASCT</a:t>
                      </a:r>
                    </a:p>
                  </a:txBody>
                  <a:tcPr marL="25199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solidFill>
                            <a:schemeClr val="bg1"/>
                          </a:solidFill>
                        </a:rPr>
                        <a:t>101/118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solidFill>
                            <a:schemeClr val="bg1"/>
                          </a:solidFill>
                        </a:rPr>
                        <a:t>6.2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07042337"/>
                  </a:ext>
                </a:extLst>
              </a:tr>
            </a:tbl>
          </a:graphicData>
        </a:graphic>
      </p:graphicFrame>
      <p:graphicFrame>
        <p:nvGraphicFramePr>
          <p:cNvPr id="42" name="Tabella 36">
            <a:extLst>
              <a:ext uri="{FF2B5EF4-FFF2-40B4-BE49-F238E27FC236}">
                <a16:creationId xmlns:a16="http://schemas.microsoft.com/office/drawing/2014/main" xmlns="" id="{5E7804C0-2137-1946-857A-C113B354B5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811039"/>
              </p:ext>
            </p:extLst>
          </p:nvPr>
        </p:nvGraphicFramePr>
        <p:xfrm>
          <a:off x="6671341" y="4096922"/>
          <a:ext cx="1614468" cy="619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607">
                  <a:extLst>
                    <a:ext uri="{9D8B030D-6E8A-4147-A177-3AD203B41FA5}">
                      <a16:colId xmlns:a16="http://schemas.microsoft.com/office/drawing/2014/main" xmlns="" val="3685322065"/>
                    </a:ext>
                  </a:extLst>
                </a:gridCol>
                <a:gridCol w="583956">
                  <a:extLst>
                    <a:ext uri="{9D8B030D-6E8A-4147-A177-3AD203B41FA5}">
                      <a16:colId xmlns:a16="http://schemas.microsoft.com/office/drawing/2014/main" xmlns="" val="4276810702"/>
                    </a:ext>
                  </a:extLst>
                </a:gridCol>
                <a:gridCol w="480905">
                  <a:extLst>
                    <a:ext uri="{9D8B030D-6E8A-4147-A177-3AD203B41FA5}">
                      <a16:colId xmlns:a16="http://schemas.microsoft.com/office/drawing/2014/main" xmlns="" val="3475190302"/>
                    </a:ext>
                  </a:extLst>
                </a:gridCol>
              </a:tblGrid>
              <a:tr h="254675">
                <a:tc>
                  <a:txBody>
                    <a:bodyPr/>
                    <a:lstStyle/>
                    <a:p>
                      <a:endParaRPr lang="it-IT" sz="80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err="1">
                          <a:solidFill>
                            <a:schemeClr val="bg1"/>
                          </a:solidFill>
                        </a:rPr>
                        <a:t>Events</a:t>
                      </a:r>
                      <a:r>
                        <a:rPr lang="it-IT" sz="8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it-IT" sz="800" dirty="0" err="1">
                          <a:solidFill>
                            <a:schemeClr val="bg1"/>
                          </a:solidFill>
                        </a:rPr>
                        <a:t>N</a:t>
                      </a:r>
                      <a:endParaRPr lang="it-IT" sz="8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err="1">
                          <a:solidFill>
                            <a:schemeClr val="bg1"/>
                          </a:solidFill>
                        </a:rPr>
                        <a:t>Median</a:t>
                      </a:r>
                      <a:r>
                        <a:rPr lang="it-IT" sz="800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it-IT" sz="800" dirty="0" err="1">
                          <a:solidFill>
                            <a:schemeClr val="bg1"/>
                          </a:solidFill>
                        </a:rPr>
                        <a:t>months</a:t>
                      </a:r>
                      <a:r>
                        <a:rPr lang="it-IT" sz="8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5586086"/>
                  </a:ext>
                </a:extLst>
              </a:tr>
              <a:tr h="182191">
                <a:tc>
                  <a:txBody>
                    <a:bodyPr/>
                    <a:lstStyle/>
                    <a:p>
                      <a:r>
                        <a:rPr lang="it-IT" sz="800" dirty="0">
                          <a:solidFill>
                            <a:schemeClr val="bg1"/>
                          </a:solidFill>
                        </a:rPr>
                        <a:t>Yes</a:t>
                      </a:r>
                    </a:p>
                  </a:txBody>
                  <a:tcPr marL="25199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solidFill>
                            <a:schemeClr val="bg1"/>
                          </a:solidFill>
                        </a:rPr>
                        <a:t>123/180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solidFill>
                            <a:schemeClr val="bg1"/>
                          </a:solidFill>
                        </a:rPr>
                        <a:t>14.4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32783165"/>
                  </a:ext>
                </a:extLst>
              </a:tr>
              <a:tr h="182191">
                <a:tc>
                  <a:txBody>
                    <a:bodyPr/>
                    <a:lstStyle/>
                    <a:p>
                      <a:r>
                        <a:rPr lang="it-IT" sz="80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25199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solidFill>
                            <a:schemeClr val="bg1"/>
                          </a:solidFill>
                        </a:rPr>
                        <a:t>382/423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solidFill>
                            <a:schemeClr val="bg1"/>
                          </a:solidFill>
                        </a:rPr>
                        <a:t>5.1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8664775"/>
                  </a:ext>
                </a:extLst>
              </a:tr>
            </a:tbl>
          </a:graphicData>
        </a:graphic>
      </p:graphicFrame>
      <p:graphicFrame>
        <p:nvGraphicFramePr>
          <p:cNvPr id="46" name="Tabella 36">
            <a:extLst>
              <a:ext uri="{FF2B5EF4-FFF2-40B4-BE49-F238E27FC236}">
                <a16:creationId xmlns:a16="http://schemas.microsoft.com/office/drawing/2014/main" xmlns="" id="{C5FEF484-7A4C-2249-8FD2-AF1A351259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374345"/>
              </p:ext>
            </p:extLst>
          </p:nvPr>
        </p:nvGraphicFramePr>
        <p:xfrm>
          <a:off x="1945853" y="4102265"/>
          <a:ext cx="2112517" cy="807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259">
                  <a:extLst>
                    <a:ext uri="{9D8B030D-6E8A-4147-A177-3AD203B41FA5}">
                      <a16:colId xmlns:a16="http://schemas.microsoft.com/office/drawing/2014/main" xmlns="" val="3685322065"/>
                    </a:ext>
                  </a:extLst>
                </a:gridCol>
                <a:gridCol w="579238">
                  <a:extLst>
                    <a:ext uri="{9D8B030D-6E8A-4147-A177-3AD203B41FA5}">
                      <a16:colId xmlns:a16="http://schemas.microsoft.com/office/drawing/2014/main" xmlns="" val="4276810702"/>
                    </a:ext>
                  </a:extLst>
                </a:gridCol>
                <a:gridCol w="477020">
                  <a:extLst>
                    <a:ext uri="{9D8B030D-6E8A-4147-A177-3AD203B41FA5}">
                      <a16:colId xmlns:a16="http://schemas.microsoft.com/office/drawing/2014/main" xmlns="" val="3475190302"/>
                    </a:ext>
                  </a:extLst>
                </a:gridCol>
              </a:tblGrid>
              <a:tr h="239233">
                <a:tc>
                  <a:txBody>
                    <a:bodyPr/>
                    <a:lstStyle/>
                    <a:p>
                      <a:endParaRPr lang="it-IT" sz="80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err="1">
                          <a:solidFill>
                            <a:schemeClr val="bg1"/>
                          </a:solidFill>
                        </a:rPr>
                        <a:t>Events</a:t>
                      </a:r>
                      <a:r>
                        <a:rPr lang="it-IT" sz="8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it-IT" sz="800" dirty="0" err="1">
                          <a:solidFill>
                            <a:schemeClr val="bg1"/>
                          </a:solidFill>
                        </a:rPr>
                        <a:t>N</a:t>
                      </a:r>
                      <a:endParaRPr lang="it-IT" sz="8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err="1">
                          <a:solidFill>
                            <a:schemeClr val="bg1"/>
                          </a:solidFill>
                        </a:rPr>
                        <a:t>Median</a:t>
                      </a:r>
                      <a:r>
                        <a:rPr lang="it-IT" sz="800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it-IT" sz="800" dirty="0" err="1">
                          <a:solidFill>
                            <a:schemeClr val="bg1"/>
                          </a:solidFill>
                        </a:rPr>
                        <a:t>months</a:t>
                      </a:r>
                      <a:r>
                        <a:rPr lang="it-IT" sz="8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5586086"/>
                  </a:ext>
                </a:extLst>
              </a:tr>
              <a:tr h="169976">
                <a:tc>
                  <a:txBody>
                    <a:bodyPr/>
                    <a:lstStyle/>
                    <a:p>
                      <a:r>
                        <a:rPr lang="it-IT" sz="800" dirty="0">
                          <a:solidFill>
                            <a:schemeClr val="bg1"/>
                          </a:solidFill>
                        </a:rPr>
                        <a:t>CR</a:t>
                      </a:r>
                    </a:p>
                  </a:txBody>
                  <a:tcPr marL="25199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solidFill>
                            <a:schemeClr val="bg1"/>
                          </a:solidFill>
                        </a:rPr>
                        <a:t>9/18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solidFill>
                            <a:schemeClr val="bg1"/>
                          </a:solidFill>
                        </a:rPr>
                        <a:t>14.9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32783165"/>
                  </a:ext>
                </a:extLst>
              </a:tr>
              <a:tr h="169976">
                <a:tc>
                  <a:txBody>
                    <a:bodyPr/>
                    <a:lstStyle/>
                    <a:p>
                      <a:r>
                        <a:rPr lang="it-IT" sz="800" dirty="0">
                          <a:solidFill>
                            <a:schemeClr val="bg1"/>
                          </a:solidFill>
                        </a:rPr>
                        <a:t>PR</a:t>
                      </a:r>
                    </a:p>
                  </a:txBody>
                  <a:tcPr marL="25199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solidFill>
                            <a:schemeClr val="bg1"/>
                          </a:solidFill>
                        </a:rPr>
                        <a:t>47/63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solidFill>
                            <a:schemeClr val="bg1"/>
                          </a:solidFill>
                        </a:rPr>
                        <a:t>6.9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8664775"/>
                  </a:ext>
                </a:extLst>
              </a:tr>
              <a:tr h="224064">
                <a:tc>
                  <a:txBody>
                    <a:bodyPr/>
                    <a:lstStyle/>
                    <a:p>
                      <a:r>
                        <a:rPr lang="it-IT" sz="800" dirty="0">
                          <a:solidFill>
                            <a:schemeClr val="bg1"/>
                          </a:solidFill>
                        </a:rPr>
                        <a:t>Non-</a:t>
                      </a:r>
                      <a:r>
                        <a:rPr lang="it-IT" sz="800" dirty="0" err="1">
                          <a:solidFill>
                            <a:schemeClr val="bg1"/>
                          </a:solidFill>
                        </a:rPr>
                        <a:t>responder</a:t>
                      </a:r>
                      <a:endParaRPr lang="it-IT" sz="800" dirty="0">
                        <a:solidFill>
                          <a:schemeClr val="bg1"/>
                        </a:solidFill>
                      </a:endParaRPr>
                    </a:p>
                  </a:txBody>
                  <a:tcPr marL="25199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solidFill>
                            <a:schemeClr val="bg1"/>
                          </a:solidFill>
                        </a:rPr>
                        <a:t>258/291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solidFill>
                            <a:schemeClr val="bg1"/>
                          </a:solidFill>
                        </a:rPr>
                        <a:t>4.6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01164528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E3552EC3-28E7-894E-A2B5-5AB4FC32D736}"/>
              </a:ext>
            </a:extLst>
          </p:cNvPr>
          <p:cNvSpPr txBox="1"/>
          <p:nvPr/>
        </p:nvSpPr>
        <p:spPr>
          <a:xfrm rot="16200000">
            <a:off x="268874" y="2205733"/>
            <a:ext cx="994553" cy="1960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-free 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A5D13FB2-2C63-5841-B673-8B45CF8F7FD7}"/>
              </a:ext>
            </a:extLst>
          </p:cNvPr>
          <p:cNvSpPr txBox="1"/>
          <p:nvPr/>
        </p:nvSpPr>
        <p:spPr>
          <a:xfrm rot="16200000">
            <a:off x="4507401" y="2205733"/>
            <a:ext cx="994553" cy="1960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-free 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CF888709-6945-B94F-91A2-F865A74A569A}"/>
              </a:ext>
            </a:extLst>
          </p:cNvPr>
          <p:cNvSpPr txBox="1"/>
          <p:nvPr/>
        </p:nvSpPr>
        <p:spPr>
          <a:xfrm>
            <a:off x="5751306" y="3175338"/>
            <a:ext cx="2253517" cy="180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commencement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salvage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B21C28B7-3E02-BC40-970D-519756395E1C}"/>
              </a:ext>
            </a:extLst>
          </p:cNvPr>
          <p:cNvSpPr txBox="1"/>
          <p:nvPr/>
        </p:nvSpPr>
        <p:spPr>
          <a:xfrm rot="16200000">
            <a:off x="4507403" y="4990637"/>
            <a:ext cx="994553" cy="1960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-free 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04C6399-F95D-3948-B37B-6E056D110502}"/>
              </a:ext>
            </a:extLst>
          </p:cNvPr>
          <p:cNvSpPr txBox="1"/>
          <p:nvPr/>
        </p:nvSpPr>
        <p:spPr>
          <a:xfrm>
            <a:off x="5751305" y="5936058"/>
            <a:ext cx="2253517" cy="180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commencement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salvage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8EF9C967-A478-DA42-AAF5-DC7BE3F92EF0}"/>
              </a:ext>
            </a:extLst>
          </p:cNvPr>
          <p:cNvSpPr txBox="1"/>
          <p:nvPr/>
        </p:nvSpPr>
        <p:spPr>
          <a:xfrm rot="16200000">
            <a:off x="291853" y="4990637"/>
            <a:ext cx="994553" cy="1960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-free 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5565BF02-C36C-7C49-854F-11708CB220C9}"/>
              </a:ext>
            </a:extLst>
          </p:cNvPr>
          <p:cNvSpPr txBox="1"/>
          <p:nvPr/>
        </p:nvSpPr>
        <p:spPr>
          <a:xfrm>
            <a:off x="1516921" y="5936058"/>
            <a:ext cx="2253517" cy="180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commencement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salvage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Connettore 1 28">
            <a:extLst>
              <a:ext uri="{FF2B5EF4-FFF2-40B4-BE49-F238E27FC236}">
                <a16:creationId xmlns:a16="http://schemas.microsoft.com/office/drawing/2014/main" xmlns="" id="{9A7E085F-14F1-644B-9A1C-FB662C25CD84}"/>
              </a:ext>
            </a:extLst>
          </p:cNvPr>
          <p:cNvCxnSpPr>
            <a:cxnSpLocks/>
          </p:cNvCxnSpPr>
          <p:nvPr/>
        </p:nvCxnSpPr>
        <p:spPr>
          <a:xfrm>
            <a:off x="2271026" y="1620643"/>
            <a:ext cx="72000" cy="0"/>
          </a:xfrm>
          <a:prstGeom prst="line">
            <a:avLst/>
          </a:prstGeom>
          <a:noFill/>
          <a:ln w="47625" cap="sq" cmpd="sng" algn="ctr">
            <a:solidFill>
              <a:srgbClr val="6E349F"/>
            </a:solidFill>
            <a:prstDash val="solid"/>
            <a:miter lim="800000"/>
            <a:headEnd type="none" w="med" len="med"/>
            <a:tailEnd type="none" w="lg" len="lg"/>
          </a:ln>
        </p:spPr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xmlns="" id="{7E18BF66-51B5-3C44-8EC2-0F0B3A3F4ACA}"/>
              </a:ext>
            </a:extLst>
          </p:cNvPr>
          <p:cNvSpPr txBox="1"/>
          <p:nvPr/>
        </p:nvSpPr>
        <p:spPr>
          <a:xfrm>
            <a:off x="1489565" y="3175338"/>
            <a:ext cx="2253517" cy="180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commencement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salvage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Connettore 1 36">
            <a:extLst>
              <a:ext uri="{FF2B5EF4-FFF2-40B4-BE49-F238E27FC236}">
                <a16:creationId xmlns:a16="http://schemas.microsoft.com/office/drawing/2014/main" xmlns="" id="{BDC09823-D859-6F49-9AC0-215D49603251}"/>
              </a:ext>
            </a:extLst>
          </p:cNvPr>
          <p:cNvCxnSpPr>
            <a:cxnSpLocks/>
          </p:cNvCxnSpPr>
          <p:nvPr/>
        </p:nvCxnSpPr>
        <p:spPr>
          <a:xfrm>
            <a:off x="5660812" y="1588292"/>
            <a:ext cx="72000" cy="0"/>
          </a:xfrm>
          <a:prstGeom prst="line">
            <a:avLst/>
          </a:prstGeom>
          <a:noFill/>
          <a:ln w="47625" cap="sq" cmpd="sng" algn="ctr">
            <a:solidFill>
              <a:srgbClr val="6E349F"/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39" name="Connettore 1 38">
            <a:extLst>
              <a:ext uri="{FF2B5EF4-FFF2-40B4-BE49-F238E27FC236}">
                <a16:creationId xmlns:a16="http://schemas.microsoft.com/office/drawing/2014/main" xmlns="" id="{90EACFCD-E8EB-2C4D-9562-F9A94239FC8F}"/>
              </a:ext>
            </a:extLst>
          </p:cNvPr>
          <p:cNvCxnSpPr>
            <a:cxnSpLocks/>
          </p:cNvCxnSpPr>
          <p:nvPr/>
        </p:nvCxnSpPr>
        <p:spPr>
          <a:xfrm>
            <a:off x="5660812" y="1765727"/>
            <a:ext cx="72000" cy="0"/>
          </a:xfrm>
          <a:prstGeom prst="line">
            <a:avLst/>
          </a:prstGeom>
          <a:noFill/>
          <a:ln w="47625" cap="sq" cmpd="sng" algn="ctr">
            <a:solidFill>
              <a:srgbClr val="F16530"/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40" name="Connettore 1 39">
            <a:extLst>
              <a:ext uri="{FF2B5EF4-FFF2-40B4-BE49-F238E27FC236}">
                <a16:creationId xmlns:a16="http://schemas.microsoft.com/office/drawing/2014/main" xmlns="" id="{95D28F60-A3AD-EB48-A67E-CA72AA9E852F}"/>
              </a:ext>
            </a:extLst>
          </p:cNvPr>
          <p:cNvCxnSpPr>
            <a:cxnSpLocks/>
          </p:cNvCxnSpPr>
          <p:nvPr/>
        </p:nvCxnSpPr>
        <p:spPr>
          <a:xfrm>
            <a:off x="5660812" y="1931369"/>
            <a:ext cx="72000" cy="0"/>
          </a:xfrm>
          <a:prstGeom prst="line">
            <a:avLst/>
          </a:prstGeom>
          <a:noFill/>
          <a:ln w="47625" cap="sq" cmpd="sng" algn="ctr">
            <a:solidFill>
              <a:srgbClr val="C9A02D"/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xmlns="" id="{B2BB9C92-3EFF-0542-A291-AE7E6AC4B6C8}"/>
              </a:ext>
            </a:extLst>
          </p:cNvPr>
          <p:cNvCxnSpPr>
            <a:cxnSpLocks/>
          </p:cNvCxnSpPr>
          <p:nvPr/>
        </p:nvCxnSpPr>
        <p:spPr>
          <a:xfrm>
            <a:off x="6748175" y="4436026"/>
            <a:ext cx="72000" cy="0"/>
          </a:xfrm>
          <a:prstGeom prst="line">
            <a:avLst/>
          </a:prstGeom>
          <a:noFill/>
          <a:ln w="47625" cap="sq" cmpd="sng" algn="ctr">
            <a:solidFill>
              <a:srgbClr val="6E349F"/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43" name="Connettore 1 42">
            <a:extLst>
              <a:ext uri="{FF2B5EF4-FFF2-40B4-BE49-F238E27FC236}">
                <a16:creationId xmlns:a16="http://schemas.microsoft.com/office/drawing/2014/main" xmlns="" id="{9174D917-D0AC-2846-8F9B-FDC58FF630A3}"/>
              </a:ext>
            </a:extLst>
          </p:cNvPr>
          <p:cNvCxnSpPr>
            <a:cxnSpLocks/>
          </p:cNvCxnSpPr>
          <p:nvPr/>
        </p:nvCxnSpPr>
        <p:spPr>
          <a:xfrm>
            <a:off x="6748175" y="4617491"/>
            <a:ext cx="72000" cy="0"/>
          </a:xfrm>
          <a:prstGeom prst="line">
            <a:avLst/>
          </a:prstGeom>
          <a:noFill/>
          <a:ln w="47625" cap="sq" cmpd="sng" algn="ctr">
            <a:solidFill>
              <a:srgbClr val="F16530"/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45" name="Connettore 1 44">
            <a:extLst>
              <a:ext uri="{FF2B5EF4-FFF2-40B4-BE49-F238E27FC236}">
                <a16:creationId xmlns:a16="http://schemas.microsoft.com/office/drawing/2014/main" xmlns="" id="{81BE3A4E-0908-534B-83DF-0BE1075F76D6}"/>
              </a:ext>
            </a:extLst>
          </p:cNvPr>
          <p:cNvCxnSpPr>
            <a:cxnSpLocks/>
          </p:cNvCxnSpPr>
          <p:nvPr/>
        </p:nvCxnSpPr>
        <p:spPr>
          <a:xfrm>
            <a:off x="2039529" y="4435960"/>
            <a:ext cx="72000" cy="0"/>
          </a:xfrm>
          <a:prstGeom prst="line">
            <a:avLst/>
          </a:prstGeom>
          <a:noFill/>
          <a:ln w="47625" cap="sq" cmpd="sng" algn="ctr">
            <a:solidFill>
              <a:srgbClr val="6E349F"/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47" name="Connettore 1 46">
            <a:extLst>
              <a:ext uri="{FF2B5EF4-FFF2-40B4-BE49-F238E27FC236}">
                <a16:creationId xmlns:a16="http://schemas.microsoft.com/office/drawing/2014/main" xmlns="" id="{4BC71D57-EB21-3346-BAB4-8C6AF0264C8D}"/>
              </a:ext>
            </a:extLst>
          </p:cNvPr>
          <p:cNvCxnSpPr>
            <a:cxnSpLocks/>
          </p:cNvCxnSpPr>
          <p:nvPr/>
        </p:nvCxnSpPr>
        <p:spPr>
          <a:xfrm>
            <a:off x="2039529" y="4613335"/>
            <a:ext cx="72000" cy="0"/>
          </a:xfrm>
          <a:prstGeom prst="line">
            <a:avLst/>
          </a:prstGeom>
          <a:noFill/>
          <a:ln w="47625" cap="sq" cmpd="sng" algn="ctr">
            <a:solidFill>
              <a:srgbClr val="F16530"/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48" name="Connettore 1 47">
            <a:extLst>
              <a:ext uri="{FF2B5EF4-FFF2-40B4-BE49-F238E27FC236}">
                <a16:creationId xmlns:a16="http://schemas.microsoft.com/office/drawing/2014/main" xmlns="" id="{C02CE90D-3A07-CE45-8F86-356584E8F7A1}"/>
              </a:ext>
            </a:extLst>
          </p:cNvPr>
          <p:cNvCxnSpPr>
            <a:cxnSpLocks/>
          </p:cNvCxnSpPr>
          <p:nvPr/>
        </p:nvCxnSpPr>
        <p:spPr>
          <a:xfrm>
            <a:off x="2039529" y="4814221"/>
            <a:ext cx="72000" cy="0"/>
          </a:xfrm>
          <a:prstGeom prst="line">
            <a:avLst/>
          </a:prstGeom>
          <a:noFill/>
          <a:ln w="47625" cap="sq" cmpd="sng" algn="ctr">
            <a:solidFill>
              <a:srgbClr val="C9A02D"/>
            </a:solidFill>
            <a:prstDash val="solid"/>
            <a:miter lim="800000"/>
            <a:headEnd type="none" w="med" len="med"/>
            <a:tailEnd type="none" w="lg" len="lg"/>
          </a:ln>
        </p:spPr>
      </p:cxnSp>
      <p:graphicFrame>
        <p:nvGraphicFramePr>
          <p:cNvPr id="50" name="Tabella 50">
            <a:extLst>
              <a:ext uri="{FF2B5EF4-FFF2-40B4-BE49-F238E27FC236}">
                <a16:creationId xmlns:a16="http://schemas.microsoft.com/office/drawing/2014/main" xmlns="" id="{671FB84E-4170-2748-B96E-B59B32F08D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646313"/>
              </p:ext>
            </p:extLst>
          </p:nvPr>
        </p:nvGraphicFramePr>
        <p:xfrm>
          <a:off x="9198705" y="1294769"/>
          <a:ext cx="2293512" cy="118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891">
                  <a:extLst>
                    <a:ext uri="{9D8B030D-6E8A-4147-A177-3AD203B41FA5}">
                      <a16:colId xmlns:a16="http://schemas.microsoft.com/office/drawing/2014/main" xmlns="" val="1633698638"/>
                    </a:ext>
                  </a:extLst>
                </a:gridCol>
                <a:gridCol w="1011117">
                  <a:extLst>
                    <a:ext uri="{9D8B030D-6E8A-4147-A177-3AD203B41FA5}">
                      <a16:colId xmlns:a16="http://schemas.microsoft.com/office/drawing/2014/main" xmlns="" val="302711061"/>
                    </a:ext>
                  </a:extLst>
                </a:gridCol>
                <a:gridCol w="764504">
                  <a:extLst>
                    <a:ext uri="{9D8B030D-6E8A-4147-A177-3AD203B41FA5}">
                      <a16:colId xmlns:a16="http://schemas.microsoft.com/office/drawing/2014/main" xmlns="" val="3463073819"/>
                    </a:ext>
                  </a:extLst>
                </a:gridCol>
              </a:tblGrid>
              <a:tr h="431978">
                <a:tc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349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 err="1"/>
                        <a:t>Median</a:t>
                      </a:r>
                      <a:r>
                        <a:rPr lang="it-IT" sz="900" dirty="0"/>
                        <a:t> OS</a:t>
                      </a:r>
                    </a:p>
                    <a:p>
                      <a:pPr algn="ctr"/>
                      <a:r>
                        <a:rPr lang="it-IT" sz="900" dirty="0"/>
                        <a:t>(</a:t>
                      </a:r>
                      <a:r>
                        <a:rPr lang="it-IT" sz="900" dirty="0" err="1"/>
                        <a:t>months</a:t>
                      </a:r>
                      <a:r>
                        <a:rPr lang="it-IT" sz="900" dirty="0"/>
                        <a:t>)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349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2-year</a:t>
                      </a:r>
                    </a:p>
                    <a:p>
                      <a:pPr algn="ctr"/>
                      <a:r>
                        <a:rPr lang="it-IT" sz="900" dirty="0" err="1"/>
                        <a:t>survival</a:t>
                      </a:r>
                      <a:endParaRPr lang="it-IT" sz="900" dirty="0"/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349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8707941"/>
                  </a:ext>
                </a:extLst>
              </a:tr>
              <a:tr h="209444">
                <a:tc>
                  <a:txBody>
                    <a:bodyPr/>
                    <a:lstStyle/>
                    <a:p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All</a:t>
                      </a:r>
                      <a:endParaRPr lang="it-IT" sz="90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6.3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20%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5101590"/>
                  </a:ext>
                </a:extLst>
              </a:tr>
              <a:tr h="261915">
                <a:tc gridSpan="3">
                  <a:txBody>
                    <a:bodyPr/>
                    <a:lstStyle/>
                    <a:p>
                      <a:pPr algn="ctr"/>
                      <a:r>
                        <a:rPr lang="it-IT" sz="900" b="1" dirty="0">
                          <a:solidFill>
                            <a:schemeClr val="bg1"/>
                          </a:solidFill>
                        </a:rPr>
                        <a:t>7% CR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636268"/>
                  </a:ext>
                </a:extLst>
              </a:tr>
              <a:tr h="261915">
                <a:tc gridSpan="3">
                  <a:txBody>
                    <a:bodyPr/>
                    <a:lstStyle/>
                    <a:p>
                      <a:pPr algn="ctr"/>
                      <a:r>
                        <a:rPr lang="it-IT" sz="900" b="1" dirty="0">
                          <a:solidFill>
                            <a:schemeClr val="bg1"/>
                          </a:solidFill>
                        </a:rPr>
                        <a:t>26% ORR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6373946"/>
                  </a:ext>
                </a:extLst>
              </a:tr>
            </a:tbl>
          </a:graphicData>
        </a:graphic>
      </p:graphicFrame>
      <p:graphicFrame>
        <p:nvGraphicFramePr>
          <p:cNvPr id="51" name="Tabella 50">
            <a:extLst>
              <a:ext uri="{FF2B5EF4-FFF2-40B4-BE49-F238E27FC236}">
                <a16:creationId xmlns:a16="http://schemas.microsoft.com/office/drawing/2014/main" xmlns="" id="{3ACF0B8B-25A7-064A-B936-D5101FE025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592797"/>
              </p:ext>
            </p:extLst>
          </p:nvPr>
        </p:nvGraphicFramePr>
        <p:xfrm>
          <a:off x="9149395" y="4150037"/>
          <a:ext cx="2614112" cy="1511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0741">
                  <a:extLst>
                    <a:ext uri="{9D8B030D-6E8A-4147-A177-3AD203B41FA5}">
                      <a16:colId xmlns:a16="http://schemas.microsoft.com/office/drawing/2014/main" xmlns="" val="1633698638"/>
                    </a:ext>
                  </a:extLst>
                </a:gridCol>
                <a:gridCol w="752174">
                  <a:extLst>
                    <a:ext uri="{9D8B030D-6E8A-4147-A177-3AD203B41FA5}">
                      <a16:colId xmlns:a16="http://schemas.microsoft.com/office/drawing/2014/main" xmlns="" val="302711061"/>
                    </a:ext>
                  </a:extLst>
                </a:gridCol>
                <a:gridCol w="641197">
                  <a:extLst>
                    <a:ext uri="{9D8B030D-6E8A-4147-A177-3AD203B41FA5}">
                      <a16:colId xmlns:a16="http://schemas.microsoft.com/office/drawing/2014/main" xmlns="" val="3463073819"/>
                    </a:ext>
                  </a:extLst>
                </a:gridCol>
              </a:tblGrid>
              <a:tr h="414602">
                <a:tc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349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 err="1"/>
                        <a:t>Median</a:t>
                      </a:r>
                      <a:r>
                        <a:rPr lang="it-IT" sz="900" dirty="0"/>
                        <a:t> OS </a:t>
                      </a:r>
                      <a:br>
                        <a:rPr lang="it-IT" sz="900" dirty="0"/>
                      </a:br>
                      <a:r>
                        <a:rPr lang="it-IT" sz="900" dirty="0"/>
                        <a:t>(</a:t>
                      </a:r>
                      <a:r>
                        <a:rPr lang="it-IT" sz="900" dirty="0" err="1"/>
                        <a:t>months</a:t>
                      </a:r>
                      <a:r>
                        <a:rPr lang="it-IT" sz="900" dirty="0"/>
                        <a:t>)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349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2-year </a:t>
                      </a:r>
                      <a:r>
                        <a:rPr lang="it-IT" sz="900" dirty="0" err="1"/>
                        <a:t>survival</a:t>
                      </a:r>
                      <a:endParaRPr lang="it-IT" sz="900" dirty="0"/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349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8707941"/>
                  </a:ext>
                </a:extLst>
              </a:tr>
              <a:tr h="301529">
                <a:tc>
                  <a:txBody>
                    <a:bodyPr/>
                    <a:lstStyle/>
                    <a:p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Primary</a:t>
                      </a:r>
                      <a:endParaRPr lang="it-IT" sz="9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refractory</a:t>
                      </a:r>
                      <a:endParaRPr lang="it-IT" sz="90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dirty="0">
                          <a:solidFill>
                            <a:schemeClr val="bg1"/>
                          </a:solidFill>
                        </a:rPr>
                        <a:t>7.1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24%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5101590"/>
                  </a:ext>
                </a:extLst>
              </a:tr>
              <a:tr h="301529">
                <a:tc>
                  <a:txBody>
                    <a:bodyPr/>
                    <a:lstStyle/>
                    <a:p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Refractory</a:t>
                      </a:r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 to ≥2 </a:t>
                      </a:r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lines</a:t>
                      </a:r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 of </a:t>
                      </a:r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therapy</a:t>
                      </a:r>
                      <a:endParaRPr lang="it-IT" sz="90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dirty="0">
                          <a:solidFill>
                            <a:schemeClr val="bg1"/>
                          </a:solidFill>
                        </a:rPr>
                        <a:t>6.1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17%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17122632"/>
                  </a:ext>
                </a:extLst>
              </a:tr>
              <a:tr h="338956">
                <a:tc>
                  <a:txBody>
                    <a:bodyPr/>
                    <a:lstStyle/>
                    <a:p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Relapse ≤12 </a:t>
                      </a:r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months</a:t>
                      </a:r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after</a:t>
                      </a:r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 auto-SCT</a:t>
                      </a:r>
                    </a:p>
                  </a:txBody>
                  <a:tcPr marL="7200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dirty="0">
                          <a:solidFill>
                            <a:schemeClr val="bg1"/>
                          </a:solidFill>
                        </a:rPr>
                        <a:t>6.2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19%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2189473"/>
                  </a:ext>
                </a:extLst>
              </a:tr>
            </a:tbl>
          </a:graphicData>
        </a:graphic>
      </p:graphicFrame>
      <p:sp>
        <p:nvSpPr>
          <p:cNvPr id="44" name="CasellaDiTesto 43">
            <a:extLst>
              <a:ext uri="{FF2B5EF4-FFF2-40B4-BE49-F238E27FC236}">
                <a16:creationId xmlns:a16="http://schemas.microsoft.com/office/drawing/2014/main" xmlns="" id="{63E8D88A-5405-4D4F-95CE-E94C3FACBA68}"/>
              </a:ext>
            </a:extLst>
          </p:cNvPr>
          <p:cNvSpPr txBox="1"/>
          <p:nvPr/>
        </p:nvSpPr>
        <p:spPr>
          <a:xfrm>
            <a:off x="0" y="636358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ASCT: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</a:t>
            </a:r>
            <a:r>
              <a:rPr lang="it-IT" sz="800" i="1" dirty="0" err="1">
                <a:solidFill>
                  <a:schemeClr val="bg1"/>
                </a:solidFill>
                <a:latin typeface="+mn-lt"/>
              </a:rPr>
              <a:t>utologous</a:t>
            </a:r>
            <a:r>
              <a:rPr lang="it-IT" sz="8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+mn-lt"/>
              </a:rPr>
              <a:t>stem</a:t>
            </a:r>
            <a:r>
              <a:rPr lang="it-IT" sz="8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+mn-lt"/>
              </a:rPr>
              <a:t>cell</a:t>
            </a:r>
            <a:r>
              <a:rPr lang="it-IT" sz="8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+mn-lt"/>
              </a:rPr>
              <a:t>transplantation</a:t>
            </a:r>
            <a:endParaRPr lang="en-US" sz="800" i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xmlns="" id="{9D2ADC63-8BB9-F543-ABF0-4FFD0E949C21}"/>
              </a:ext>
            </a:extLst>
          </p:cNvPr>
          <p:cNvSpPr txBox="1"/>
          <p:nvPr/>
        </p:nvSpPr>
        <p:spPr>
          <a:xfrm>
            <a:off x="7567127" y="6357937"/>
            <a:ext cx="4624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da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Crump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 M, et al. Blood 2017; 130: 1800–1808</a:t>
            </a:r>
            <a:endParaRPr lang="it-IT" sz="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916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xmlns="" id="{3020CE21-87BB-F34A-A718-65BE4B09C35E}"/>
              </a:ext>
            </a:extLst>
          </p:cNvPr>
          <p:cNvSpPr txBox="1">
            <a:spLocks/>
          </p:cNvSpPr>
          <p:nvPr/>
        </p:nvSpPr>
        <p:spPr>
          <a:xfrm>
            <a:off x="0" y="506413"/>
            <a:ext cx="9144000" cy="363742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/>
                <a:ea typeface="ＭＳ Ｐゴシック" pitchFamily="-101" charset="-128"/>
                <a:cs typeface="ＭＳ Ｐゴシック" pitchFamily="-101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dirty="0" err="1"/>
              <a:t>Efficacy</a:t>
            </a:r>
            <a:r>
              <a:rPr lang="it-IT" dirty="0"/>
              <a:t> in </a:t>
            </a:r>
            <a:r>
              <a:rPr lang="it-IT" dirty="0" err="1"/>
              <a:t>multicenter</a:t>
            </a:r>
            <a:r>
              <a:rPr lang="it-IT" dirty="0"/>
              <a:t> CD19 CAR-T trials in </a:t>
            </a:r>
            <a:r>
              <a:rPr lang="it-IT" dirty="0" err="1"/>
              <a:t>adult</a:t>
            </a:r>
            <a:r>
              <a:rPr lang="it-IT" dirty="0"/>
              <a:t> NHL</a:t>
            </a:r>
          </a:p>
        </p:txBody>
      </p:sp>
      <p:graphicFrame>
        <p:nvGraphicFramePr>
          <p:cNvPr id="5" name="Tabella 8">
            <a:extLst>
              <a:ext uri="{FF2B5EF4-FFF2-40B4-BE49-F238E27FC236}">
                <a16:creationId xmlns:a16="http://schemas.microsoft.com/office/drawing/2014/main" xmlns="" id="{003C34B1-44F8-4D4B-8B3D-AE4186E20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563537"/>
              </p:ext>
            </p:extLst>
          </p:nvPr>
        </p:nvGraphicFramePr>
        <p:xfrm>
          <a:off x="480905" y="1745463"/>
          <a:ext cx="7280695" cy="336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9723">
                  <a:extLst>
                    <a:ext uri="{9D8B030D-6E8A-4147-A177-3AD203B41FA5}">
                      <a16:colId xmlns:a16="http://schemas.microsoft.com/office/drawing/2014/main" xmlns="" val="463542590"/>
                    </a:ext>
                  </a:extLst>
                </a:gridCol>
                <a:gridCol w="960945">
                  <a:extLst>
                    <a:ext uri="{9D8B030D-6E8A-4147-A177-3AD203B41FA5}">
                      <a16:colId xmlns:a16="http://schemas.microsoft.com/office/drawing/2014/main" xmlns="" val="2371910947"/>
                    </a:ext>
                  </a:extLst>
                </a:gridCol>
                <a:gridCol w="1568983">
                  <a:extLst>
                    <a:ext uri="{9D8B030D-6E8A-4147-A177-3AD203B41FA5}">
                      <a16:colId xmlns:a16="http://schemas.microsoft.com/office/drawing/2014/main" xmlns="" val="2726717488"/>
                    </a:ext>
                  </a:extLst>
                </a:gridCol>
                <a:gridCol w="1112061">
                  <a:extLst>
                    <a:ext uri="{9D8B030D-6E8A-4147-A177-3AD203B41FA5}">
                      <a16:colId xmlns:a16="http://schemas.microsoft.com/office/drawing/2014/main" xmlns="" val="1569605240"/>
                    </a:ext>
                  </a:extLst>
                </a:gridCol>
                <a:gridCol w="1568983">
                  <a:extLst>
                    <a:ext uri="{9D8B030D-6E8A-4147-A177-3AD203B41FA5}">
                      <a16:colId xmlns:a16="http://schemas.microsoft.com/office/drawing/2014/main" xmlns="" val="1414086776"/>
                    </a:ext>
                  </a:extLst>
                </a:gridCol>
              </a:tblGrid>
              <a:tr h="239014">
                <a:tc>
                  <a:txBody>
                    <a:bodyPr/>
                    <a:lstStyle/>
                    <a:p>
                      <a:endParaRPr lang="it-IT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349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ZUMA-1</a:t>
                      </a:r>
                      <a:r>
                        <a:rPr lang="it-IT" sz="1100" baseline="300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349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Commercial </a:t>
                      </a:r>
                      <a:r>
                        <a:rPr lang="it-IT" sz="1100" dirty="0" err="1">
                          <a:solidFill>
                            <a:schemeClr val="bg1"/>
                          </a:solidFill>
                        </a:rPr>
                        <a:t>axi-cel</a:t>
                      </a:r>
                      <a:endParaRPr lang="it-IT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349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JULIET</a:t>
                      </a:r>
                      <a:r>
                        <a:rPr lang="it-IT" sz="1100" baseline="300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349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Commercial </a:t>
                      </a:r>
                      <a:r>
                        <a:rPr lang="it-IT" sz="1100" dirty="0" err="1">
                          <a:solidFill>
                            <a:schemeClr val="bg1"/>
                          </a:solidFill>
                        </a:rPr>
                        <a:t>tisa-cel</a:t>
                      </a:r>
                      <a:endParaRPr lang="it-IT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349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2877979"/>
                  </a:ext>
                </a:extLst>
              </a:tr>
              <a:tr h="239014">
                <a:tc>
                  <a:txBody>
                    <a:bodyPr/>
                    <a:lstStyle/>
                    <a:p>
                      <a:r>
                        <a:rPr lang="it-IT" sz="1100" b="1" dirty="0" err="1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100" b="1" dirty="0" err="1">
                          <a:solidFill>
                            <a:schemeClr val="bg1"/>
                          </a:solidFill>
                        </a:rPr>
                        <a:t>patients</a:t>
                      </a:r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100" b="1" dirty="0" err="1">
                          <a:solidFill>
                            <a:schemeClr val="bg1"/>
                          </a:solidFill>
                        </a:rPr>
                        <a:t>collected</a:t>
                      </a:r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111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163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165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79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1888790"/>
                  </a:ext>
                </a:extLst>
              </a:tr>
              <a:tr h="239014">
                <a:tc>
                  <a:txBody>
                    <a:bodyPr/>
                    <a:lstStyle/>
                    <a:p>
                      <a:r>
                        <a:rPr lang="it-IT" sz="1100" b="1" dirty="0" err="1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100" b="1" dirty="0" err="1">
                          <a:solidFill>
                            <a:schemeClr val="bg1"/>
                          </a:solidFill>
                        </a:rPr>
                        <a:t>patients</a:t>
                      </a:r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100" b="1" dirty="0" err="1">
                          <a:solidFill>
                            <a:schemeClr val="bg1"/>
                          </a:solidFill>
                        </a:rPr>
                        <a:t>infused</a:t>
                      </a:r>
                      <a:endParaRPr lang="it-IT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101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149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111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75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67806237"/>
                  </a:ext>
                </a:extLst>
              </a:tr>
              <a:tr h="239014">
                <a:tc>
                  <a:txBody>
                    <a:bodyPr/>
                    <a:lstStyle/>
                    <a:p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Age, </a:t>
                      </a:r>
                      <a:r>
                        <a:rPr lang="it-IT" sz="1100" b="1" dirty="0" err="1">
                          <a:solidFill>
                            <a:schemeClr val="bg1"/>
                          </a:solidFill>
                        </a:rPr>
                        <a:t>median</a:t>
                      </a:r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it-IT" sz="1100" b="1" dirty="0" err="1">
                          <a:solidFill>
                            <a:schemeClr val="bg1"/>
                          </a:solidFill>
                        </a:rPr>
                        <a:t>range</a:t>
                      </a:r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58 (23–76)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58 (18–85)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56 (22–76)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67 (36–88)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6202504"/>
                  </a:ext>
                </a:extLst>
              </a:tr>
              <a:tr h="239014">
                <a:tc>
                  <a:txBody>
                    <a:bodyPr/>
                    <a:lstStyle/>
                    <a:p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DLBCL </a:t>
                      </a:r>
                      <a:r>
                        <a:rPr lang="it-IT" sz="1100" b="1" dirty="0" err="1">
                          <a:solidFill>
                            <a:schemeClr val="bg1"/>
                          </a:solidFill>
                        </a:rPr>
                        <a:t>including</a:t>
                      </a:r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 HGBL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76%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86%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79%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94%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07262759"/>
                  </a:ext>
                </a:extLst>
              </a:tr>
              <a:tr h="239014">
                <a:tc>
                  <a:txBody>
                    <a:bodyPr/>
                    <a:lstStyle/>
                    <a:p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ECOG 0/1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100%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86%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100%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94%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6445988"/>
                  </a:ext>
                </a:extLst>
              </a:tr>
              <a:tr h="239014">
                <a:tc>
                  <a:txBody>
                    <a:bodyPr/>
                    <a:lstStyle/>
                    <a:p>
                      <a:r>
                        <a:rPr lang="it-IT" sz="1100" b="1" dirty="0" err="1">
                          <a:solidFill>
                            <a:schemeClr val="bg1"/>
                          </a:solidFill>
                        </a:rPr>
                        <a:t>Prior</a:t>
                      </a:r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100" b="1" dirty="0" err="1">
                          <a:solidFill>
                            <a:schemeClr val="bg1"/>
                          </a:solidFill>
                        </a:rPr>
                        <a:t>autologous</a:t>
                      </a:r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100" b="1" dirty="0" err="1">
                          <a:solidFill>
                            <a:schemeClr val="bg1"/>
                          </a:solidFill>
                        </a:rPr>
                        <a:t>transplant</a:t>
                      </a:r>
                      <a:endParaRPr lang="it-IT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23%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29%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49%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23%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12130211"/>
                  </a:ext>
                </a:extLst>
              </a:tr>
              <a:tr h="239014">
                <a:tc>
                  <a:txBody>
                    <a:bodyPr/>
                    <a:lstStyle/>
                    <a:p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ORR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82% (best)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72% (</a:t>
                      </a:r>
                      <a:r>
                        <a:rPr lang="it-IT" sz="1100" dirty="0" err="1">
                          <a:solidFill>
                            <a:schemeClr val="bg1"/>
                          </a:solidFill>
                        </a:rPr>
                        <a:t>day</a:t>
                      </a:r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 30)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52% (best)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59% (</a:t>
                      </a:r>
                      <a:r>
                        <a:rPr lang="it-IT" sz="1100" dirty="0" err="1">
                          <a:solidFill>
                            <a:schemeClr val="bg1"/>
                          </a:solidFill>
                        </a:rPr>
                        <a:t>day</a:t>
                      </a:r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 30)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5990164"/>
                  </a:ext>
                </a:extLst>
              </a:tr>
              <a:tr h="239014">
                <a:tc>
                  <a:txBody>
                    <a:bodyPr/>
                    <a:lstStyle/>
                    <a:p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CR rate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58% (best)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43% (</a:t>
                      </a:r>
                      <a:r>
                        <a:rPr lang="it-IT" sz="1100" dirty="0" err="1">
                          <a:solidFill>
                            <a:schemeClr val="bg1"/>
                          </a:solidFill>
                        </a:rPr>
                        <a:t>day</a:t>
                      </a:r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 30)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40% (best)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44% (</a:t>
                      </a:r>
                      <a:r>
                        <a:rPr lang="it-IT" sz="1100" dirty="0" err="1">
                          <a:solidFill>
                            <a:schemeClr val="bg1"/>
                          </a:solidFill>
                        </a:rPr>
                        <a:t>day</a:t>
                      </a:r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 30)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0166850"/>
                  </a:ext>
                </a:extLst>
              </a:tr>
              <a:tr h="239014">
                <a:tc>
                  <a:txBody>
                    <a:bodyPr/>
                    <a:lstStyle/>
                    <a:p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Grade 3 or </a:t>
                      </a:r>
                      <a:r>
                        <a:rPr lang="it-IT" sz="1100" b="1" dirty="0" err="1">
                          <a:solidFill>
                            <a:schemeClr val="bg1"/>
                          </a:solidFill>
                        </a:rPr>
                        <a:t>higher</a:t>
                      </a:r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 CRS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13%</a:t>
                      </a:r>
                      <a:r>
                        <a:rPr lang="it-IT" sz="1100" baseline="30000" dirty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it-IT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13%</a:t>
                      </a:r>
                      <a:r>
                        <a:rPr lang="it-IT" sz="1100" baseline="30000" dirty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it-IT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22%</a:t>
                      </a:r>
                      <a:r>
                        <a:rPr lang="it-IT" sz="1100" baseline="30000" dirty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it-IT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1%</a:t>
                      </a:r>
                      <a:r>
                        <a:rPr lang="it-IT" sz="1100" baseline="30000" dirty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it-IT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9755940"/>
                  </a:ext>
                </a:extLst>
              </a:tr>
              <a:tr h="239014">
                <a:tc>
                  <a:txBody>
                    <a:bodyPr/>
                    <a:lstStyle/>
                    <a:p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Grade 3 or </a:t>
                      </a:r>
                      <a:r>
                        <a:rPr lang="it-IT" sz="1100" b="1" dirty="0" err="1">
                          <a:solidFill>
                            <a:schemeClr val="bg1"/>
                          </a:solidFill>
                        </a:rPr>
                        <a:t>higher</a:t>
                      </a:r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100" b="1" dirty="0" err="1">
                          <a:solidFill>
                            <a:schemeClr val="bg1"/>
                          </a:solidFill>
                        </a:rPr>
                        <a:t>NEs</a:t>
                      </a:r>
                      <a:endParaRPr lang="it-IT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31%</a:t>
                      </a:r>
                      <a:r>
                        <a:rPr lang="it-IT" sz="1100" baseline="30000" dirty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it-IT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41%</a:t>
                      </a:r>
                      <a:r>
                        <a:rPr lang="it-IT" sz="1100" baseline="30000" dirty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it-IT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12%</a:t>
                      </a:r>
                      <a:r>
                        <a:rPr lang="it-IT" sz="1100" baseline="30000" dirty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it-IT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3%</a:t>
                      </a:r>
                      <a:r>
                        <a:rPr lang="it-IT" sz="1100" baseline="30000" dirty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it-IT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58445073"/>
                  </a:ext>
                </a:extLst>
              </a:tr>
              <a:tr h="239014">
                <a:tc>
                  <a:txBody>
                    <a:bodyPr/>
                    <a:lstStyle/>
                    <a:p>
                      <a:r>
                        <a:rPr lang="it-IT" sz="1100" b="1" dirty="0" err="1">
                          <a:solidFill>
                            <a:schemeClr val="bg1"/>
                          </a:solidFill>
                        </a:rPr>
                        <a:t>Tocilizumab</a:t>
                      </a:r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 use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43%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62%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14%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13%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7880667"/>
                  </a:ext>
                </a:extLst>
              </a:tr>
              <a:tr h="239014">
                <a:tc>
                  <a:txBody>
                    <a:bodyPr/>
                    <a:lstStyle/>
                    <a:p>
                      <a:r>
                        <a:rPr lang="it-IT" sz="1100" b="1" dirty="0" err="1">
                          <a:solidFill>
                            <a:schemeClr val="bg1"/>
                          </a:solidFill>
                        </a:rPr>
                        <a:t>Steroid</a:t>
                      </a:r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 use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27%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57%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10%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7%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4726799"/>
                  </a:ext>
                </a:extLst>
              </a:tr>
            </a:tbl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E0D6E5F0-CAFE-1244-BAE6-543A9BD4A1F5}"/>
              </a:ext>
            </a:extLst>
          </p:cNvPr>
          <p:cNvSpPr txBox="1"/>
          <p:nvPr/>
        </p:nvSpPr>
        <p:spPr>
          <a:xfrm>
            <a:off x="395550" y="5113503"/>
            <a:ext cx="64300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Lee scale; </a:t>
            </a:r>
            <a:r>
              <a:rPr lang="it-IT" sz="800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CTCAE V4.03; </a:t>
            </a:r>
            <a:r>
              <a:rPr lang="it-IT" sz="800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Penn scale; </a:t>
            </a:r>
            <a:r>
              <a:rPr lang="it-IT" sz="800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scale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a,b,c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ASTCT, and CARTOX scale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A7D622D5-3421-3A4F-B920-A1A5F49B5FFC}"/>
              </a:ext>
            </a:extLst>
          </p:cNvPr>
          <p:cNvSpPr txBox="1"/>
          <p:nvPr/>
        </p:nvSpPr>
        <p:spPr>
          <a:xfrm>
            <a:off x="6629400" y="6369070"/>
            <a:ext cx="55626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1.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Neelapu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SS, et al.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Engl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Med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2017; 377: 2531–2544;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2.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Schuster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SJ, et al.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N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Engl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Med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2019; 380: 45–56</a:t>
            </a:r>
            <a:endParaRPr lang="it-IT" sz="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1AD72808-B91E-D342-B75D-F69A24A748D6}"/>
              </a:ext>
            </a:extLst>
          </p:cNvPr>
          <p:cNvSpPr/>
          <p:nvPr/>
        </p:nvSpPr>
        <p:spPr>
          <a:xfrm>
            <a:off x="480904" y="1184547"/>
            <a:ext cx="10974295" cy="30777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it-IT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it-IT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r>
              <a:rPr lang="it-IT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r>
              <a:rPr lang="it-IT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it-IT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it-IT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pivotal</a:t>
            </a:r>
            <a:r>
              <a:rPr lang="it-IT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it-IT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trials and commercial </a:t>
            </a:r>
            <a:r>
              <a:rPr lang="it-IT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axi-cel</a:t>
            </a:r>
            <a:r>
              <a:rPr lang="it-IT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tisa-cel</a:t>
            </a:r>
            <a:endParaRPr lang="it-IT" sz="1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xmlns="" id="{5F597B26-5903-D141-9E2D-3FAB0FE9D7B8}"/>
              </a:ext>
            </a:extLst>
          </p:cNvPr>
          <p:cNvSpPr/>
          <p:nvPr/>
        </p:nvSpPr>
        <p:spPr bwMode="auto">
          <a:xfrm>
            <a:off x="8463945" y="2125722"/>
            <a:ext cx="3182350" cy="2728462"/>
          </a:xfrm>
          <a:prstGeom prst="roundRect">
            <a:avLst>
              <a:gd name="adj" fmla="val 6827"/>
            </a:avLst>
          </a:prstGeom>
          <a:solidFill>
            <a:schemeClr val="bg1">
              <a:alpha val="10000"/>
            </a:schemeClr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lIns="144000" rIns="144000" rtlCol="0" anchor="ctr"/>
          <a:lstStyle/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deaths (8%) unrelated to lymphoma progression occurred in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axi-cel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patients at a median of 57 days (range 6–373), with 5 due to infectious complications, 4 due to grade 5 NEs, 1 due to cardiac disease, 1 due to pulmonary hemorrhage, and 1 due to HLH. </a:t>
            </a:r>
          </a:p>
          <a:p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deaths (6%) unrelated to lymphoma progression occurred in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tisa-cel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patients at a median of 48 days (range 25–146) with 2 due to infectious complications, 1 due to cardiac disease, and 1 due to unknown causes.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E95CF6AA-54B0-F346-8697-1BB72A5A79AD}"/>
              </a:ext>
            </a:extLst>
          </p:cNvPr>
          <p:cNvSpPr txBox="1"/>
          <p:nvPr/>
        </p:nvSpPr>
        <p:spPr>
          <a:xfrm>
            <a:off x="7567126" y="6209107"/>
            <a:ext cx="4624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da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Riedell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PA, et al. Blood 2019; 134 (Suppl_1):1599</a:t>
            </a:r>
            <a:endParaRPr lang="it-IT" sz="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A90EDA85-702F-324C-BE41-793F4BCBF08F}"/>
              </a:ext>
            </a:extLst>
          </p:cNvPr>
          <p:cNvSpPr txBox="1"/>
          <p:nvPr/>
        </p:nvSpPr>
        <p:spPr>
          <a:xfrm>
            <a:off x="395550" y="5331066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HGBL: high-grade B-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cell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lymphoma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; CRS: </a:t>
            </a:r>
            <a:r>
              <a:rPr lang="it-IT" sz="800" i="1" dirty="0" err="1">
                <a:solidFill>
                  <a:schemeClr val="bg1"/>
                </a:solidFill>
                <a:latin typeface="+mn-lt"/>
              </a:rPr>
              <a:t>cytokine</a:t>
            </a:r>
            <a:r>
              <a:rPr lang="it-IT" sz="800" i="1" dirty="0">
                <a:solidFill>
                  <a:schemeClr val="bg1"/>
                </a:solidFill>
                <a:latin typeface="+mn-lt"/>
              </a:rPr>
              <a:t> release </a:t>
            </a:r>
            <a:r>
              <a:rPr lang="it-IT" sz="800" i="1" dirty="0" err="1">
                <a:solidFill>
                  <a:schemeClr val="bg1"/>
                </a:solidFill>
                <a:latin typeface="+mn-lt"/>
              </a:rPr>
              <a:t>syndrome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;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NEs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neurologic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events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; HLH: </a:t>
            </a:r>
            <a:r>
              <a:rPr lang="it-IT" sz="800" i="1" dirty="0" err="1">
                <a:solidFill>
                  <a:schemeClr val="bg1"/>
                </a:solidFill>
                <a:latin typeface="+mn-lt"/>
              </a:rPr>
              <a:t>hemophagocytic</a:t>
            </a:r>
            <a:r>
              <a:rPr lang="it-IT" sz="8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+mn-lt"/>
              </a:rPr>
              <a:t>lymphohistiocytosis</a:t>
            </a:r>
            <a:endParaRPr lang="en-US" sz="800" i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735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xmlns="" id="{3020CE21-87BB-F34A-A718-65BE4B09C35E}"/>
              </a:ext>
            </a:extLst>
          </p:cNvPr>
          <p:cNvSpPr txBox="1">
            <a:spLocks/>
          </p:cNvSpPr>
          <p:nvPr/>
        </p:nvSpPr>
        <p:spPr>
          <a:xfrm>
            <a:off x="0" y="506413"/>
            <a:ext cx="9144000" cy="363742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/>
                <a:ea typeface="ＭＳ Ｐゴシック" pitchFamily="-101" charset="-128"/>
                <a:cs typeface="ＭＳ Ｐゴシック" pitchFamily="-101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dirty="0" err="1"/>
              <a:t>Axi-cel</a:t>
            </a:r>
            <a:r>
              <a:rPr lang="it-IT" dirty="0"/>
              <a:t> in relapse/</a:t>
            </a:r>
            <a:r>
              <a:rPr lang="it-IT" dirty="0" err="1"/>
              <a:t>refractory</a:t>
            </a:r>
            <a:r>
              <a:rPr lang="it-IT" dirty="0"/>
              <a:t> LBLC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FCD689ED-E2A0-B842-9111-D2809782A91B}"/>
              </a:ext>
            </a:extLst>
          </p:cNvPr>
          <p:cNvSpPr txBox="1"/>
          <p:nvPr/>
        </p:nvSpPr>
        <p:spPr>
          <a:xfrm>
            <a:off x="7567127" y="6357937"/>
            <a:ext cx="4624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da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Nastoupil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LJ, et al.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Clin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Oncol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2020; 38: 3119–3128</a:t>
            </a:r>
            <a:endParaRPr lang="it-IT" sz="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xmlns="" id="{93AF0D64-8518-244C-B7A1-CD25B35A7CC3}"/>
              </a:ext>
            </a:extLst>
          </p:cNvPr>
          <p:cNvGrpSpPr>
            <a:grpSpLocks noChangeAspect="1"/>
          </p:cNvGrpSpPr>
          <p:nvPr/>
        </p:nvGrpSpPr>
        <p:grpSpPr>
          <a:xfrm>
            <a:off x="1252800" y="1942409"/>
            <a:ext cx="9685141" cy="2819426"/>
            <a:chOff x="942059" y="1874255"/>
            <a:chExt cx="10009141" cy="2913745"/>
          </a:xfrm>
        </p:grpSpPr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xmlns="" id="{79A4A8AE-EE00-E548-80BD-8A5A5D2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59" y="2222320"/>
              <a:ext cx="4818219" cy="2479556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xmlns="" id="{CECD8F32-10FA-E046-82EA-12423B7B4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2981" y="2222320"/>
              <a:ext cx="4818219" cy="2479556"/>
            </a:xfrm>
            <a:prstGeom prst="rect">
              <a:avLst/>
            </a:prstGeom>
          </p:spPr>
        </p:pic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xmlns="" id="{CB155166-A42B-344E-B9B6-B6B677FA9C5A}"/>
                </a:ext>
              </a:extLst>
            </p:cNvPr>
            <p:cNvSpPr txBox="1"/>
            <p:nvPr/>
          </p:nvSpPr>
          <p:spPr>
            <a:xfrm>
              <a:off x="2997647" y="4603447"/>
              <a:ext cx="823196" cy="184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 (</a:t>
              </a:r>
              <a:r>
                <a:rPr lang="it-IT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months</a:t>
              </a:r>
              <a:r>
                <a:rPr lang="it-IT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xmlns="" id="{26EA40A9-3ADD-DB4D-9E01-5E8FC0B6F126}"/>
                </a:ext>
              </a:extLst>
            </p:cNvPr>
            <p:cNvSpPr txBox="1"/>
            <p:nvPr/>
          </p:nvSpPr>
          <p:spPr>
            <a:xfrm>
              <a:off x="8225785" y="4603447"/>
              <a:ext cx="823196" cy="184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 (</a:t>
              </a:r>
              <a:r>
                <a:rPr lang="it-IT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months</a:t>
              </a:r>
              <a:r>
                <a:rPr lang="it-IT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xmlns="" id="{A4B7ADA4-A0A1-6B42-AC2B-F157A3136213}"/>
                </a:ext>
              </a:extLst>
            </p:cNvPr>
            <p:cNvSpPr txBox="1"/>
            <p:nvPr/>
          </p:nvSpPr>
          <p:spPr>
            <a:xfrm rot="16200000">
              <a:off x="627095" y="3295017"/>
              <a:ext cx="834591" cy="204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PFS (</a:t>
              </a:r>
              <a:r>
                <a:rPr lang="it-IT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probability</a:t>
              </a:r>
              <a:r>
                <a:rPr lang="it-IT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xmlns="" id="{D948BA63-588D-554E-A35F-51EBED21B6A8}"/>
                </a:ext>
              </a:extLst>
            </p:cNvPr>
            <p:cNvSpPr txBox="1"/>
            <p:nvPr/>
          </p:nvSpPr>
          <p:spPr>
            <a:xfrm rot="16200000">
              <a:off x="5839932" y="3295017"/>
              <a:ext cx="788452" cy="204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OS (</a:t>
              </a:r>
              <a:r>
                <a:rPr lang="it-IT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probability</a:t>
              </a:r>
              <a:r>
                <a:rPr lang="it-IT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xmlns="" id="{6EA679CA-6F84-C54B-BD80-5E06D5DF5115}"/>
                </a:ext>
              </a:extLst>
            </p:cNvPr>
            <p:cNvSpPr txBox="1"/>
            <p:nvPr/>
          </p:nvSpPr>
          <p:spPr>
            <a:xfrm>
              <a:off x="2706194" y="2630172"/>
              <a:ext cx="1494611" cy="349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Median</a:t>
              </a:r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PFS: 8.31 </a:t>
              </a:r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months</a:t>
              </a:r>
              <a:endPara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95% CI: 6.04–15.1 </a:t>
              </a:r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months</a:t>
              </a:r>
              <a:endPara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ttangolo con angoli arrotondati 24">
              <a:extLst>
                <a:ext uri="{FF2B5EF4-FFF2-40B4-BE49-F238E27FC236}">
                  <a16:creationId xmlns:a16="http://schemas.microsoft.com/office/drawing/2014/main" xmlns="" id="{E1780962-55F2-E643-8520-2357A2C957D8}"/>
                </a:ext>
              </a:extLst>
            </p:cNvPr>
            <p:cNvSpPr/>
            <p:nvPr/>
          </p:nvSpPr>
          <p:spPr bwMode="auto">
            <a:xfrm>
              <a:off x="1329430" y="1874255"/>
              <a:ext cx="4159627" cy="292429"/>
            </a:xfrm>
            <a:prstGeom prst="roundRect">
              <a:avLst>
                <a:gd name="adj" fmla="val 23077"/>
              </a:avLst>
            </a:prstGeom>
            <a:solidFill>
              <a:schemeClr val="bg1">
                <a:alpha val="19000"/>
              </a:schemeClr>
            </a:solidFill>
            <a:ln w="50800" cap="sq" cmpd="sng" algn="ctr">
              <a:noFill/>
              <a:prstDash val="solid"/>
              <a:miter lim="800000"/>
              <a:headEnd type="triangle" w="med" len="sm"/>
              <a:tailEnd type="triangle" w="med" len="sm"/>
            </a:ln>
          </p:spPr>
          <p:txBody>
            <a:bodyPr rtlCol="0" anchor="ctr"/>
            <a:lstStyle/>
            <a:p>
              <a:pPr algn="ctr"/>
              <a:r>
                <a:rPr lang="it-IT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 </a:t>
              </a:r>
              <a:r>
                <a:rPr lang="it-IT" sz="11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months</a:t>
              </a:r>
              <a:r>
                <a:rPr lang="it-IT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PFS: 45% </a:t>
              </a:r>
            </a:p>
          </p:txBody>
        </p:sp>
        <p:sp>
          <p:nvSpPr>
            <p:cNvPr id="26" name="Rettangolo con angoli arrotondati 25">
              <a:extLst>
                <a:ext uri="{FF2B5EF4-FFF2-40B4-BE49-F238E27FC236}">
                  <a16:creationId xmlns:a16="http://schemas.microsoft.com/office/drawing/2014/main" xmlns="" id="{57727A5E-FD5B-7E41-BEF1-4A37BEA18EC6}"/>
                </a:ext>
              </a:extLst>
            </p:cNvPr>
            <p:cNvSpPr/>
            <p:nvPr/>
          </p:nvSpPr>
          <p:spPr bwMode="auto">
            <a:xfrm>
              <a:off x="6438540" y="1874255"/>
              <a:ext cx="4159627" cy="292429"/>
            </a:xfrm>
            <a:prstGeom prst="roundRect">
              <a:avLst>
                <a:gd name="adj" fmla="val 23077"/>
              </a:avLst>
            </a:prstGeom>
            <a:solidFill>
              <a:schemeClr val="bg1">
                <a:alpha val="19000"/>
              </a:schemeClr>
            </a:solidFill>
            <a:ln w="50800" cap="sq" cmpd="sng" algn="ctr">
              <a:noFill/>
              <a:prstDash val="solid"/>
              <a:miter lim="800000"/>
              <a:headEnd type="triangle" w="med" len="sm"/>
              <a:tailEnd type="triangle" w="med" len="sm"/>
            </a:ln>
          </p:spPr>
          <p:txBody>
            <a:bodyPr rtlCol="0" anchor="ctr"/>
            <a:lstStyle/>
            <a:p>
              <a:pPr algn="ctr"/>
              <a:r>
                <a:rPr lang="it-IT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 </a:t>
              </a:r>
              <a:r>
                <a:rPr lang="it-IT" sz="11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months</a:t>
              </a:r>
              <a:r>
                <a:rPr lang="it-IT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OS: 64%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3310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xmlns="" id="{3020CE21-87BB-F34A-A718-65BE4B09C35E}"/>
              </a:ext>
            </a:extLst>
          </p:cNvPr>
          <p:cNvSpPr txBox="1">
            <a:spLocks/>
          </p:cNvSpPr>
          <p:nvPr/>
        </p:nvSpPr>
        <p:spPr>
          <a:xfrm>
            <a:off x="0" y="506413"/>
            <a:ext cx="9144000" cy="363742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/>
                <a:ea typeface="ＭＳ Ｐゴシック" pitchFamily="-101" charset="-128"/>
                <a:cs typeface="ＭＳ Ｐゴシック" pitchFamily="-101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dirty="0" err="1"/>
              <a:t>Axi-cel</a:t>
            </a:r>
            <a:r>
              <a:rPr lang="it-IT" dirty="0"/>
              <a:t> in RWE from the CIBMTR </a:t>
            </a:r>
            <a:r>
              <a:rPr lang="it-IT" dirty="0" err="1"/>
              <a:t>registry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491553E7-7E97-6241-A1DE-B2EE4E613F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800" y="2277757"/>
            <a:ext cx="4658105" cy="225898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315CACB0-95C1-0F4A-B23A-5934DB0FC6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9836" y="2277757"/>
            <a:ext cx="4658105" cy="225898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D940F366-393C-094A-B856-5DE9609073BE}"/>
              </a:ext>
            </a:extLst>
          </p:cNvPr>
          <p:cNvSpPr txBox="1"/>
          <p:nvPr/>
        </p:nvSpPr>
        <p:spPr>
          <a:xfrm>
            <a:off x="2801010" y="4447065"/>
            <a:ext cx="1719192" cy="168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from date of 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infusion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4FD4277D-1221-E14B-8E43-A90F3B5AB84A}"/>
              </a:ext>
            </a:extLst>
          </p:cNvPr>
          <p:cNvSpPr txBox="1"/>
          <p:nvPr/>
        </p:nvSpPr>
        <p:spPr>
          <a:xfrm>
            <a:off x="7819407" y="4447065"/>
            <a:ext cx="1719192" cy="168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from date of 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infusion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DE84077F-05DD-4C4C-9808-75E91BBFF88B}"/>
              </a:ext>
            </a:extLst>
          </p:cNvPr>
          <p:cNvSpPr txBox="1"/>
          <p:nvPr/>
        </p:nvSpPr>
        <p:spPr>
          <a:xfrm rot="16200000">
            <a:off x="747377" y="3414927"/>
            <a:ext cx="1208709" cy="1978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(%) of 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free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C48B59BA-4004-EE45-B876-3F387BEA8A7F}"/>
              </a:ext>
            </a:extLst>
          </p:cNvPr>
          <p:cNvSpPr txBox="1"/>
          <p:nvPr/>
        </p:nvSpPr>
        <p:spPr>
          <a:xfrm rot="16200000">
            <a:off x="5773296" y="3414927"/>
            <a:ext cx="1208709" cy="1978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(%) of 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free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xmlns="" id="{8250FE09-04BA-AF4B-9C99-3C33D8B5825A}"/>
              </a:ext>
            </a:extLst>
          </p:cNvPr>
          <p:cNvSpPr/>
          <p:nvPr/>
        </p:nvSpPr>
        <p:spPr bwMode="auto">
          <a:xfrm>
            <a:off x="1627299" y="1735968"/>
            <a:ext cx="4021399" cy="266415"/>
          </a:xfrm>
          <a:prstGeom prst="roundRect">
            <a:avLst>
              <a:gd name="adj" fmla="val 23077"/>
            </a:avLst>
          </a:prstGeom>
          <a:solidFill>
            <a:schemeClr val="bg1">
              <a:alpha val="19000"/>
            </a:schemeClr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r>
              <a:rPr lang="it-IT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PFS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xmlns="" id="{D2C4F0AF-74FE-8A40-AD67-3A60F41DC4B0}"/>
              </a:ext>
            </a:extLst>
          </p:cNvPr>
          <p:cNvSpPr/>
          <p:nvPr/>
        </p:nvSpPr>
        <p:spPr bwMode="auto">
          <a:xfrm>
            <a:off x="6575241" y="1735968"/>
            <a:ext cx="4021399" cy="266415"/>
          </a:xfrm>
          <a:prstGeom prst="roundRect">
            <a:avLst>
              <a:gd name="adj" fmla="val 23077"/>
            </a:avLst>
          </a:prstGeom>
          <a:solidFill>
            <a:schemeClr val="bg1">
              <a:alpha val="19000"/>
            </a:schemeClr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r>
              <a:rPr lang="it-IT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C38FC87F-E438-1640-B297-2E82FB024498}"/>
              </a:ext>
            </a:extLst>
          </p:cNvPr>
          <p:cNvSpPr txBox="1"/>
          <p:nvPr/>
        </p:nvSpPr>
        <p:spPr>
          <a:xfrm>
            <a:off x="2016818" y="3801290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≥65</a:t>
            </a:r>
          </a:p>
          <a:p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&lt;65</a:t>
            </a:r>
          </a:p>
        </p:txBody>
      </p: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xmlns="" id="{6AD86DE3-B65A-1042-8BE3-3285CC373C25}"/>
              </a:ext>
            </a:extLst>
          </p:cNvPr>
          <p:cNvCxnSpPr/>
          <p:nvPr/>
        </p:nvCxnSpPr>
        <p:spPr>
          <a:xfrm>
            <a:off x="1879206" y="4028541"/>
            <a:ext cx="137612" cy="0"/>
          </a:xfrm>
          <a:prstGeom prst="line">
            <a:avLst/>
          </a:prstGeom>
          <a:noFill/>
          <a:ln w="41275" cap="sq" cmpd="sng" algn="ctr">
            <a:solidFill>
              <a:srgbClr val="6E349F"/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6AE00DF6-B3C5-E14B-87DB-72EF49C8CE05}"/>
              </a:ext>
            </a:extLst>
          </p:cNvPr>
          <p:cNvCxnSpPr/>
          <p:nvPr/>
        </p:nvCxnSpPr>
        <p:spPr>
          <a:xfrm>
            <a:off x="1879206" y="3907069"/>
            <a:ext cx="137612" cy="0"/>
          </a:xfrm>
          <a:prstGeom prst="line">
            <a:avLst/>
          </a:prstGeom>
          <a:noFill/>
          <a:ln w="41275" cap="sq" cmpd="sng" algn="ctr">
            <a:solidFill>
              <a:srgbClr val="D9562D"/>
            </a:solidFill>
            <a:prstDash val="solid"/>
            <a:miter lim="800000"/>
            <a:headEnd type="none" w="med" len="med"/>
            <a:tailEnd type="none" w="lg" len="lg"/>
          </a:ln>
        </p:spPr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2FD0E6BF-27C5-C343-96BC-25F3A94B1C9A}"/>
              </a:ext>
            </a:extLst>
          </p:cNvPr>
          <p:cNvSpPr txBox="1"/>
          <p:nvPr/>
        </p:nvSpPr>
        <p:spPr>
          <a:xfrm>
            <a:off x="7043178" y="3801290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≥65</a:t>
            </a:r>
          </a:p>
          <a:p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&lt;65</a:t>
            </a:r>
          </a:p>
        </p:txBody>
      </p: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xmlns="" id="{6D51588B-F728-4D42-91C4-A30677D8E84A}"/>
              </a:ext>
            </a:extLst>
          </p:cNvPr>
          <p:cNvCxnSpPr/>
          <p:nvPr/>
        </p:nvCxnSpPr>
        <p:spPr>
          <a:xfrm>
            <a:off x="6905565" y="4033785"/>
            <a:ext cx="137612" cy="0"/>
          </a:xfrm>
          <a:prstGeom prst="line">
            <a:avLst/>
          </a:prstGeom>
          <a:noFill/>
          <a:ln w="41275" cap="sq" cmpd="sng" algn="ctr">
            <a:solidFill>
              <a:srgbClr val="6E349F"/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19" name="Connettore 1 18">
            <a:extLst>
              <a:ext uri="{FF2B5EF4-FFF2-40B4-BE49-F238E27FC236}">
                <a16:creationId xmlns:a16="http://schemas.microsoft.com/office/drawing/2014/main" xmlns="" id="{A12A8C8D-8190-BA46-85D9-4D61E8E6D8A3}"/>
              </a:ext>
            </a:extLst>
          </p:cNvPr>
          <p:cNvCxnSpPr/>
          <p:nvPr/>
        </p:nvCxnSpPr>
        <p:spPr>
          <a:xfrm>
            <a:off x="6905565" y="3910393"/>
            <a:ext cx="137612" cy="0"/>
          </a:xfrm>
          <a:prstGeom prst="line">
            <a:avLst/>
          </a:prstGeom>
          <a:noFill/>
          <a:ln w="41275" cap="sq" cmpd="sng" algn="ctr">
            <a:solidFill>
              <a:srgbClr val="D9562D"/>
            </a:solidFill>
            <a:prstDash val="solid"/>
            <a:miter lim="800000"/>
            <a:headEnd type="none" w="med" len="med"/>
            <a:tailEnd type="none" w="lg" len="lg"/>
          </a:ln>
        </p:spPr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89830F65-8765-064F-A8F7-AB8EA475E6B5}"/>
              </a:ext>
            </a:extLst>
          </p:cNvPr>
          <p:cNvSpPr txBox="1"/>
          <p:nvPr/>
        </p:nvSpPr>
        <p:spPr>
          <a:xfrm>
            <a:off x="5167511" y="2496815"/>
            <a:ext cx="481186" cy="156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=0.059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7083F25B-956D-5648-AA33-636B3EA53F18}"/>
              </a:ext>
            </a:extLst>
          </p:cNvPr>
          <p:cNvSpPr txBox="1"/>
          <p:nvPr/>
        </p:nvSpPr>
        <p:spPr>
          <a:xfrm>
            <a:off x="10193247" y="2496815"/>
            <a:ext cx="481186" cy="156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=0.618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xmlns="" id="{C65964B1-08F6-E14B-967D-28D7543CE3AB}"/>
              </a:ext>
            </a:extLst>
          </p:cNvPr>
          <p:cNvSpPr txBox="1"/>
          <p:nvPr/>
        </p:nvSpPr>
        <p:spPr>
          <a:xfrm>
            <a:off x="4248700" y="1227428"/>
            <a:ext cx="3635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Survival</a:t>
            </a:r>
            <a:r>
              <a:rPr lang="it-IT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r>
              <a:rPr lang="it-IT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it-IT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axi-cel</a:t>
            </a:r>
            <a:r>
              <a:rPr lang="it-IT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LBCL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xmlns="" id="{A38FDBFD-4244-D241-9DFF-3114EB85CD47}"/>
              </a:ext>
            </a:extLst>
          </p:cNvPr>
          <p:cNvSpPr txBox="1"/>
          <p:nvPr/>
        </p:nvSpPr>
        <p:spPr>
          <a:xfrm>
            <a:off x="7567127" y="6357937"/>
            <a:ext cx="4624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da 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Pasquini MC, et al. Blood 2019; 134 (Suppl_1): 764</a:t>
            </a:r>
            <a:endParaRPr lang="it-IT" sz="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58971311-0212-2B44-ACB5-28A78209D3E6}"/>
              </a:ext>
            </a:extLst>
          </p:cNvPr>
          <p:cNvSpPr txBox="1"/>
          <p:nvPr/>
        </p:nvSpPr>
        <p:spPr>
          <a:xfrm>
            <a:off x="14288" y="6351677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RWE: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real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world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evidence</a:t>
            </a:r>
            <a:endParaRPr lang="en-US" sz="800" i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xmlns="" id="{797AA5B3-BACF-2A48-B0EE-9ACF4432E99C}"/>
              </a:ext>
            </a:extLst>
          </p:cNvPr>
          <p:cNvSpPr/>
          <p:nvPr/>
        </p:nvSpPr>
        <p:spPr bwMode="auto">
          <a:xfrm>
            <a:off x="958378" y="5042386"/>
            <a:ext cx="10273206" cy="457242"/>
          </a:xfrm>
          <a:prstGeom prst="roundRect">
            <a:avLst>
              <a:gd name="adj" fmla="val 18479"/>
            </a:avLst>
          </a:prstGeom>
          <a:noFill/>
          <a:ln w="12700" cap="sq" cmpd="sng" algn="ctr">
            <a:solidFill>
              <a:srgbClr val="6E349F"/>
            </a:solidFill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r>
              <a:rPr lang="it-IT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</a:t>
            </a:r>
            <a:r>
              <a:rPr lang="it-I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follow-up: 6 </a:t>
            </a:r>
            <a:r>
              <a:rPr lang="it-IT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it-I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r>
              <a:rPr lang="it-I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1–14 </a:t>
            </a:r>
            <a:r>
              <a:rPr lang="it-IT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it-I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10120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xmlns="" id="{3020CE21-87BB-F34A-A718-65BE4B09C35E}"/>
              </a:ext>
            </a:extLst>
          </p:cNvPr>
          <p:cNvSpPr txBox="1">
            <a:spLocks/>
          </p:cNvSpPr>
          <p:nvPr/>
        </p:nvSpPr>
        <p:spPr>
          <a:xfrm>
            <a:off x="0" y="506413"/>
            <a:ext cx="9144000" cy="363742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/>
                <a:ea typeface="ＭＳ Ｐゴシック" pitchFamily="-101" charset="-128"/>
                <a:cs typeface="ＭＳ Ｐゴシック" pitchFamily="-101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dirty="0" err="1"/>
              <a:t>Tisagen</a:t>
            </a:r>
            <a:r>
              <a:rPr lang="it-IT" dirty="0"/>
              <a:t> in RWE from the CIBMTR </a:t>
            </a:r>
            <a:r>
              <a:rPr lang="it-IT" dirty="0" err="1"/>
              <a:t>registry</a:t>
            </a:r>
            <a:endParaRPr lang="it-IT" dirty="0"/>
          </a:p>
        </p:txBody>
      </p:sp>
      <p:graphicFrame>
        <p:nvGraphicFramePr>
          <p:cNvPr id="2" name="Tabella 7">
            <a:extLst>
              <a:ext uri="{FF2B5EF4-FFF2-40B4-BE49-F238E27FC236}">
                <a16:creationId xmlns:a16="http://schemas.microsoft.com/office/drawing/2014/main" xmlns="" id="{CA66E448-0874-0A44-8A1D-F83813B236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512923"/>
              </p:ext>
            </p:extLst>
          </p:nvPr>
        </p:nvGraphicFramePr>
        <p:xfrm>
          <a:off x="2857499" y="2149742"/>
          <a:ext cx="6008913" cy="224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971">
                  <a:extLst>
                    <a:ext uri="{9D8B030D-6E8A-4147-A177-3AD203B41FA5}">
                      <a16:colId xmlns:a16="http://schemas.microsoft.com/office/drawing/2014/main" xmlns="" val="3811164583"/>
                    </a:ext>
                  </a:extLst>
                </a:gridCol>
                <a:gridCol w="2002971">
                  <a:extLst>
                    <a:ext uri="{9D8B030D-6E8A-4147-A177-3AD203B41FA5}">
                      <a16:colId xmlns:a16="http://schemas.microsoft.com/office/drawing/2014/main" xmlns="" val="2954401898"/>
                    </a:ext>
                  </a:extLst>
                </a:gridCol>
                <a:gridCol w="2002971">
                  <a:extLst>
                    <a:ext uri="{9D8B030D-6E8A-4147-A177-3AD203B41FA5}">
                      <a16:colId xmlns:a16="http://schemas.microsoft.com/office/drawing/2014/main" xmlns="" val="1899034406"/>
                    </a:ext>
                  </a:extLst>
                </a:gridCol>
              </a:tblGrid>
              <a:tr h="391436"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349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CIBMTR </a:t>
                      </a:r>
                      <a:r>
                        <a:rPr lang="it-IT" sz="1100" dirty="0" err="1"/>
                        <a:t>registry</a:t>
                      </a:r>
                      <a:endParaRPr lang="it-IT" sz="1100" dirty="0"/>
                    </a:p>
                    <a:p>
                      <a:pPr algn="ctr"/>
                      <a:r>
                        <a:rPr lang="it-IT" sz="1100" dirty="0" err="1"/>
                        <a:t>N</a:t>
                      </a:r>
                      <a:r>
                        <a:rPr lang="it-IT" sz="1100" dirty="0"/>
                        <a:t>=83 (%)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349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JULIET</a:t>
                      </a:r>
                    </a:p>
                    <a:p>
                      <a:pPr algn="ctr"/>
                      <a:r>
                        <a:rPr lang="it-IT" sz="1100" dirty="0" err="1"/>
                        <a:t>N</a:t>
                      </a:r>
                      <a:r>
                        <a:rPr lang="it-IT" sz="1100" dirty="0"/>
                        <a:t>=115 (%)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349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9559102"/>
                  </a:ext>
                </a:extLst>
              </a:tr>
              <a:tr h="237657">
                <a:tc>
                  <a:txBody>
                    <a:bodyPr/>
                    <a:lstStyle/>
                    <a:p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ORR</a:t>
                      </a:r>
                    </a:p>
                  </a:txBody>
                  <a:tcPr marL="14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54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6899612"/>
                  </a:ext>
                </a:extLst>
              </a:tr>
              <a:tr h="237657">
                <a:tc>
                  <a:txBody>
                    <a:bodyPr/>
                    <a:lstStyle/>
                    <a:p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CR</a:t>
                      </a:r>
                    </a:p>
                  </a:txBody>
                  <a:tcPr marL="14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38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74082412"/>
                  </a:ext>
                </a:extLst>
              </a:tr>
              <a:tr h="237657">
                <a:tc>
                  <a:txBody>
                    <a:bodyPr/>
                    <a:lstStyle/>
                    <a:p>
                      <a:r>
                        <a:rPr lang="it-IT" sz="1100" b="1" dirty="0" err="1">
                          <a:solidFill>
                            <a:schemeClr val="bg1"/>
                          </a:solidFill>
                        </a:rPr>
                        <a:t>DoR</a:t>
                      </a:r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100" b="1" dirty="0" err="1">
                          <a:solidFill>
                            <a:schemeClr val="bg1"/>
                          </a:solidFill>
                        </a:rPr>
                        <a:t>at</a:t>
                      </a:r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 3 </a:t>
                      </a:r>
                      <a:r>
                        <a:rPr lang="it-IT" sz="1100" b="1" dirty="0" err="1">
                          <a:solidFill>
                            <a:schemeClr val="bg1"/>
                          </a:solidFill>
                        </a:rPr>
                        <a:t>months</a:t>
                      </a:r>
                      <a:endParaRPr lang="it-IT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14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165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75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165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76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165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5758870"/>
                  </a:ext>
                </a:extLst>
              </a:tr>
              <a:tr h="237657">
                <a:tc>
                  <a:txBody>
                    <a:bodyPr/>
                    <a:lstStyle/>
                    <a:p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PFS </a:t>
                      </a:r>
                      <a:r>
                        <a:rPr lang="it-IT" sz="1100" b="1" dirty="0" err="1">
                          <a:solidFill>
                            <a:schemeClr val="bg1"/>
                          </a:solidFill>
                        </a:rPr>
                        <a:t>at</a:t>
                      </a:r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 3 and 6 </a:t>
                      </a:r>
                      <a:r>
                        <a:rPr lang="it-IT" sz="1100" b="1" dirty="0" err="1">
                          <a:solidFill>
                            <a:schemeClr val="bg1"/>
                          </a:solidFill>
                        </a:rPr>
                        <a:t>months</a:t>
                      </a:r>
                      <a:endParaRPr lang="it-IT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144000" anchor="ctr">
                    <a:lnL w="28575" cap="flat" cmpd="sng" algn="ctr">
                      <a:solidFill>
                        <a:srgbClr val="F165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165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62/33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165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46/39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F165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165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00762280"/>
                  </a:ext>
                </a:extLst>
              </a:tr>
              <a:tr h="237657">
                <a:tc>
                  <a:txBody>
                    <a:bodyPr/>
                    <a:lstStyle/>
                    <a:p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OS </a:t>
                      </a:r>
                      <a:r>
                        <a:rPr lang="it-IT" sz="1100" b="1" dirty="0" err="1">
                          <a:solidFill>
                            <a:schemeClr val="bg1"/>
                          </a:solidFill>
                        </a:rPr>
                        <a:t>at</a:t>
                      </a:r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 3 and 6 </a:t>
                      </a:r>
                      <a:r>
                        <a:rPr lang="it-IT" sz="1100" b="1" dirty="0" err="1">
                          <a:solidFill>
                            <a:schemeClr val="bg1"/>
                          </a:solidFill>
                        </a:rPr>
                        <a:t>months</a:t>
                      </a:r>
                      <a:endParaRPr lang="it-IT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144000" anchor="ctr">
                    <a:lnL w="28575" cap="flat" cmpd="sng" algn="ctr">
                      <a:solidFill>
                        <a:srgbClr val="F165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165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80/67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165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83/61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F165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165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7140570"/>
                  </a:ext>
                </a:extLst>
              </a:tr>
              <a:tr h="237657">
                <a:tc>
                  <a:txBody>
                    <a:bodyPr/>
                    <a:lstStyle/>
                    <a:p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CRS (grade ≥3)</a:t>
                      </a:r>
                    </a:p>
                  </a:txBody>
                  <a:tcPr marL="144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165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165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23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165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86258894"/>
                  </a:ext>
                </a:extLst>
              </a:tr>
              <a:tr h="237657">
                <a:tc>
                  <a:txBody>
                    <a:bodyPr/>
                    <a:lstStyle/>
                    <a:p>
                      <a:r>
                        <a:rPr lang="it-IT" sz="1100" b="1" dirty="0" err="1">
                          <a:solidFill>
                            <a:schemeClr val="bg1"/>
                          </a:solidFill>
                        </a:rPr>
                        <a:t>Neurotoxicity</a:t>
                      </a:r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 (grade ≥3)</a:t>
                      </a:r>
                    </a:p>
                  </a:txBody>
                  <a:tcPr marL="14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3593193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C7F425A5-2E75-9D48-9FE8-993F69F0AAF2}"/>
              </a:ext>
            </a:extLst>
          </p:cNvPr>
          <p:cNvSpPr txBox="1"/>
          <p:nvPr/>
        </p:nvSpPr>
        <p:spPr>
          <a:xfrm>
            <a:off x="1556084" y="1620253"/>
            <a:ext cx="8678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it-IT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JULIET </a:t>
            </a:r>
            <a:r>
              <a:rPr lang="it-IT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pivotal</a:t>
            </a:r>
            <a:r>
              <a:rPr lang="it-IT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trial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95DF9EE3-36B2-D445-BD83-769FFFC3DB11}"/>
              </a:ext>
            </a:extLst>
          </p:cNvPr>
          <p:cNvSpPr txBox="1"/>
          <p:nvPr/>
        </p:nvSpPr>
        <p:spPr>
          <a:xfrm>
            <a:off x="7567127" y="6357937"/>
            <a:ext cx="4624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da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Jaglowski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, et al. Blood 2019; 134 (Suppl_1): 766</a:t>
            </a:r>
            <a:endParaRPr lang="it-IT" sz="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632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3950DEFD-CAF1-8846-93E1-7E0298935C25}"/>
              </a:ext>
            </a:extLst>
          </p:cNvPr>
          <p:cNvSpPr/>
          <p:nvPr/>
        </p:nvSpPr>
        <p:spPr>
          <a:xfrm>
            <a:off x="1885950" y="3328850"/>
            <a:ext cx="8420100" cy="391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60"/>
              </a:lnSpc>
              <a:spcBef>
                <a:spcPts val="0"/>
              </a:spcBef>
              <a:buClr>
                <a:srgbClr val="86BE3C"/>
              </a:buClr>
            </a:pPr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it-IT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CAR-T </a:t>
            </a:r>
            <a:r>
              <a:rPr lang="it-IT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endParaRPr lang="it-I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xmlns="" id="{61337725-85B4-4845-8E0D-A64742B7C5F3}"/>
              </a:ext>
            </a:extLst>
          </p:cNvPr>
          <p:cNvCxnSpPr>
            <a:cxnSpLocks/>
          </p:cNvCxnSpPr>
          <p:nvPr/>
        </p:nvCxnSpPr>
        <p:spPr>
          <a:xfrm>
            <a:off x="3610305" y="2812776"/>
            <a:ext cx="4997667" cy="0"/>
          </a:xfrm>
          <a:prstGeom prst="line">
            <a:avLst/>
          </a:prstGeom>
          <a:noFill/>
          <a:ln w="12700" cap="sq" cmpd="sng" algn="ctr">
            <a:solidFill>
              <a:srgbClr val="6E349F"/>
            </a:solidFill>
            <a:prstDash val="solid"/>
            <a:miter lim="800000"/>
            <a:headEnd type="none" w="med" len="med"/>
            <a:tailEnd type="none" w="lg" len="lg"/>
          </a:ln>
        </p:spPr>
      </p:cxnSp>
      <p:sp>
        <p:nvSpPr>
          <p:cNvPr id="4" name="Ovale 3">
            <a:extLst>
              <a:ext uri="{FF2B5EF4-FFF2-40B4-BE49-F238E27FC236}">
                <a16:creationId xmlns:a16="http://schemas.microsoft.com/office/drawing/2014/main" xmlns="" id="{804C27F9-6A37-2242-95DF-4E14A8B828B3}"/>
              </a:ext>
            </a:extLst>
          </p:cNvPr>
          <p:cNvSpPr/>
          <p:nvPr/>
        </p:nvSpPr>
        <p:spPr bwMode="auto">
          <a:xfrm>
            <a:off x="5793029" y="2509805"/>
            <a:ext cx="605942" cy="605942"/>
          </a:xfrm>
          <a:prstGeom prst="ellipse">
            <a:avLst/>
          </a:prstGeom>
          <a:solidFill>
            <a:srgbClr val="002011"/>
          </a:solidFill>
          <a:ln w="12700" cap="sq" cmpd="sng" algn="ctr">
            <a:solidFill>
              <a:srgbClr val="6E349F"/>
            </a:solidFill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r>
              <a:rPr lang="it-IT" dirty="0">
                <a:solidFill>
                  <a:srgbClr val="F16530"/>
                </a:solidFill>
                <a:latin typeface="Arial" pitchFamily="-65" charset="0"/>
                <a:cs typeface="ＭＳ Ｐゴシック" pitchFamily="-65" charset="-128"/>
              </a:rPr>
              <a:t>2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xmlns="" id="{A3954071-2295-CB47-9241-F6A52F313E73}"/>
              </a:ext>
            </a:extLst>
          </p:cNvPr>
          <p:cNvCxnSpPr>
            <a:cxnSpLocks/>
          </p:cNvCxnSpPr>
          <p:nvPr/>
        </p:nvCxnSpPr>
        <p:spPr>
          <a:xfrm>
            <a:off x="3610305" y="4168610"/>
            <a:ext cx="4997667" cy="0"/>
          </a:xfrm>
          <a:prstGeom prst="line">
            <a:avLst/>
          </a:prstGeom>
          <a:noFill/>
          <a:ln w="12700" cap="sq" cmpd="sng" algn="ctr">
            <a:solidFill>
              <a:srgbClr val="6E349F"/>
            </a:solidFill>
            <a:prstDash val="solid"/>
            <a:miter lim="800000"/>
            <a:headEnd type="none" w="med" len="med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4226879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xmlns="" id="{3020CE21-87BB-F34A-A718-65BE4B09C35E}"/>
              </a:ext>
            </a:extLst>
          </p:cNvPr>
          <p:cNvSpPr txBox="1">
            <a:spLocks/>
          </p:cNvSpPr>
          <p:nvPr/>
        </p:nvSpPr>
        <p:spPr>
          <a:xfrm>
            <a:off x="0" y="506413"/>
            <a:ext cx="9144000" cy="363742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/>
                <a:ea typeface="ＭＳ Ｐゴシック" pitchFamily="-101" charset="-128"/>
                <a:cs typeface="ＭＳ Ｐゴシック" pitchFamily="-101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dirty="0"/>
              <a:t>CAR-T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therapy</a:t>
            </a:r>
            <a:r>
              <a:rPr lang="it-IT" dirty="0"/>
              <a:t>: More </a:t>
            </a:r>
            <a:r>
              <a:rPr lang="it-IT" dirty="0" err="1"/>
              <a:t>than</a:t>
            </a:r>
            <a:r>
              <a:rPr lang="it-IT" dirty="0"/>
              <a:t> </a:t>
            </a:r>
            <a:r>
              <a:rPr lang="it-IT" dirty="0" err="1"/>
              <a:t>one</a:t>
            </a:r>
            <a:r>
              <a:rPr lang="it-IT" dirty="0"/>
              <a:t> </a:t>
            </a:r>
            <a:r>
              <a:rPr lang="it-IT" dirty="0" err="1"/>
              <a:t>step</a:t>
            </a:r>
            <a:endParaRPr lang="it-IT" dirty="0"/>
          </a:p>
        </p:txBody>
      </p:sp>
      <p:grpSp>
        <p:nvGrpSpPr>
          <p:cNvPr id="60" name="Gruppo 59">
            <a:extLst>
              <a:ext uri="{FF2B5EF4-FFF2-40B4-BE49-F238E27FC236}">
                <a16:creationId xmlns:a16="http://schemas.microsoft.com/office/drawing/2014/main" xmlns="" id="{582CA838-B69B-CB4C-8EC4-442438F38EE0}"/>
              </a:ext>
            </a:extLst>
          </p:cNvPr>
          <p:cNvGrpSpPr/>
          <p:nvPr/>
        </p:nvGrpSpPr>
        <p:grpSpPr>
          <a:xfrm>
            <a:off x="1037539" y="1348341"/>
            <a:ext cx="9906461" cy="3768954"/>
            <a:chOff x="389539" y="1204341"/>
            <a:chExt cx="11272035" cy="4656471"/>
          </a:xfrm>
        </p:grpSpPr>
        <p:sp>
          <p:nvSpPr>
            <p:cNvPr id="5" name="Rettangolo con angoli arrotondati 4">
              <a:extLst>
                <a:ext uri="{FF2B5EF4-FFF2-40B4-BE49-F238E27FC236}">
                  <a16:creationId xmlns:a16="http://schemas.microsoft.com/office/drawing/2014/main" xmlns="" id="{F8E285F8-F04F-E149-ABA6-CBE7A208BE25}"/>
                </a:ext>
              </a:extLst>
            </p:cNvPr>
            <p:cNvSpPr/>
            <p:nvPr/>
          </p:nvSpPr>
          <p:spPr bwMode="auto">
            <a:xfrm>
              <a:off x="403230" y="1204341"/>
              <a:ext cx="1690255" cy="365760"/>
            </a:xfrm>
            <a:prstGeom prst="roundRect">
              <a:avLst>
                <a:gd name="adj" fmla="val 23077"/>
              </a:avLst>
            </a:prstGeom>
            <a:solidFill>
              <a:schemeClr val="bg1">
                <a:alpha val="19000"/>
              </a:schemeClr>
            </a:solidFill>
            <a:ln w="50800" cap="sq" cmpd="sng" algn="ctr">
              <a:noFill/>
              <a:prstDash val="solid"/>
              <a:miter lim="800000"/>
              <a:headEnd type="triangle" w="med" len="sm"/>
              <a:tailEnd type="triangle" w="med" len="sm"/>
            </a:ln>
          </p:spPr>
          <p:txBody>
            <a:bodyPr rtlCol="0" anchor="ctr"/>
            <a:lstStyle/>
            <a:p>
              <a:pPr algn="ctr"/>
              <a:r>
                <a:rPr lang="it-IT" sz="1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Leukapheresis</a:t>
              </a:r>
              <a:endParaRPr lang="it-I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ttangolo con angoli arrotondati 5">
              <a:extLst>
                <a:ext uri="{FF2B5EF4-FFF2-40B4-BE49-F238E27FC236}">
                  <a16:creationId xmlns:a16="http://schemas.microsoft.com/office/drawing/2014/main" xmlns="" id="{B25C1174-2F26-CC45-BFDA-78C3F9A5F537}"/>
                </a:ext>
              </a:extLst>
            </p:cNvPr>
            <p:cNvSpPr/>
            <p:nvPr/>
          </p:nvSpPr>
          <p:spPr bwMode="auto">
            <a:xfrm>
              <a:off x="2239604" y="1204341"/>
              <a:ext cx="6265982" cy="365760"/>
            </a:xfrm>
            <a:prstGeom prst="roundRect">
              <a:avLst>
                <a:gd name="adj" fmla="val 23077"/>
              </a:avLst>
            </a:prstGeom>
            <a:solidFill>
              <a:schemeClr val="bg1">
                <a:alpha val="19000"/>
              </a:schemeClr>
            </a:solidFill>
            <a:ln w="50800" cap="sq" cmpd="sng" algn="ctr">
              <a:noFill/>
              <a:prstDash val="solid"/>
              <a:miter lim="800000"/>
              <a:headEnd type="triangle" w="med" len="sm"/>
              <a:tailEnd type="triangle" w="med" len="sm"/>
            </a:ln>
          </p:spPr>
          <p:txBody>
            <a:bodyPr rtlCol="0" anchor="ctr"/>
            <a:lstStyle/>
            <a:p>
              <a:pPr algn="ctr"/>
              <a:r>
                <a:rPr lang="it-IT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Manufacturing</a:t>
              </a:r>
            </a:p>
          </p:txBody>
        </p:sp>
        <p:sp>
          <p:nvSpPr>
            <p:cNvPr id="7" name="Rettangolo con angoli arrotondati 6">
              <a:extLst>
                <a:ext uri="{FF2B5EF4-FFF2-40B4-BE49-F238E27FC236}">
                  <a16:creationId xmlns:a16="http://schemas.microsoft.com/office/drawing/2014/main" xmlns="" id="{BE4725FB-7BA6-0346-AB35-DEB1EDBE4624}"/>
                </a:ext>
              </a:extLst>
            </p:cNvPr>
            <p:cNvSpPr/>
            <p:nvPr/>
          </p:nvSpPr>
          <p:spPr bwMode="auto">
            <a:xfrm>
              <a:off x="8606672" y="1204341"/>
              <a:ext cx="1588569" cy="365760"/>
            </a:xfrm>
            <a:prstGeom prst="roundRect">
              <a:avLst>
                <a:gd name="adj" fmla="val 23077"/>
              </a:avLst>
            </a:prstGeom>
            <a:solidFill>
              <a:schemeClr val="bg1">
                <a:alpha val="19000"/>
              </a:schemeClr>
            </a:solidFill>
            <a:ln w="50800" cap="sq" cmpd="sng" algn="ctr">
              <a:noFill/>
              <a:prstDash val="solid"/>
              <a:miter lim="800000"/>
              <a:headEnd type="triangle" w="med" len="sm"/>
              <a:tailEnd type="triangle" w="med" len="sm"/>
            </a:ln>
          </p:spPr>
          <p:txBody>
            <a:bodyPr rtlCol="0" anchor="ctr"/>
            <a:lstStyle/>
            <a:p>
              <a:pPr algn="ctr"/>
              <a:r>
                <a:rPr lang="it-IT" sz="1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Infusion</a:t>
              </a:r>
              <a:endParaRPr lang="it-I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ttangolo con angoli arrotondati 7">
              <a:extLst>
                <a:ext uri="{FF2B5EF4-FFF2-40B4-BE49-F238E27FC236}">
                  <a16:creationId xmlns:a16="http://schemas.microsoft.com/office/drawing/2014/main" xmlns="" id="{5D17D974-5759-4C4F-A446-7C623308647D}"/>
                </a:ext>
              </a:extLst>
            </p:cNvPr>
            <p:cNvSpPr/>
            <p:nvPr/>
          </p:nvSpPr>
          <p:spPr bwMode="auto">
            <a:xfrm>
              <a:off x="10296324" y="1204341"/>
              <a:ext cx="1365250" cy="365760"/>
            </a:xfrm>
            <a:prstGeom prst="roundRect">
              <a:avLst>
                <a:gd name="adj" fmla="val 23077"/>
              </a:avLst>
            </a:prstGeom>
            <a:solidFill>
              <a:schemeClr val="bg1">
                <a:alpha val="19000"/>
              </a:schemeClr>
            </a:solidFill>
            <a:ln w="50800" cap="sq" cmpd="sng" algn="ctr">
              <a:noFill/>
              <a:prstDash val="solid"/>
              <a:miter lim="800000"/>
              <a:headEnd type="triangle" w="med" len="sm"/>
              <a:tailEnd type="triangle" w="med" len="sm"/>
            </a:ln>
          </p:spPr>
          <p:txBody>
            <a:bodyPr rtlCol="0" anchor="ctr"/>
            <a:lstStyle/>
            <a:p>
              <a:pPr algn="ctr"/>
              <a:r>
                <a:rPr lang="it-IT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Activity</a:t>
              </a:r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xmlns="" id="{4F144434-ADA7-C847-A30F-3623847CC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tretch>
              <a:fillRect/>
            </a:stretch>
          </p:blipFill>
          <p:spPr>
            <a:xfrm>
              <a:off x="588303" y="2182478"/>
              <a:ext cx="1401732" cy="2273676"/>
            </a:xfrm>
            <a:prstGeom prst="rect">
              <a:avLst/>
            </a:prstGeom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xmlns="" id="{98D36FD5-3414-5246-AB06-43AAE91C0ED0}"/>
                </a:ext>
              </a:extLst>
            </p:cNvPr>
            <p:cNvSpPr txBox="1"/>
            <p:nvPr/>
          </p:nvSpPr>
          <p:spPr>
            <a:xfrm>
              <a:off x="464058" y="1642533"/>
              <a:ext cx="1525977" cy="494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Collect</a:t>
              </a:r>
              <a:r>
                <a:rPr lang="it-IT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patient’s</a:t>
              </a:r>
              <a:r>
                <a:rPr lang="it-IT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white</a:t>
              </a:r>
              <a:r>
                <a:rPr lang="it-IT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blood</a:t>
              </a:r>
              <a:r>
                <a:rPr lang="it-IT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cells</a:t>
              </a:r>
              <a:endPara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xmlns="" id="{18F8A4F9-E7B4-1A40-BA14-AE58BC680151}"/>
                </a:ext>
              </a:extLst>
            </p:cNvPr>
            <p:cNvSpPr txBox="1"/>
            <p:nvPr/>
          </p:nvSpPr>
          <p:spPr>
            <a:xfrm>
              <a:off x="2257705" y="1642533"/>
              <a:ext cx="1197630" cy="494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Isolate and </a:t>
              </a:r>
              <a:br>
                <a:rPr lang="it-IT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it-IT" sz="1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activate</a:t>
              </a:r>
              <a:r>
                <a:rPr lang="it-IT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 </a:t>
              </a:r>
              <a:r>
                <a:rPr lang="it-IT" sz="1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cells</a:t>
              </a:r>
              <a:endPara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xmlns="" id="{904091C7-883B-1245-A773-DEC48DCFB0D5}"/>
                </a:ext>
              </a:extLst>
            </p:cNvPr>
            <p:cNvSpPr txBox="1"/>
            <p:nvPr/>
          </p:nvSpPr>
          <p:spPr>
            <a:xfrm>
              <a:off x="3487607" y="1642533"/>
              <a:ext cx="1934934" cy="494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Engineer</a:t>
              </a:r>
              <a:r>
                <a:rPr lang="it-IT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 </a:t>
              </a:r>
              <a:r>
                <a:rPr lang="it-IT" sz="1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cells</a:t>
              </a:r>
              <a:r>
                <a:rPr lang="it-IT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with CAR gene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xmlns="" id="{E63E0857-6B7B-4B4E-A077-65F9DED71511}"/>
                </a:ext>
              </a:extLst>
            </p:cNvPr>
            <p:cNvSpPr txBox="1"/>
            <p:nvPr/>
          </p:nvSpPr>
          <p:spPr>
            <a:xfrm>
              <a:off x="7296189" y="1642533"/>
              <a:ext cx="1525977" cy="494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Expand</a:t>
              </a:r>
              <a:r>
                <a:rPr lang="it-IT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it-IT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it-IT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CAR-T </a:t>
              </a:r>
              <a:r>
                <a:rPr lang="it-IT" sz="1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cells</a:t>
              </a:r>
              <a:endPara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xmlns="" id="{9BFF2D2C-30E3-A64D-BAD5-35BE1595A808}"/>
                </a:ext>
              </a:extLst>
            </p:cNvPr>
            <p:cNvSpPr txBox="1"/>
            <p:nvPr/>
          </p:nvSpPr>
          <p:spPr>
            <a:xfrm>
              <a:off x="8682516" y="1642533"/>
              <a:ext cx="1525977" cy="494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Infuse </a:t>
              </a:r>
              <a:r>
                <a:rPr lang="it-IT" sz="1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same</a:t>
              </a:r>
              <a:r>
                <a:rPr lang="it-IT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patient</a:t>
              </a:r>
              <a:r>
                <a:rPr lang="it-IT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with CAR-T </a:t>
              </a:r>
              <a:r>
                <a:rPr lang="it-IT" sz="1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cells</a:t>
              </a:r>
              <a:endPara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9" name="Gruppo 58">
              <a:extLst>
                <a:ext uri="{FF2B5EF4-FFF2-40B4-BE49-F238E27FC236}">
                  <a16:creationId xmlns:a16="http://schemas.microsoft.com/office/drawing/2014/main" xmlns="" id="{DB796AF7-C1D1-D340-9060-B6E589467EB8}"/>
                </a:ext>
              </a:extLst>
            </p:cNvPr>
            <p:cNvGrpSpPr/>
            <p:nvPr/>
          </p:nvGrpSpPr>
          <p:grpSpPr>
            <a:xfrm>
              <a:off x="2338058" y="2230818"/>
              <a:ext cx="999547" cy="2774699"/>
              <a:chOff x="2797841" y="2230819"/>
              <a:chExt cx="701684" cy="1947844"/>
            </a:xfrm>
          </p:grpSpPr>
          <p:grpSp>
            <p:nvGrpSpPr>
              <p:cNvPr id="18" name="Gruppo 17">
                <a:extLst>
                  <a:ext uri="{FF2B5EF4-FFF2-40B4-BE49-F238E27FC236}">
                    <a16:creationId xmlns:a16="http://schemas.microsoft.com/office/drawing/2014/main" xmlns="" id="{12B404E4-5E18-984A-90C0-0D817C05C9B5}"/>
                  </a:ext>
                </a:extLst>
              </p:cNvPr>
              <p:cNvGrpSpPr/>
              <p:nvPr/>
            </p:nvGrpSpPr>
            <p:grpSpPr>
              <a:xfrm>
                <a:off x="2945848" y="2252420"/>
                <a:ext cx="237641" cy="180814"/>
                <a:chOff x="3001505" y="2252420"/>
                <a:chExt cx="237641" cy="180814"/>
              </a:xfrm>
            </p:grpSpPr>
            <p:sp>
              <p:nvSpPr>
                <p:cNvPr id="16" name="Ovale 15">
                  <a:extLst>
                    <a:ext uri="{FF2B5EF4-FFF2-40B4-BE49-F238E27FC236}">
                      <a16:creationId xmlns:a16="http://schemas.microsoft.com/office/drawing/2014/main" xmlns="" id="{EA2B7858-9696-6A47-B6EE-EC4BF546AE31}"/>
                    </a:ext>
                  </a:extLst>
                </p:cNvPr>
                <p:cNvSpPr/>
                <p:nvPr/>
              </p:nvSpPr>
              <p:spPr bwMode="auto">
                <a:xfrm>
                  <a:off x="3001505" y="2252420"/>
                  <a:ext cx="237641" cy="180814"/>
                </a:xfrm>
                <a:prstGeom prst="ellipse">
                  <a:avLst/>
                </a:prstGeom>
                <a:solidFill>
                  <a:srgbClr val="6E349F">
                    <a:alpha val="74000"/>
                  </a:srgbClr>
                </a:solidFill>
                <a:ln w="50800" cap="sq" cmpd="sng" algn="ctr">
                  <a:noFill/>
                  <a:prstDash val="solid"/>
                  <a:miter lim="800000"/>
                  <a:headEnd type="triangle" w="med" len="sm"/>
                  <a:tailEnd type="triangle" w="med" len="sm"/>
                </a:ln>
              </p:spPr>
              <p:txBody>
                <a:bodyPr rtlCol="0" anchor="ctr"/>
                <a:lstStyle/>
                <a:p>
                  <a:pPr algn="ctr"/>
                  <a:endParaRPr lang="it-IT">
                    <a:latin typeface="Arial" pitchFamily="-65" charset="0"/>
                    <a:cs typeface="ＭＳ Ｐゴシック" pitchFamily="-65" charset="-128"/>
                  </a:endParaRPr>
                </a:p>
              </p:txBody>
            </p:sp>
            <p:sp>
              <p:nvSpPr>
                <p:cNvPr id="17" name="Ovale 16">
                  <a:extLst>
                    <a:ext uri="{FF2B5EF4-FFF2-40B4-BE49-F238E27FC236}">
                      <a16:creationId xmlns:a16="http://schemas.microsoft.com/office/drawing/2014/main" xmlns="" id="{5E0F40E7-89D3-5847-9B6E-116AD108D698}"/>
                    </a:ext>
                  </a:extLst>
                </p:cNvPr>
                <p:cNvSpPr/>
                <p:nvPr/>
              </p:nvSpPr>
              <p:spPr bwMode="auto">
                <a:xfrm>
                  <a:off x="3037667" y="2295692"/>
                  <a:ext cx="125610" cy="95573"/>
                </a:xfrm>
                <a:prstGeom prst="ellipse">
                  <a:avLst/>
                </a:prstGeom>
                <a:solidFill>
                  <a:srgbClr val="33184B"/>
                </a:solidFill>
                <a:ln w="50800" cap="sq" cmpd="sng" algn="ctr">
                  <a:noFill/>
                  <a:prstDash val="solid"/>
                  <a:miter lim="800000"/>
                  <a:headEnd type="triangle" w="med" len="sm"/>
                  <a:tailEnd type="triangle" w="med" len="sm"/>
                </a:ln>
              </p:spPr>
              <p:txBody>
                <a:bodyPr rtlCol="0" anchor="ctr"/>
                <a:lstStyle/>
                <a:p>
                  <a:pPr algn="ctr"/>
                  <a:endParaRPr lang="it-IT">
                    <a:latin typeface="Arial" pitchFamily="-65" charset="0"/>
                    <a:cs typeface="ＭＳ Ｐゴシック" pitchFamily="-65" charset="-128"/>
                  </a:endParaRPr>
                </a:p>
              </p:txBody>
            </p:sp>
          </p:grpSp>
          <p:grpSp>
            <p:nvGrpSpPr>
              <p:cNvPr id="19" name="Gruppo 18">
                <a:extLst>
                  <a:ext uri="{FF2B5EF4-FFF2-40B4-BE49-F238E27FC236}">
                    <a16:creationId xmlns:a16="http://schemas.microsoft.com/office/drawing/2014/main" xmlns="" id="{DAF7A609-C37D-5B4B-9A38-A12FE5B5D57B}"/>
                  </a:ext>
                </a:extLst>
              </p:cNvPr>
              <p:cNvGrpSpPr/>
              <p:nvPr/>
            </p:nvGrpSpPr>
            <p:grpSpPr>
              <a:xfrm rot="19846344">
                <a:off x="3354915" y="2456517"/>
                <a:ext cx="144610" cy="110029"/>
                <a:chOff x="3001505" y="2252420"/>
                <a:chExt cx="237641" cy="180814"/>
              </a:xfrm>
            </p:grpSpPr>
            <p:sp>
              <p:nvSpPr>
                <p:cNvPr id="20" name="Ovale 19">
                  <a:extLst>
                    <a:ext uri="{FF2B5EF4-FFF2-40B4-BE49-F238E27FC236}">
                      <a16:creationId xmlns:a16="http://schemas.microsoft.com/office/drawing/2014/main" xmlns="" id="{44032A8A-9BF3-2F4D-AF07-A018A4C583DF}"/>
                    </a:ext>
                  </a:extLst>
                </p:cNvPr>
                <p:cNvSpPr/>
                <p:nvPr/>
              </p:nvSpPr>
              <p:spPr bwMode="auto">
                <a:xfrm>
                  <a:off x="3001505" y="2252420"/>
                  <a:ext cx="237641" cy="180814"/>
                </a:xfrm>
                <a:prstGeom prst="ellipse">
                  <a:avLst/>
                </a:prstGeom>
                <a:solidFill>
                  <a:srgbClr val="6E349F">
                    <a:alpha val="74000"/>
                  </a:srgbClr>
                </a:solidFill>
                <a:ln w="50800" cap="sq" cmpd="sng" algn="ctr">
                  <a:noFill/>
                  <a:prstDash val="solid"/>
                  <a:miter lim="800000"/>
                  <a:headEnd type="triangle" w="med" len="sm"/>
                  <a:tailEnd type="triangle" w="med" len="sm"/>
                </a:ln>
              </p:spPr>
              <p:txBody>
                <a:bodyPr rtlCol="0" anchor="ctr"/>
                <a:lstStyle/>
                <a:p>
                  <a:pPr algn="ctr"/>
                  <a:endParaRPr lang="it-IT">
                    <a:latin typeface="Arial" pitchFamily="-65" charset="0"/>
                    <a:cs typeface="ＭＳ Ｐゴシック" pitchFamily="-65" charset="-128"/>
                  </a:endParaRPr>
                </a:p>
              </p:txBody>
            </p:sp>
            <p:sp>
              <p:nvSpPr>
                <p:cNvPr id="21" name="Ovale 20">
                  <a:extLst>
                    <a:ext uri="{FF2B5EF4-FFF2-40B4-BE49-F238E27FC236}">
                      <a16:creationId xmlns:a16="http://schemas.microsoft.com/office/drawing/2014/main" xmlns="" id="{F03C07D4-6A20-F341-8422-944903CF8094}"/>
                    </a:ext>
                  </a:extLst>
                </p:cNvPr>
                <p:cNvSpPr/>
                <p:nvPr/>
              </p:nvSpPr>
              <p:spPr bwMode="auto">
                <a:xfrm>
                  <a:off x="3037667" y="2295692"/>
                  <a:ext cx="125610" cy="95573"/>
                </a:xfrm>
                <a:prstGeom prst="ellipse">
                  <a:avLst/>
                </a:prstGeom>
                <a:solidFill>
                  <a:srgbClr val="33184B"/>
                </a:solidFill>
                <a:ln w="50800" cap="sq" cmpd="sng" algn="ctr">
                  <a:noFill/>
                  <a:prstDash val="solid"/>
                  <a:miter lim="800000"/>
                  <a:headEnd type="triangle" w="med" len="sm"/>
                  <a:tailEnd type="triangle" w="med" len="sm"/>
                </a:ln>
              </p:spPr>
              <p:txBody>
                <a:bodyPr rtlCol="0" anchor="ctr"/>
                <a:lstStyle/>
                <a:p>
                  <a:pPr algn="ctr"/>
                  <a:endParaRPr lang="it-IT">
                    <a:latin typeface="Arial" pitchFamily="-65" charset="0"/>
                    <a:cs typeface="ＭＳ Ｐゴシック" pitchFamily="-65" charset="-128"/>
                  </a:endParaRPr>
                </a:p>
              </p:txBody>
            </p:sp>
          </p:grpSp>
          <p:grpSp>
            <p:nvGrpSpPr>
              <p:cNvPr id="22" name="Gruppo 21">
                <a:extLst>
                  <a:ext uri="{FF2B5EF4-FFF2-40B4-BE49-F238E27FC236}">
                    <a16:creationId xmlns:a16="http://schemas.microsoft.com/office/drawing/2014/main" xmlns="" id="{872C088F-FE7B-B344-A4DC-8BD4E961E94A}"/>
                  </a:ext>
                </a:extLst>
              </p:cNvPr>
              <p:cNvGrpSpPr/>
              <p:nvPr/>
            </p:nvGrpSpPr>
            <p:grpSpPr>
              <a:xfrm rot="1162379">
                <a:off x="3002448" y="2516354"/>
                <a:ext cx="316871" cy="241097"/>
                <a:chOff x="3001505" y="2252420"/>
                <a:chExt cx="237641" cy="180814"/>
              </a:xfrm>
            </p:grpSpPr>
            <p:sp>
              <p:nvSpPr>
                <p:cNvPr id="23" name="Ovale 22">
                  <a:extLst>
                    <a:ext uri="{FF2B5EF4-FFF2-40B4-BE49-F238E27FC236}">
                      <a16:creationId xmlns:a16="http://schemas.microsoft.com/office/drawing/2014/main" xmlns="" id="{3E4F0B0C-6BA3-534E-B604-F9F2BDD44C32}"/>
                    </a:ext>
                  </a:extLst>
                </p:cNvPr>
                <p:cNvSpPr/>
                <p:nvPr/>
              </p:nvSpPr>
              <p:spPr bwMode="auto">
                <a:xfrm>
                  <a:off x="3001505" y="2252420"/>
                  <a:ext cx="237641" cy="180814"/>
                </a:xfrm>
                <a:prstGeom prst="ellipse">
                  <a:avLst/>
                </a:prstGeom>
                <a:solidFill>
                  <a:srgbClr val="6E349F">
                    <a:alpha val="74000"/>
                  </a:srgbClr>
                </a:solidFill>
                <a:ln w="50800" cap="sq" cmpd="sng" algn="ctr">
                  <a:noFill/>
                  <a:prstDash val="solid"/>
                  <a:miter lim="800000"/>
                  <a:headEnd type="triangle" w="med" len="sm"/>
                  <a:tailEnd type="triangle" w="med" len="sm"/>
                </a:ln>
              </p:spPr>
              <p:txBody>
                <a:bodyPr rtlCol="0" anchor="ctr"/>
                <a:lstStyle/>
                <a:p>
                  <a:pPr algn="ctr"/>
                  <a:endParaRPr lang="it-IT" dirty="0">
                    <a:latin typeface="Arial" pitchFamily="-65" charset="0"/>
                    <a:cs typeface="ＭＳ Ｐゴシック" pitchFamily="-65" charset="-128"/>
                  </a:endParaRPr>
                </a:p>
              </p:txBody>
            </p:sp>
            <p:sp>
              <p:nvSpPr>
                <p:cNvPr id="24" name="Ovale 23">
                  <a:extLst>
                    <a:ext uri="{FF2B5EF4-FFF2-40B4-BE49-F238E27FC236}">
                      <a16:creationId xmlns:a16="http://schemas.microsoft.com/office/drawing/2014/main" xmlns="" id="{45416E1B-05DF-854F-9C46-B4C7D9807C5B}"/>
                    </a:ext>
                  </a:extLst>
                </p:cNvPr>
                <p:cNvSpPr/>
                <p:nvPr/>
              </p:nvSpPr>
              <p:spPr bwMode="auto">
                <a:xfrm>
                  <a:off x="3037667" y="2295692"/>
                  <a:ext cx="125610" cy="95573"/>
                </a:xfrm>
                <a:prstGeom prst="ellipse">
                  <a:avLst/>
                </a:prstGeom>
                <a:solidFill>
                  <a:srgbClr val="33184B"/>
                </a:solidFill>
                <a:ln w="50800" cap="sq" cmpd="sng" algn="ctr">
                  <a:noFill/>
                  <a:prstDash val="solid"/>
                  <a:miter lim="800000"/>
                  <a:headEnd type="triangle" w="med" len="sm"/>
                  <a:tailEnd type="triangle" w="med" len="sm"/>
                </a:ln>
              </p:spPr>
              <p:txBody>
                <a:bodyPr rtlCol="0" anchor="ctr"/>
                <a:lstStyle/>
                <a:p>
                  <a:pPr algn="ctr"/>
                  <a:endParaRPr lang="it-IT">
                    <a:latin typeface="Arial" pitchFamily="-65" charset="0"/>
                    <a:cs typeface="ＭＳ Ｐゴシック" pitchFamily="-65" charset="-128"/>
                  </a:endParaRPr>
                </a:p>
              </p:txBody>
            </p:sp>
          </p:grpSp>
          <p:grpSp>
            <p:nvGrpSpPr>
              <p:cNvPr id="25" name="Gruppo 24">
                <a:extLst>
                  <a:ext uri="{FF2B5EF4-FFF2-40B4-BE49-F238E27FC236}">
                    <a16:creationId xmlns:a16="http://schemas.microsoft.com/office/drawing/2014/main" xmlns="" id="{3D449A73-D3B1-944A-8B61-74C4BE9C846F}"/>
                  </a:ext>
                </a:extLst>
              </p:cNvPr>
              <p:cNvGrpSpPr/>
              <p:nvPr/>
            </p:nvGrpSpPr>
            <p:grpSpPr>
              <a:xfrm rot="19846344">
                <a:off x="2873215" y="2735280"/>
                <a:ext cx="144610" cy="110029"/>
                <a:chOff x="3001505" y="2252420"/>
                <a:chExt cx="237641" cy="180814"/>
              </a:xfrm>
            </p:grpSpPr>
            <p:sp>
              <p:nvSpPr>
                <p:cNvPr id="26" name="Ovale 25">
                  <a:extLst>
                    <a:ext uri="{FF2B5EF4-FFF2-40B4-BE49-F238E27FC236}">
                      <a16:creationId xmlns:a16="http://schemas.microsoft.com/office/drawing/2014/main" xmlns="" id="{C50AA1E3-2B28-BE49-9B3E-8C9ADC790739}"/>
                    </a:ext>
                  </a:extLst>
                </p:cNvPr>
                <p:cNvSpPr/>
                <p:nvPr/>
              </p:nvSpPr>
              <p:spPr bwMode="auto">
                <a:xfrm>
                  <a:off x="3001505" y="2252420"/>
                  <a:ext cx="237641" cy="180814"/>
                </a:xfrm>
                <a:prstGeom prst="ellipse">
                  <a:avLst/>
                </a:prstGeom>
                <a:solidFill>
                  <a:srgbClr val="6E349F">
                    <a:alpha val="74000"/>
                  </a:srgbClr>
                </a:solidFill>
                <a:ln w="50800" cap="sq" cmpd="sng" algn="ctr">
                  <a:noFill/>
                  <a:prstDash val="solid"/>
                  <a:miter lim="800000"/>
                  <a:headEnd type="triangle" w="med" len="sm"/>
                  <a:tailEnd type="triangle" w="med" len="sm"/>
                </a:ln>
              </p:spPr>
              <p:txBody>
                <a:bodyPr rtlCol="0" anchor="ctr"/>
                <a:lstStyle/>
                <a:p>
                  <a:pPr algn="ctr"/>
                  <a:endParaRPr lang="it-IT">
                    <a:latin typeface="Arial" pitchFamily="-65" charset="0"/>
                    <a:cs typeface="ＭＳ Ｐゴシック" pitchFamily="-65" charset="-128"/>
                  </a:endParaRPr>
                </a:p>
              </p:txBody>
            </p:sp>
            <p:sp>
              <p:nvSpPr>
                <p:cNvPr id="27" name="Ovale 26">
                  <a:extLst>
                    <a:ext uri="{FF2B5EF4-FFF2-40B4-BE49-F238E27FC236}">
                      <a16:creationId xmlns:a16="http://schemas.microsoft.com/office/drawing/2014/main" xmlns="" id="{7739C4A2-EA6C-4A4B-A4D3-0181DE79E6FF}"/>
                    </a:ext>
                  </a:extLst>
                </p:cNvPr>
                <p:cNvSpPr/>
                <p:nvPr/>
              </p:nvSpPr>
              <p:spPr bwMode="auto">
                <a:xfrm>
                  <a:off x="3037667" y="2295692"/>
                  <a:ext cx="125610" cy="95573"/>
                </a:xfrm>
                <a:prstGeom prst="ellipse">
                  <a:avLst/>
                </a:prstGeom>
                <a:solidFill>
                  <a:srgbClr val="33184B"/>
                </a:solidFill>
                <a:ln w="50800" cap="sq" cmpd="sng" algn="ctr">
                  <a:noFill/>
                  <a:prstDash val="solid"/>
                  <a:miter lim="800000"/>
                  <a:headEnd type="triangle" w="med" len="sm"/>
                  <a:tailEnd type="triangle" w="med" len="sm"/>
                </a:ln>
              </p:spPr>
              <p:txBody>
                <a:bodyPr rtlCol="0" anchor="ctr"/>
                <a:lstStyle/>
                <a:p>
                  <a:pPr algn="ctr"/>
                  <a:endParaRPr lang="it-IT">
                    <a:latin typeface="Arial" pitchFamily="-65" charset="0"/>
                    <a:cs typeface="ＭＳ Ｐゴシック" pitchFamily="-65" charset="-128"/>
                  </a:endParaRPr>
                </a:p>
              </p:txBody>
            </p:sp>
          </p:grpSp>
          <p:grpSp>
            <p:nvGrpSpPr>
              <p:cNvPr id="28" name="Gruppo 27">
                <a:extLst>
                  <a:ext uri="{FF2B5EF4-FFF2-40B4-BE49-F238E27FC236}">
                    <a16:creationId xmlns:a16="http://schemas.microsoft.com/office/drawing/2014/main" xmlns="" id="{3F2BCA8E-5247-F140-9C9C-6A73B4ED4F58}"/>
                  </a:ext>
                </a:extLst>
              </p:cNvPr>
              <p:cNvGrpSpPr/>
              <p:nvPr/>
            </p:nvGrpSpPr>
            <p:grpSpPr>
              <a:xfrm rot="19846344">
                <a:off x="2799463" y="2498924"/>
                <a:ext cx="144610" cy="110029"/>
                <a:chOff x="3001505" y="2252420"/>
                <a:chExt cx="237641" cy="180814"/>
              </a:xfrm>
            </p:grpSpPr>
            <p:sp>
              <p:nvSpPr>
                <p:cNvPr id="29" name="Ovale 28">
                  <a:extLst>
                    <a:ext uri="{FF2B5EF4-FFF2-40B4-BE49-F238E27FC236}">
                      <a16:creationId xmlns:a16="http://schemas.microsoft.com/office/drawing/2014/main" xmlns="" id="{5B97F10E-EA35-D244-95D2-1BD0D05B9499}"/>
                    </a:ext>
                  </a:extLst>
                </p:cNvPr>
                <p:cNvSpPr/>
                <p:nvPr/>
              </p:nvSpPr>
              <p:spPr bwMode="auto">
                <a:xfrm>
                  <a:off x="3001505" y="2252420"/>
                  <a:ext cx="237641" cy="180814"/>
                </a:xfrm>
                <a:prstGeom prst="ellipse">
                  <a:avLst/>
                </a:prstGeom>
                <a:solidFill>
                  <a:srgbClr val="F16530">
                    <a:alpha val="74000"/>
                  </a:srgbClr>
                </a:solidFill>
                <a:ln w="50800" cap="sq" cmpd="sng" algn="ctr">
                  <a:noFill/>
                  <a:prstDash val="solid"/>
                  <a:miter lim="800000"/>
                  <a:headEnd type="triangle" w="med" len="sm"/>
                  <a:tailEnd type="triangle" w="med" len="sm"/>
                </a:ln>
              </p:spPr>
              <p:txBody>
                <a:bodyPr rtlCol="0" anchor="ctr"/>
                <a:lstStyle/>
                <a:p>
                  <a:pPr algn="ctr"/>
                  <a:endParaRPr lang="it-IT">
                    <a:latin typeface="Arial" pitchFamily="-65" charset="0"/>
                    <a:cs typeface="ＭＳ Ｐゴシック" pitchFamily="-65" charset="-128"/>
                  </a:endParaRPr>
                </a:p>
              </p:txBody>
            </p:sp>
            <p:sp>
              <p:nvSpPr>
                <p:cNvPr id="30" name="Ovale 29">
                  <a:extLst>
                    <a:ext uri="{FF2B5EF4-FFF2-40B4-BE49-F238E27FC236}">
                      <a16:creationId xmlns:a16="http://schemas.microsoft.com/office/drawing/2014/main" xmlns="" id="{58E80E26-7121-B744-95D2-91CDF4F42DAA}"/>
                    </a:ext>
                  </a:extLst>
                </p:cNvPr>
                <p:cNvSpPr/>
                <p:nvPr/>
              </p:nvSpPr>
              <p:spPr bwMode="auto">
                <a:xfrm>
                  <a:off x="3037667" y="2295692"/>
                  <a:ext cx="125610" cy="95573"/>
                </a:xfrm>
                <a:prstGeom prst="ellipse">
                  <a:avLst/>
                </a:prstGeom>
                <a:solidFill>
                  <a:srgbClr val="983E1F"/>
                </a:solidFill>
                <a:ln w="50800" cap="sq" cmpd="sng" algn="ctr">
                  <a:noFill/>
                  <a:prstDash val="solid"/>
                  <a:miter lim="800000"/>
                  <a:headEnd type="triangle" w="med" len="sm"/>
                  <a:tailEnd type="triangle" w="med" len="sm"/>
                </a:ln>
              </p:spPr>
              <p:txBody>
                <a:bodyPr rtlCol="0" anchor="ctr"/>
                <a:lstStyle/>
                <a:p>
                  <a:pPr algn="ctr"/>
                  <a:endParaRPr lang="it-IT">
                    <a:latin typeface="Arial" pitchFamily="-65" charset="0"/>
                    <a:cs typeface="ＭＳ Ｐゴシック" pitchFamily="-65" charset="-128"/>
                  </a:endParaRPr>
                </a:p>
              </p:txBody>
            </p:sp>
          </p:grpSp>
          <p:grpSp>
            <p:nvGrpSpPr>
              <p:cNvPr id="31" name="Gruppo 30">
                <a:extLst>
                  <a:ext uri="{FF2B5EF4-FFF2-40B4-BE49-F238E27FC236}">
                    <a16:creationId xmlns:a16="http://schemas.microsoft.com/office/drawing/2014/main" xmlns="" id="{6ADC6113-4C9A-F84B-92FE-51AA7FF025C8}"/>
                  </a:ext>
                </a:extLst>
              </p:cNvPr>
              <p:cNvGrpSpPr/>
              <p:nvPr/>
            </p:nvGrpSpPr>
            <p:grpSpPr>
              <a:xfrm rot="12642493">
                <a:off x="3240488" y="2230819"/>
                <a:ext cx="219695" cy="167159"/>
                <a:chOff x="3001505" y="2252420"/>
                <a:chExt cx="237641" cy="180814"/>
              </a:xfrm>
            </p:grpSpPr>
            <p:sp>
              <p:nvSpPr>
                <p:cNvPr id="32" name="Ovale 31">
                  <a:extLst>
                    <a:ext uri="{FF2B5EF4-FFF2-40B4-BE49-F238E27FC236}">
                      <a16:creationId xmlns:a16="http://schemas.microsoft.com/office/drawing/2014/main" xmlns="" id="{AF29B2F0-7998-6149-B5E4-60C98518F003}"/>
                    </a:ext>
                  </a:extLst>
                </p:cNvPr>
                <p:cNvSpPr/>
                <p:nvPr/>
              </p:nvSpPr>
              <p:spPr bwMode="auto">
                <a:xfrm>
                  <a:off x="3001505" y="2252420"/>
                  <a:ext cx="237641" cy="180814"/>
                </a:xfrm>
                <a:prstGeom prst="ellipse">
                  <a:avLst/>
                </a:prstGeom>
                <a:solidFill>
                  <a:srgbClr val="F16530">
                    <a:alpha val="74000"/>
                  </a:srgbClr>
                </a:solidFill>
                <a:ln w="50800" cap="sq" cmpd="sng" algn="ctr">
                  <a:noFill/>
                  <a:prstDash val="solid"/>
                  <a:miter lim="800000"/>
                  <a:headEnd type="triangle" w="med" len="sm"/>
                  <a:tailEnd type="triangle" w="med" len="sm"/>
                </a:ln>
              </p:spPr>
              <p:txBody>
                <a:bodyPr rtlCol="0" anchor="ctr"/>
                <a:lstStyle/>
                <a:p>
                  <a:pPr algn="ctr"/>
                  <a:endParaRPr lang="it-IT">
                    <a:latin typeface="Arial" pitchFamily="-65" charset="0"/>
                    <a:cs typeface="ＭＳ Ｐゴシック" pitchFamily="-65" charset="-128"/>
                  </a:endParaRPr>
                </a:p>
              </p:txBody>
            </p:sp>
            <p:sp>
              <p:nvSpPr>
                <p:cNvPr id="33" name="Ovale 32">
                  <a:extLst>
                    <a:ext uri="{FF2B5EF4-FFF2-40B4-BE49-F238E27FC236}">
                      <a16:creationId xmlns:a16="http://schemas.microsoft.com/office/drawing/2014/main" xmlns="" id="{739E2448-86F6-DC4B-AAC8-792F231B345D}"/>
                    </a:ext>
                  </a:extLst>
                </p:cNvPr>
                <p:cNvSpPr/>
                <p:nvPr/>
              </p:nvSpPr>
              <p:spPr bwMode="auto">
                <a:xfrm>
                  <a:off x="3037667" y="2295692"/>
                  <a:ext cx="125610" cy="95573"/>
                </a:xfrm>
                <a:prstGeom prst="ellipse">
                  <a:avLst/>
                </a:prstGeom>
                <a:solidFill>
                  <a:srgbClr val="983E1F"/>
                </a:solidFill>
                <a:ln w="50800" cap="sq" cmpd="sng" algn="ctr">
                  <a:noFill/>
                  <a:prstDash val="solid"/>
                  <a:miter lim="800000"/>
                  <a:headEnd type="triangle" w="med" len="sm"/>
                  <a:tailEnd type="triangle" w="med" len="sm"/>
                </a:ln>
              </p:spPr>
              <p:txBody>
                <a:bodyPr rtlCol="0" anchor="ctr"/>
                <a:lstStyle/>
                <a:p>
                  <a:pPr algn="ctr"/>
                  <a:endParaRPr lang="it-IT">
                    <a:latin typeface="Arial" pitchFamily="-65" charset="0"/>
                    <a:cs typeface="ＭＳ Ｐゴシック" pitchFamily="-65" charset="-128"/>
                  </a:endParaRPr>
                </a:p>
              </p:txBody>
            </p:sp>
          </p:grpSp>
          <p:grpSp>
            <p:nvGrpSpPr>
              <p:cNvPr id="34" name="Gruppo 33">
                <a:extLst>
                  <a:ext uri="{FF2B5EF4-FFF2-40B4-BE49-F238E27FC236}">
                    <a16:creationId xmlns:a16="http://schemas.microsoft.com/office/drawing/2014/main" xmlns="" id="{7CA3CF23-39CF-014D-99BA-610533346327}"/>
                  </a:ext>
                </a:extLst>
              </p:cNvPr>
              <p:cNvGrpSpPr/>
              <p:nvPr/>
            </p:nvGrpSpPr>
            <p:grpSpPr>
              <a:xfrm rot="19846344">
                <a:off x="3035316" y="2814856"/>
                <a:ext cx="144610" cy="110029"/>
                <a:chOff x="3001505" y="2252420"/>
                <a:chExt cx="237641" cy="180814"/>
              </a:xfrm>
            </p:grpSpPr>
            <p:sp>
              <p:nvSpPr>
                <p:cNvPr id="35" name="Ovale 34">
                  <a:extLst>
                    <a:ext uri="{FF2B5EF4-FFF2-40B4-BE49-F238E27FC236}">
                      <a16:creationId xmlns:a16="http://schemas.microsoft.com/office/drawing/2014/main" xmlns="" id="{E07009BD-ED48-A243-8365-11CC6DA65993}"/>
                    </a:ext>
                  </a:extLst>
                </p:cNvPr>
                <p:cNvSpPr/>
                <p:nvPr/>
              </p:nvSpPr>
              <p:spPr bwMode="auto">
                <a:xfrm>
                  <a:off x="3001505" y="2252420"/>
                  <a:ext cx="237641" cy="180814"/>
                </a:xfrm>
                <a:prstGeom prst="ellipse">
                  <a:avLst/>
                </a:prstGeom>
                <a:solidFill>
                  <a:srgbClr val="F16530">
                    <a:alpha val="74000"/>
                  </a:srgbClr>
                </a:solidFill>
                <a:ln w="50800" cap="sq" cmpd="sng" algn="ctr">
                  <a:noFill/>
                  <a:prstDash val="solid"/>
                  <a:miter lim="800000"/>
                  <a:headEnd type="triangle" w="med" len="sm"/>
                  <a:tailEnd type="triangle" w="med" len="sm"/>
                </a:ln>
              </p:spPr>
              <p:txBody>
                <a:bodyPr rtlCol="0" anchor="ctr"/>
                <a:lstStyle/>
                <a:p>
                  <a:pPr algn="ctr"/>
                  <a:endParaRPr lang="it-IT">
                    <a:latin typeface="Arial" pitchFamily="-65" charset="0"/>
                    <a:cs typeface="ＭＳ Ｐゴシック" pitchFamily="-65" charset="-128"/>
                  </a:endParaRPr>
                </a:p>
              </p:txBody>
            </p:sp>
            <p:sp>
              <p:nvSpPr>
                <p:cNvPr id="36" name="Ovale 35">
                  <a:extLst>
                    <a:ext uri="{FF2B5EF4-FFF2-40B4-BE49-F238E27FC236}">
                      <a16:creationId xmlns:a16="http://schemas.microsoft.com/office/drawing/2014/main" xmlns="" id="{2B67104A-7188-3342-81A3-42391DE6B160}"/>
                    </a:ext>
                  </a:extLst>
                </p:cNvPr>
                <p:cNvSpPr/>
                <p:nvPr/>
              </p:nvSpPr>
              <p:spPr bwMode="auto">
                <a:xfrm>
                  <a:off x="3037667" y="2295692"/>
                  <a:ext cx="125610" cy="95573"/>
                </a:xfrm>
                <a:prstGeom prst="ellipse">
                  <a:avLst/>
                </a:prstGeom>
                <a:solidFill>
                  <a:srgbClr val="983E1F"/>
                </a:solidFill>
                <a:ln w="50800" cap="sq" cmpd="sng" algn="ctr">
                  <a:noFill/>
                  <a:prstDash val="solid"/>
                  <a:miter lim="800000"/>
                  <a:headEnd type="triangle" w="med" len="sm"/>
                  <a:tailEnd type="triangle" w="med" len="sm"/>
                </a:ln>
              </p:spPr>
              <p:txBody>
                <a:bodyPr rtlCol="0" anchor="ctr"/>
                <a:lstStyle/>
                <a:p>
                  <a:pPr algn="ctr"/>
                  <a:endParaRPr lang="it-IT">
                    <a:latin typeface="Arial" pitchFamily="-65" charset="0"/>
                    <a:cs typeface="ＭＳ Ｐゴシック" pitchFamily="-65" charset="-128"/>
                  </a:endParaRPr>
                </a:p>
              </p:txBody>
            </p:sp>
          </p:grpSp>
          <p:grpSp>
            <p:nvGrpSpPr>
              <p:cNvPr id="37" name="Gruppo 36">
                <a:extLst>
                  <a:ext uri="{FF2B5EF4-FFF2-40B4-BE49-F238E27FC236}">
                    <a16:creationId xmlns:a16="http://schemas.microsoft.com/office/drawing/2014/main" xmlns="" id="{7591031B-6885-254A-8E58-91F37C7CCB1A}"/>
                  </a:ext>
                </a:extLst>
              </p:cNvPr>
              <p:cNvGrpSpPr/>
              <p:nvPr/>
            </p:nvGrpSpPr>
            <p:grpSpPr>
              <a:xfrm rot="19846344">
                <a:off x="3325195" y="2680740"/>
                <a:ext cx="144610" cy="110029"/>
                <a:chOff x="3001505" y="2252420"/>
                <a:chExt cx="237641" cy="180814"/>
              </a:xfrm>
            </p:grpSpPr>
            <p:sp>
              <p:nvSpPr>
                <p:cNvPr id="38" name="Ovale 37">
                  <a:extLst>
                    <a:ext uri="{FF2B5EF4-FFF2-40B4-BE49-F238E27FC236}">
                      <a16:creationId xmlns:a16="http://schemas.microsoft.com/office/drawing/2014/main" xmlns="" id="{F523D195-68DC-CA4F-945A-CF783425737E}"/>
                    </a:ext>
                  </a:extLst>
                </p:cNvPr>
                <p:cNvSpPr/>
                <p:nvPr/>
              </p:nvSpPr>
              <p:spPr bwMode="auto">
                <a:xfrm>
                  <a:off x="3001505" y="2252420"/>
                  <a:ext cx="237641" cy="180814"/>
                </a:xfrm>
                <a:prstGeom prst="ellipse">
                  <a:avLst/>
                </a:prstGeom>
                <a:solidFill>
                  <a:srgbClr val="F16530">
                    <a:alpha val="74000"/>
                  </a:srgbClr>
                </a:solidFill>
                <a:ln w="50800" cap="sq" cmpd="sng" algn="ctr">
                  <a:noFill/>
                  <a:prstDash val="solid"/>
                  <a:miter lim="800000"/>
                  <a:headEnd type="triangle" w="med" len="sm"/>
                  <a:tailEnd type="triangle" w="med" len="sm"/>
                </a:ln>
              </p:spPr>
              <p:txBody>
                <a:bodyPr rtlCol="0" anchor="ctr"/>
                <a:lstStyle/>
                <a:p>
                  <a:pPr algn="ctr"/>
                  <a:endParaRPr lang="it-IT">
                    <a:latin typeface="Arial" pitchFamily="-65" charset="0"/>
                    <a:cs typeface="ＭＳ Ｐゴシック" pitchFamily="-65" charset="-128"/>
                  </a:endParaRPr>
                </a:p>
              </p:txBody>
            </p:sp>
            <p:sp>
              <p:nvSpPr>
                <p:cNvPr id="39" name="Ovale 38">
                  <a:extLst>
                    <a:ext uri="{FF2B5EF4-FFF2-40B4-BE49-F238E27FC236}">
                      <a16:creationId xmlns:a16="http://schemas.microsoft.com/office/drawing/2014/main" xmlns="" id="{733F9DC7-D754-9B46-AF78-73A1186DC5F9}"/>
                    </a:ext>
                  </a:extLst>
                </p:cNvPr>
                <p:cNvSpPr/>
                <p:nvPr/>
              </p:nvSpPr>
              <p:spPr bwMode="auto">
                <a:xfrm>
                  <a:off x="3037667" y="2295692"/>
                  <a:ext cx="125610" cy="95573"/>
                </a:xfrm>
                <a:prstGeom prst="ellipse">
                  <a:avLst/>
                </a:prstGeom>
                <a:solidFill>
                  <a:srgbClr val="983E1F"/>
                </a:solidFill>
                <a:ln w="50800" cap="sq" cmpd="sng" algn="ctr">
                  <a:noFill/>
                  <a:prstDash val="solid"/>
                  <a:miter lim="800000"/>
                  <a:headEnd type="triangle" w="med" len="sm"/>
                  <a:tailEnd type="triangle" w="med" len="sm"/>
                </a:ln>
              </p:spPr>
              <p:txBody>
                <a:bodyPr rtlCol="0" anchor="ctr"/>
                <a:lstStyle/>
                <a:p>
                  <a:pPr algn="ctr"/>
                  <a:endParaRPr lang="it-IT">
                    <a:latin typeface="Arial" pitchFamily="-65" charset="0"/>
                    <a:cs typeface="ＭＳ Ｐゴシック" pitchFamily="-65" charset="-128"/>
                  </a:endParaRPr>
                </a:p>
              </p:txBody>
            </p:sp>
          </p:grpSp>
          <p:grpSp>
            <p:nvGrpSpPr>
              <p:cNvPr id="40" name="Gruppo 39">
                <a:extLst>
                  <a:ext uri="{FF2B5EF4-FFF2-40B4-BE49-F238E27FC236}">
                    <a16:creationId xmlns:a16="http://schemas.microsoft.com/office/drawing/2014/main" xmlns="" id="{9FF1FF8C-2412-174B-8B2A-93DBADED87D9}"/>
                  </a:ext>
                </a:extLst>
              </p:cNvPr>
              <p:cNvGrpSpPr/>
              <p:nvPr/>
            </p:nvGrpSpPr>
            <p:grpSpPr>
              <a:xfrm rot="1162379">
                <a:off x="3002448" y="3450215"/>
                <a:ext cx="316871" cy="241097"/>
                <a:chOff x="3001505" y="2252420"/>
                <a:chExt cx="237641" cy="180814"/>
              </a:xfrm>
            </p:grpSpPr>
            <p:sp>
              <p:nvSpPr>
                <p:cNvPr id="41" name="Ovale 40">
                  <a:extLst>
                    <a:ext uri="{FF2B5EF4-FFF2-40B4-BE49-F238E27FC236}">
                      <a16:creationId xmlns:a16="http://schemas.microsoft.com/office/drawing/2014/main" xmlns="" id="{4499D068-1122-D147-9592-8613D5EC7244}"/>
                    </a:ext>
                  </a:extLst>
                </p:cNvPr>
                <p:cNvSpPr/>
                <p:nvPr/>
              </p:nvSpPr>
              <p:spPr bwMode="auto">
                <a:xfrm>
                  <a:off x="3001505" y="2252420"/>
                  <a:ext cx="237641" cy="180814"/>
                </a:xfrm>
                <a:prstGeom prst="ellipse">
                  <a:avLst/>
                </a:prstGeom>
                <a:solidFill>
                  <a:srgbClr val="6E349F">
                    <a:alpha val="74000"/>
                  </a:srgbClr>
                </a:solidFill>
                <a:ln w="50800" cap="sq" cmpd="sng" algn="ctr">
                  <a:noFill/>
                  <a:prstDash val="solid"/>
                  <a:miter lim="800000"/>
                  <a:headEnd type="triangle" w="med" len="sm"/>
                  <a:tailEnd type="triangle" w="med" len="sm"/>
                </a:ln>
              </p:spPr>
              <p:txBody>
                <a:bodyPr rtlCol="0" anchor="ctr"/>
                <a:lstStyle/>
                <a:p>
                  <a:pPr algn="ctr"/>
                  <a:endParaRPr lang="it-IT">
                    <a:latin typeface="Arial" pitchFamily="-65" charset="0"/>
                    <a:cs typeface="ＭＳ Ｐゴシック" pitchFamily="-65" charset="-128"/>
                  </a:endParaRPr>
                </a:p>
              </p:txBody>
            </p:sp>
            <p:sp>
              <p:nvSpPr>
                <p:cNvPr id="42" name="Ovale 41">
                  <a:extLst>
                    <a:ext uri="{FF2B5EF4-FFF2-40B4-BE49-F238E27FC236}">
                      <a16:creationId xmlns:a16="http://schemas.microsoft.com/office/drawing/2014/main" xmlns="" id="{1FC0D8CA-A0E6-7644-9A1B-780A8DEDF125}"/>
                    </a:ext>
                  </a:extLst>
                </p:cNvPr>
                <p:cNvSpPr/>
                <p:nvPr/>
              </p:nvSpPr>
              <p:spPr bwMode="auto">
                <a:xfrm>
                  <a:off x="3037667" y="2295692"/>
                  <a:ext cx="125610" cy="95573"/>
                </a:xfrm>
                <a:prstGeom prst="ellipse">
                  <a:avLst/>
                </a:prstGeom>
                <a:solidFill>
                  <a:srgbClr val="33184B"/>
                </a:solidFill>
                <a:ln w="50800" cap="sq" cmpd="sng" algn="ctr">
                  <a:noFill/>
                  <a:prstDash val="solid"/>
                  <a:miter lim="800000"/>
                  <a:headEnd type="triangle" w="med" len="sm"/>
                  <a:tailEnd type="triangle" w="med" len="sm"/>
                </a:ln>
              </p:spPr>
              <p:txBody>
                <a:bodyPr rtlCol="0" anchor="ctr"/>
                <a:lstStyle/>
                <a:p>
                  <a:pPr algn="ctr"/>
                  <a:endParaRPr lang="it-IT" dirty="0">
                    <a:latin typeface="Arial" pitchFamily="-65" charset="0"/>
                    <a:cs typeface="ＭＳ Ｐゴシック" pitchFamily="-65" charset="-128"/>
                  </a:endParaRPr>
                </a:p>
              </p:txBody>
            </p:sp>
          </p:grpSp>
          <p:grpSp>
            <p:nvGrpSpPr>
              <p:cNvPr id="43" name="Gruppo 42">
                <a:extLst>
                  <a:ext uri="{FF2B5EF4-FFF2-40B4-BE49-F238E27FC236}">
                    <a16:creationId xmlns:a16="http://schemas.microsoft.com/office/drawing/2014/main" xmlns="" id="{D7E85FE1-91D5-164B-BD79-C2AB3D4824A0}"/>
                  </a:ext>
                </a:extLst>
              </p:cNvPr>
              <p:cNvGrpSpPr/>
              <p:nvPr/>
            </p:nvGrpSpPr>
            <p:grpSpPr>
              <a:xfrm>
                <a:off x="2797841" y="3680935"/>
                <a:ext cx="237641" cy="180814"/>
                <a:chOff x="3001505" y="2252420"/>
                <a:chExt cx="237641" cy="180814"/>
              </a:xfrm>
            </p:grpSpPr>
            <p:sp>
              <p:nvSpPr>
                <p:cNvPr id="44" name="Ovale 43">
                  <a:extLst>
                    <a:ext uri="{FF2B5EF4-FFF2-40B4-BE49-F238E27FC236}">
                      <a16:creationId xmlns:a16="http://schemas.microsoft.com/office/drawing/2014/main" xmlns="" id="{DA3181E2-024E-4D46-9A57-5B5C0B5F5983}"/>
                    </a:ext>
                  </a:extLst>
                </p:cNvPr>
                <p:cNvSpPr/>
                <p:nvPr/>
              </p:nvSpPr>
              <p:spPr bwMode="auto">
                <a:xfrm>
                  <a:off x="3001505" y="2252420"/>
                  <a:ext cx="237641" cy="180814"/>
                </a:xfrm>
                <a:prstGeom prst="ellipse">
                  <a:avLst/>
                </a:prstGeom>
                <a:solidFill>
                  <a:srgbClr val="6E349F">
                    <a:alpha val="74000"/>
                  </a:srgbClr>
                </a:solidFill>
                <a:ln w="50800" cap="sq" cmpd="sng" algn="ctr">
                  <a:noFill/>
                  <a:prstDash val="solid"/>
                  <a:miter lim="800000"/>
                  <a:headEnd type="triangle" w="med" len="sm"/>
                  <a:tailEnd type="triangle" w="med" len="sm"/>
                </a:ln>
              </p:spPr>
              <p:txBody>
                <a:bodyPr rtlCol="0" anchor="ctr"/>
                <a:lstStyle/>
                <a:p>
                  <a:pPr algn="ctr"/>
                  <a:endParaRPr lang="it-IT">
                    <a:latin typeface="Arial" pitchFamily="-65" charset="0"/>
                    <a:cs typeface="ＭＳ Ｐゴシック" pitchFamily="-65" charset="-128"/>
                  </a:endParaRPr>
                </a:p>
              </p:txBody>
            </p:sp>
            <p:sp>
              <p:nvSpPr>
                <p:cNvPr id="45" name="Ovale 44">
                  <a:extLst>
                    <a:ext uri="{FF2B5EF4-FFF2-40B4-BE49-F238E27FC236}">
                      <a16:creationId xmlns:a16="http://schemas.microsoft.com/office/drawing/2014/main" xmlns="" id="{F045AE38-F45B-9A4A-88A2-4E6067656371}"/>
                    </a:ext>
                  </a:extLst>
                </p:cNvPr>
                <p:cNvSpPr/>
                <p:nvPr/>
              </p:nvSpPr>
              <p:spPr bwMode="auto">
                <a:xfrm>
                  <a:off x="3037667" y="2295692"/>
                  <a:ext cx="125610" cy="95573"/>
                </a:xfrm>
                <a:prstGeom prst="ellipse">
                  <a:avLst/>
                </a:prstGeom>
                <a:solidFill>
                  <a:srgbClr val="33184B"/>
                </a:solidFill>
                <a:ln w="50800" cap="sq" cmpd="sng" algn="ctr">
                  <a:noFill/>
                  <a:prstDash val="solid"/>
                  <a:miter lim="800000"/>
                  <a:headEnd type="triangle" w="med" len="sm"/>
                  <a:tailEnd type="triangle" w="med" len="sm"/>
                </a:ln>
              </p:spPr>
              <p:txBody>
                <a:bodyPr rtlCol="0" anchor="ctr"/>
                <a:lstStyle/>
                <a:p>
                  <a:pPr algn="ctr"/>
                  <a:endParaRPr lang="it-IT">
                    <a:latin typeface="Arial" pitchFamily="-65" charset="0"/>
                    <a:cs typeface="ＭＳ Ｐゴシック" pitchFamily="-65" charset="-128"/>
                  </a:endParaRPr>
                </a:p>
              </p:txBody>
            </p:sp>
          </p:grpSp>
          <p:grpSp>
            <p:nvGrpSpPr>
              <p:cNvPr id="46" name="Gruppo 45">
                <a:extLst>
                  <a:ext uri="{FF2B5EF4-FFF2-40B4-BE49-F238E27FC236}">
                    <a16:creationId xmlns:a16="http://schemas.microsoft.com/office/drawing/2014/main" xmlns="" id="{77D4E8E4-DBB5-0A45-B7BE-D52B09C484D9}"/>
                  </a:ext>
                </a:extLst>
              </p:cNvPr>
              <p:cNvGrpSpPr/>
              <p:nvPr/>
            </p:nvGrpSpPr>
            <p:grpSpPr>
              <a:xfrm rot="14192971">
                <a:off x="3071800" y="3780982"/>
                <a:ext cx="179926" cy="136900"/>
                <a:chOff x="3001505" y="2252420"/>
                <a:chExt cx="237641" cy="180814"/>
              </a:xfrm>
            </p:grpSpPr>
            <p:sp>
              <p:nvSpPr>
                <p:cNvPr id="47" name="Ovale 46">
                  <a:extLst>
                    <a:ext uri="{FF2B5EF4-FFF2-40B4-BE49-F238E27FC236}">
                      <a16:creationId xmlns:a16="http://schemas.microsoft.com/office/drawing/2014/main" xmlns="" id="{F1D92ADB-C0BF-3749-8643-F52E21DA4155}"/>
                    </a:ext>
                  </a:extLst>
                </p:cNvPr>
                <p:cNvSpPr/>
                <p:nvPr/>
              </p:nvSpPr>
              <p:spPr bwMode="auto">
                <a:xfrm>
                  <a:off x="3001505" y="2252420"/>
                  <a:ext cx="237641" cy="180814"/>
                </a:xfrm>
                <a:prstGeom prst="ellipse">
                  <a:avLst/>
                </a:prstGeom>
                <a:solidFill>
                  <a:srgbClr val="6E349F">
                    <a:alpha val="74000"/>
                  </a:srgbClr>
                </a:solidFill>
                <a:ln w="50800" cap="sq" cmpd="sng" algn="ctr">
                  <a:noFill/>
                  <a:prstDash val="solid"/>
                  <a:miter lim="800000"/>
                  <a:headEnd type="triangle" w="med" len="sm"/>
                  <a:tailEnd type="triangle" w="med" len="sm"/>
                </a:ln>
              </p:spPr>
              <p:txBody>
                <a:bodyPr rtlCol="0" anchor="ctr"/>
                <a:lstStyle/>
                <a:p>
                  <a:pPr algn="ctr"/>
                  <a:endParaRPr lang="it-IT">
                    <a:latin typeface="Arial" pitchFamily="-65" charset="0"/>
                    <a:cs typeface="ＭＳ Ｐゴシック" pitchFamily="-65" charset="-128"/>
                  </a:endParaRPr>
                </a:p>
              </p:txBody>
            </p:sp>
            <p:sp>
              <p:nvSpPr>
                <p:cNvPr id="48" name="Ovale 47">
                  <a:extLst>
                    <a:ext uri="{FF2B5EF4-FFF2-40B4-BE49-F238E27FC236}">
                      <a16:creationId xmlns:a16="http://schemas.microsoft.com/office/drawing/2014/main" xmlns="" id="{E1607857-2200-0847-9395-8E61BEEA1F0B}"/>
                    </a:ext>
                  </a:extLst>
                </p:cNvPr>
                <p:cNvSpPr/>
                <p:nvPr/>
              </p:nvSpPr>
              <p:spPr bwMode="auto">
                <a:xfrm>
                  <a:off x="3037667" y="2295692"/>
                  <a:ext cx="125610" cy="95573"/>
                </a:xfrm>
                <a:prstGeom prst="ellipse">
                  <a:avLst/>
                </a:prstGeom>
                <a:solidFill>
                  <a:srgbClr val="33184B"/>
                </a:solidFill>
                <a:ln w="50800" cap="sq" cmpd="sng" algn="ctr">
                  <a:noFill/>
                  <a:prstDash val="solid"/>
                  <a:miter lim="800000"/>
                  <a:headEnd type="triangle" w="med" len="sm"/>
                  <a:tailEnd type="triangle" w="med" len="sm"/>
                </a:ln>
              </p:spPr>
              <p:txBody>
                <a:bodyPr rtlCol="0" anchor="ctr"/>
                <a:lstStyle/>
                <a:p>
                  <a:pPr algn="ctr"/>
                  <a:endParaRPr lang="it-IT">
                    <a:latin typeface="Arial" pitchFamily="-65" charset="0"/>
                    <a:cs typeface="ＭＳ Ｐゴシック" pitchFamily="-65" charset="-128"/>
                  </a:endParaRPr>
                </a:p>
              </p:txBody>
            </p:sp>
          </p:grpSp>
          <p:grpSp>
            <p:nvGrpSpPr>
              <p:cNvPr id="49" name="Gruppo 48">
                <a:extLst>
                  <a:ext uri="{FF2B5EF4-FFF2-40B4-BE49-F238E27FC236}">
                    <a16:creationId xmlns:a16="http://schemas.microsoft.com/office/drawing/2014/main" xmlns="" id="{1D6407A1-DBA6-0E44-9369-F7CAF42A68D5}"/>
                  </a:ext>
                </a:extLst>
              </p:cNvPr>
              <p:cNvGrpSpPr/>
              <p:nvPr/>
            </p:nvGrpSpPr>
            <p:grpSpPr>
              <a:xfrm rot="14192971">
                <a:off x="3297187" y="3722348"/>
                <a:ext cx="179926" cy="136900"/>
                <a:chOff x="3001505" y="2252420"/>
                <a:chExt cx="237641" cy="180814"/>
              </a:xfrm>
            </p:grpSpPr>
            <p:sp>
              <p:nvSpPr>
                <p:cNvPr id="50" name="Ovale 49">
                  <a:extLst>
                    <a:ext uri="{FF2B5EF4-FFF2-40B4-BE49-F238E27FC236}">
                      <a16:creationId xmlns:a16="http://schemas.microsoft.com/office/drawing/2014/main" xmlns="" id="{1AA9AF9D-6454-FC46-AE87-73740921C624}"/>
                    </a:ext>
                  </a:extLst>
                </p:cNvPr>
                <p:cNvSpPr/>
                <p:nvPr/>
              </p:nvSpPr>
              <p:spPr bwMode="auto">
                <a:xfrm>
                  <a:off x="3001505" y="2252420"/>
                  <a:ext cx="237641" cy="180814"/>
                </a:xfrm>
                <a:prstGeom prst="ellipse">
                  <a:avLst/>
                </a:prstGeom>
                <a:solidFill>
                  <a:srgbClr val="6E349F">
                    <a:alpha val="74000"/>
                  </a:srgbClr>
                </a:solidFill>
                <a:ln w="50800" cap="sq" cmpd="sng" algn="ctr">
                  <a:noFill/>
                  <a:prstDash val="solid"/>
                  <a:miter lim="800000"/>
                  <a:headEnd type="triangle" w="med" len="sm"/>
                  <a:tailEnd type="triangle" w="med" len="sm"/>
                </a:ln>
              </p:spPr>
              <p:txBody>
                <a:bodyPr rtlCol="0" anchor="ctr"/>
                <a:lstStyle/>
                <a:p>
                  <a:pPr algn="ctr"/>
                  <a:endParaRPr lang="it-IT">
                    <a:latin typeface="Arial" pitchFamily="-65" charset="0"/>
                    <a:cs typeface="ＭＳ Ｐゴシック" pitchFamily="-65" charset="-128"/>
                  </a:endParaRPr>
                </a:p>
              </p:txBody>
            </p:sp>
            <p:sp>
              <p:nvSpPr>
                <p:cNvPr id="51" name="Ovale 50">
                  <a:extLst>
                    <a:ext uri="{FF2B5EF4-FFF2-40B4-BE49-F238E27FC236}">
                      <a16:creationId xmlns:a16="http://schemas.microsoft.com/office/drawing/2014/main" xmlns="" id="{B1FFE372-A0D4-2C45-AE9F-64F18EE2D7A5}"/>
                    </a:ext>
                  </a:extLst>
                </p:cNvPr>
                <p:cNvSpPr/>
                <p:nvPr/>
              </p:nvSpPr>
              <p:spPr bwMode="auto">
                <a:xfrm>
                  <a:off x="3037667" y="2295692"/>
                  <a:ext cx="125610" cy="95573"/>
                </a:xfrm>
                <a:prstGeom prst="ellipse">
                  <a:avLst/>
                </a:prstGeom>
                <a:solidFill>
                  <a:srgbClr val="33184B"/>
                </a:solidFill>
                <a:ln w="50800" cap="sq" cmpd="sng" algn="ctr">
                  <a:noFill/>
                  <a:prstDash val="solid"/>
                  <a:miter lim="800000"/>
                  <a:headEnd type="triangle" w="med" len="sm"/>
                  <a:tailEnd type="triangle" w="med" len="sm"/>
                </a:ln>
              </p:spPr>
              <p:txBody>
                <a:bodyPr rtlCol="0" anchor="ctr"/>
                <a:lstStyle/>
                <a:p>
                  <a:pPr algn="ctr"/>
                  <a:endParaRPr lang="it-IT">
                    <a:latin typeface="Arial" pitchFamily="-65" charset="0"/>
                    <a:cs typeface="ＭＳ Ｐゴシック" pitchFamily="-65" charset="-128"/>
                  </a:endParaRPr>
                </a:p>
              </p:txBody>
            </p:sp>
          </p:grpSp>
          <p:grpSp>
            <p:nvGrpSpPr>
              <p:cNvPr id="52" name="Gruppo 51">
                <a:extLst>
                  <a:ext uri="{FF2B5EF4-FFF2-40B4-BE49-F238E27FC236}">
                    <a16:creationId xmlns:a16="http://schemas.microsoft.com/office/drawing/2014/main" xmlns="" id="{BD9C5C51-A4ED-814A-A724-D922F3E723C8}"/>
                  </a:ext>
                </a:extLst>
              </p:cNvPr>
              <p:cNvGrpSpPr/>
              <p:nvPr/>
            </p:nvGrpSpPr>
            <p:grpSpPr>
              <a:xfrm rot="19653955">
                <a:off x="2898205" y="3968391"/>
                <a:ext cx="153180" cy="116550"/>
                <a:chOff x="3001505" y="2252420"/>
                <a:chExt cx="237641" cy="180814"/>
              </a:xfrm>
            </p:grpSpPr>
            <p:sp>
              <p:nvSpPr>
                <p:cNvPr id="53" name="Ovale 52">
                  <a:extLst>
                    <a:ext uri="{FF2B5EF4-FFF2-40B4-BE49-F238E27FC236}">
                      <a16:creationId xmlns:a16="http://schemas.microsoft.com/office/drawing/2014/main" xmlns="" id="{82EDD990-DA83-A747-934E-56EFB5199EDF}"/>
                    </a:ext>
                  </a:extLst>
                </p:cNvPr>
                <p:cNvSpPr/>
                <p:nvPr/>
              </p:nvSpPr>
              <p:spPr bwMode="auto">
                <a:xfrm>
                  <a:off x="3001505" y="2252420"/>
                  <a:ext cx="237641" cy="180814"/>
                </a:xfrm>
                <a:prstGeom prst="ellipse">
                  <a:avLst/>
                </a:prstGeom>
                <a:solidFill>
                  <a:srgbClr val="6E349F">
                    <a:alpha val="74000"/>
                  </a:srgbClr>
                </a:solidFill>
                <a:ln w="50800" cap="sq" cmpd="sng" algn="ctr">
                  <a:noFill/>
                  <a:prstDash val="solid"/>
                  <a:miter lim="800000"/>
                  <a:headEnd type="triangle" w="med" len="sm"/>
                  <a:tailEnd type="triangle" w="med" len="sm"/>
                </a:ln>
              </p:spPr>
              <p:txBody>
                <a:bodyPr rtlCol="0" anchor="ctr"/>
                <a:lstStyle/>
                <a:p>
                  <a:pPr algn="ctr"/>
                  <a:endParaRPr lang="it-IT">
                    <a:latin typeface="Arial" pitchFamily="-65" charset="0"/>
                    <a:cs typeface="ＭＳ Ｐゴシック" pitchFamily="-65" charset="-128"/>
                  </a:endParaRPr>
                </a:p>
              </p:txBody>
            </p:sp>
            <p:sp>
              <p:nvSpPr>
                <p:cNvPr id="54" name="Ovale 53">
                  <a:extLst>
                    <a:ext uri="{FF2B5EF4-FFF2-40B4-BE49-F238E27FC236}">
                      <a16:creationId xmlns:a16="http://schemas.microsoft.com/office/drawing/2014/main" xmlns="" id="{70ACBD9B-2E7D-B247-ADF3-16A4245768E7}"/>
                    </a:ext>
                  </a:extLst>
                </p:cNvPr>
                <p:cNvSpPr/>
                <p:nvPr/>
              </p:nvSpPr>
              <p:spPr bwMode="auto">
                <a:xfrm>
                  <a:off x="3037667" y="2295692"/>
                  <a:ext cx="125610" cy="95573"/>
                </a:xfrm>
                <a:prstGeom prst="ellipse">
                  <a:avLst/>
                </a:prstGeom>
                <a:solidFill>
                  <a:srgbClr val="33184B"/>
                </a:solidFill>
                <a:ln w="50800" cap="sq" cmpd="sng" algn="ctr">
                  <a:noFill/>
                  <a:prstDash val="solid"/>
                  <a:miter lim="800000"/>
                  <a:headEnd type="triangle" w="med" len="sm"/>
                  <a:tailEnd type="triangle" w="med" len="sm"/>
                </a:ln>
              </p:spPr>
              <p:txBody>
                <a:bodyPr rtlCol="0" anchor="ctr"/>
                <a:lstStyle/>
                <a:p>
                  <a:pPr algn="ctr"/>
                  <a:endParaRPr lang="it-IT">
                    <a:latin typeface="Arial" pitchFamily="-65" charset="0"/>
                    <a:cs typeface="ＭＳ Ｐゴシック" pitchFamily="-65" charset="-128"/>
                  </a:endParaRPr>
                </a:p>
              </p:txBody>
            </p:sp>
          </p:grpSp>
          <p:grpSp>
            <p:nvGrpSpPr>
              <p:cNvPr id="55" name="Gruppo 54">
                <a:extLst>
                  <a:ext uri="{FF2B5EF4-FFF2-40B4-BE49-F238E27FC236}">
                    <a16:creationId xmlns:a16="http://schemas.microsoft.com/office/drawing/2014/main" xmlns="" id="{17111D57-9365-6B44-B942-644EFB420F88}"/>
                  </a:ext>
                </a:extLst>
              </p:cNvPr>
              <p:cNvGrpSpPr/>
              <p:nvPr/>
            </p:nvGrpSpPr>
            <p:grpSpPr>
              <a:xfrm rot="9267017">
                <a:off x="3161485" y="3975398"/>
                <a:ext cx="267149" cy="203265"/>
                <a:chOff x="3001505" y="2252420"/>
                <a:chExt cx="237641" cy="180814"/>
              </a:xfrm>
            </p:grpSpPr>
            <p:sp>
              <p:nvSpPr>
                <p:cNvPr id="56" name="Ovale 55">
                  <a:extLst>
                    <a:ext uri="{FF2B5EF4-FFF2-40B4-BE49-F238E27FC236}">
                      <a16:creationId xmlns:a16="http://schemas.microsoft.com/office/drawing/2014/main" xmlns="" id="{BCF3F3BD-3B7B-9643-95DD-AAA2DE39A708}"/>
                    </a:ext>
                  </a:extLst>
                </p:cNvPr>
                <p:cNvSpPr/>
                <p:nvPr/>
              </p:nvSpPr>
              <p:spPr bwMode="auto">
                <a:xfrm>
                  <a:off x="3001505" y="2252420"/>
                  <a:ext cx="237641" cy="180814"/>
                </a:xfrm>
                <a:prstGeom prst="ellipse">
                  <a:avLst/>
                </a:prstGeom>
                <a:solidFill>
                  <a:srgbClr val="6E349F">
                    <a:alpha val="74000"/>
                  </a:srgbClr>
                </a:solidFill>
                <a:ln w="50800" cap="sq" cmpd="sng" algn="ctr">
                  <a:noFill/>
                  <a:prstDash val="solid"/>
                  <a:miter lim="800000"/>
                  <a:headEnd type="triangle" w="med" len="sm"/>
                  <a:tailEnd type="triangle" w="med" len="sm"/>
                </a:ln>
              </p:spPr>
              <p:txBody>
                <a:bodyPr rtlCol="0" anchor="ctr"/>
                <a:lstStyle/>
                <a:p>
                  <a:pPr algn="ctr"/>
                  <a:endParaRPr lang="it-IT">
                    <a:latin typeface="Arial" pitchFamily="-65" charset="0"/>
                    <a:cs typeface="ＭＳ Ｐゴシック" pitchFamily="-65" charset="-128"/>
                  </a:endParaRPr>
                </a:p>
              </p:txBody>
            </p:sp>
            <p:sp>
              <p:nvSpPr>
                <p:cNvPr id="57" name="Ovale 56">
                  <a:extLst>
                    <a:ext uri="{FF2B5EF4-FFF2-40B4-BE49-F238E27FC236}">
                      <a16:creationId xmlns:a16="http://schemas.microsoft.com/office/drawing/2014/main" xmlns="" id="{A6E26A7B-7E5F-C347-BE86-EEBD0151AFFF}"/>
                    </a:ext>
                  </a:extLst>
                </p:cNvPr>
                <p:cNvSpPr/>
                <p:nvPr/>
              </p:nvSpPr>
              <p:spPr bwMode="auto">
                <a:xfrm>
                  <a:off x="3037667" y="2295692"/>
                  <a:ext cx="125610" cy="95573"/>
                </a:xfrm>
                <a:prstGeom prst="ellipse">
                  <a:avLst/>
                </a:prstGeom>
                <a:solidFill>
                  <a:srgbClr val="33184B"/>
                </a:solidFill>
                <a:ln w="50800" cap="sq" cmpd="sng" algn="ctr">
                  <a:noFill/>
                  <a:prstDash val="solid"/>
                  <a:miter lim="800000"/>
                  <a:headEnd type="triangle" w="med" len="sm"/>
                  <a:tailEnd type="triangle" w="med" len="sm"/>
                </a:ln>
              </p:spPr>
              <p:txBody>
                <a:bodyPr rtlCol="0" anchor="ctr"/>
                <a:lstStyle/>
                <a:p>
                  <a:pPr algn="ctr"/>
                  <a:endParaRPr lang="it-IT">
                    <a:latin typeface="Arial" pitchFamily="-65" charset="0"/>
                    <a:cs typeface="ＭＳ Ｐゴシック" pitchFamily="-65" charset="-128"/>
                  </a:endParaRPr>
                </a:p>
              </p:txBody>
            </p:sp>
          </p:grpSp>
          <p:sp>
            <p:nvSpPr>
              <p:cNvPr id="58" name="Mostrina 57">
                <a:extLst>
                  <a:ext uri="{FF2B5EF4-FFF2-40B4-BE49-F238E27FC236}">
                    <a16:creationId xmlns:a16="http://schemas.microsoft.com/office/drawing/2014/main" xmlns="" id="{96A2BB67-7DE4-4242-8C7A-A8C3A8BBD089}"/>
                  </a:ext>
                </a:extLst>
              </p:cNvPr>
              <p:cNvSpPr/>
              <p:nvPr/>
            </p:nvSpPr>
            <p:spPr bwMode="auto">
              <a:xfrm rot="5400000">
                <a:off x="3061990" y="3070131"/>
                <a:ext cx="203290" cy="237641"/>
              </a:xfrm>
              <a:prstGeom prst="chevron">
                <a:avLst/>
              </a:prstGeom>
              <a:solidFill>
                <a:schemeClr val="bg1">
                  <a:alpha val="61000"/>
                </a:schemeClr>
              </a:solidFill>
              <a:ln w="50800" cap="sq" cmpd="sng" algn="ctr">
                <a:noFill/>
                <a:prstDash val="solid"/>
                <a:miter lim="800000"/>
                <a:headEnd type="triangle" w="med" len="sm"/>
                <a:tailEnd type="triangle" w="med" len="sm"/>
              </a:ln>
            </p:spPr>
            <p:txBody>
              <a:bodyPr rtlCol="0" anchor="ctr"/>
              <a:lstStyle/>
              <a:p>
                <a:pPr algn="ctr"/>
                <a:endParaRPr lang="it-IT">
                  <a:latin typeface="Arial" pitchFamily="-65" charset="0"/>
                  <a:cs typeface="ＭＳ Ｐゴシック" pitchFamily="-65" charset="-128"/>
                </a:endParaRPr>
              </a:p>
            </p:txBody>
          </p:sp>
        </p:grpSp>
        <p:cxnSp>
          <p:nvCxnSpPr>
            <p:cNvPr id="61" name="Connettore 1 60">
              <a:extLst>
                <a:ext uri="{FF2B5EF4-FFF2-40B4-BE49-F238E27FC236}">
                  <a16:creationId xmlns:a16="http://schemas.microsoft.com/office/drawing/2014/main" xmlns="" id="{0CCE77FA-53CF-4C4D-A952-0D76CCD50BED}"/>
                </a:ext>
              </a:extLst>
            </p:cNvPr>
            <p:cNvCxnSpPr>
              <a:cxnSpLocks/>
            </p:cNvCxnSpPr>
            <p:nvPr/>
          </p:nvCxnSpPr>
          <p:spPr>
            <a:xfrm>
              <a:off x="2239604" y="1642533"/>
              <a:ext cx="0" cy="4202842"/>
            </a:xfrm>
            <a:prstGeom prst="line">
              <a:avLst/>
            </a:prstGeom>
            <a:noFill/>
            <a:ln w="12700" cap="sq" cmpd="sng" algn="ctr">
              <a:solidFill>
                <a:schemeClr val="bg1">
                  <a:alpha val="31000"/>
                </a:schemeClr>
              </a:solidFill>
              <a:prstDash val="dash"/>
              <a:miter lim="800000"/>
              <a:headEnd type="none" w="med" len="med"/>
              <a:tailEnd type="none" w="lg" len="lg"/>
            </a:ln>
          </p:spPr>
        </p:cxnSp>
        <p:cxnSp>
          <p:nvCxnSpPr>
            <p:cNvPr id="62" name="Connettore 1 61">
              <a:extLst>
                <a:ext uri="{FF2B5EF4-FFF2-40B4-BE49-F238E27FC236}">
                  <a16:creationId xmlns:a16="http://schemas.microsoft.com/office/drawing/2014/main" xmlns="" id="{0122D6B6-396E-8045-B8E3-B1F9FA0205D0}"/>
                </a:ext>
              </a:extLst>
            </p:cNvPr>
            <p:cNvCxnSpPr>
              <a:cxnSpLocks/>
            </p:cNvCxnSpPr>
            <p:nvPr/>
          </p:nvCxnSpPr>
          <p:spPr>
            <a:xfrm>
              <a:off x="3483723" y="1642533"/>
              <a:ext cx="0" cy="3315975"/>
            </a:xfrm>
            <a:prstGeom prst="line">
              <a:avLst/>
            </a:prstGeom>
            <a:noFill/>
            <a:ln w="12700" cap="sq" cmpd="sng" algn="ctr">
              <a:solidFill>
                <a:schemeClr val="bg1">
                  <a:alpha val="31000"/>
                </a:schemeClr>
              </a:solidFill>
              <a:prstDash val="dash"/>
              <a:miter lim="800000"/>
              <a:headEnd type="none" w="med" len="med"/>
              <a:tailEnd type="none" w="lg" len="lg"/>
            </a:ln>
          </p:spPr>
        </p:cxnSp>
        <p:sp>
          <p:nvSpPr>
            <p:cNvPr id="63" name="Ovale 62">
              <a:extLst>
                <a:ext uri="{FF2B5EF4-FFF2-40B4-BE49-F238E27FC236}">
                  <a16:creationId xmlns:a16="http://schemas.microsoft.com/office/drawing/2014/main" xmlns="" id="{E4560A74-3DB5-2148-85FD-F9BF0349865E}"/>
                </a:ext>
              </a:extLst>
            </p:cNvPr>
            <p:cNvSpPr/>
            <p:nvPr/>
          </p:nvSpPr>
          <p:spPr bwMode="auto">
            <a:xfrm rot="6103894">
              <a:off x="4150460" y="2981695"/>
              <a:ext cx="1293488" cy="1059714"/>
            </a:xfrm>
            <a:prstGeom prst="ellipse">
              <a:avLst/>
            </a:prstGeom>
            <a:solidFill>
              <a:srgbClr val="6E349F">
                <a:alpha val="74000"/>
              </a:srgbClr>
            </a:solidFill>
            <a:ln w="50800" cap="sq" cmpd="sng" algn="ctr">
              <a:noFill/>
              <a:prstDash val="solid"/>
              <a:miter lim="800000"/>
              <a:headEnd type="triangle" w="med" len="sm"/>
              <a:tailEnd type="triangle" w="med" len="sm"/>
            </a:ln>
          </p:spPr>
          <p:txBody>
            <a:bodyPr rtlCol="0" anchor="ctr"/>
            <a:lstStyle/>
            <a:p>
              <a:pPr algn="ctr"/>
              <a:endParaRPr lang="it-IT">
                <a:latin typeface="Arial" pitchFamily="-65" charset="0"/>
                <a:cs typeface="ＭＳ Ｐゴシック" pitchFamily="-65" charset="-128"/>
              </a:endParaRPr>
            </a:p>
          </p:txBody>
        </p:sp>
        <p:sp>
          <p:nvSpPr>
            <p:cNvPr id="65" name="Ovale 64">
              <a:extLst>
                <a:ext uri="{FF2B5EF4-FFF2-40B4-BE49-F238E27FC236}">
                  <a16:creationId xmlns:a16="http://schemas.microsoft.com/office/drawing/2014/main" xmlns="" id="{DB0D70EB-63E0-414E-8D4C-40F17D1407AB}"/>
                </a:ext>
              </a:extLst>
            </p:cNvPr>
            <p:cNvSpPr/>
            <p:nvPr/>
          </p:nvSpPr>
          <p:spPr bwMode="auto">
            <a:xfrm rot="5932521">
              <a:off x="4426059" y="3122389"/>
              <a:ext cx="711517" cy="687727"/>
            </a:xfrm>
            <a:prstGeom prst="ellipse">
              <a:avLst/>
            </a:prstGeom>
            <a:solidFill>
              <a:srgbClr val="33184B">
                <a:alpha val="74000"/>
              </a:srgbClr>
            </a:solidFill>
            <a:ln w="50800" cap="sq" cmpd="sng" algn="ctr">
              <a:noFill/>
              <a:prstDash val="solid"/>
              <a:miter lim="800000"/>
              <a:headEnd type="triangle" w="med" len="sm"/>
              <a:tailEnd type="triangle" w="med" len="sm"/>
            </a:ln>
          </p:spPr>
          <p:txBody>
            <a:bodyPr rtlCol="0" anchor="ctr"/>
            <a:lstStyle/>
            <a:p>
              <a:pPr algn="ctr"/>
              <a:endParaRPr lang="it-IT">
                <a:latin typeface="Arial" pitchFamily="-65" charset="0"/>
                <a:cs typeface="ＭＳ Ｐゴシック" pitchFamily="-65" charset="-128"/>
              </a:endParaRPr>
            </a:p>
          </p:txBody>
        </p:sp>
        <p:grpSp>
          <p:nvGrpSpPr>
            <p:cNvPr id="97" name="Gruppo 96">
              <a:extLst>
                <a:ext uri="{FF2B5EF4-FFF2-40B4-BE49-F238E27FC236}">
                  <a16:creationId xmlns:a16="http://schemas.microsoft.com/office/drawing/2014/main" xmlns="" id="{4C032C98-466A-4949-9D95-3F4C701D43A4}"/>
                </a:ext>
              </a:extLst>
            </p:cNvPr>
            <p:cNvGrpSpPr/>
            <p:nvPr/>
          </p:nvGrpSpPr>
          <p:grpSpPr>
            <a:xfrm rot="588078">
              <a:off x="3598536" y="2172316"/>
              <a:ext cx="792774" cy="796255"/>
              <a:chOff x="4661997" y="3607863"/>
              <a:chExt cx="512892" cy="515144"/>
            </a:xfrm>
          </p:grpSpPr>
          <p:grpSp>
            <p:nvGrpSpPr>
              <p:cNvPr id="94" name="Gruppo 93">
                <a:extLst>
                  <a:ext uri="{FF2B5EF4-FFF2-40B4-BE49-F238E27FC236}">
                    <a16:creationId xmlns:a16="http://schemas.microsoft.com/office/drawing/2014/main" xmlns="" id="{306C4F52-8107-3744-A721-273E5331D585}"/>
                  </a:ext>
                </a:extLst>
              </p:cNvPr>
              <p:cNvGrpSpPr/>
              <p:nvPr/>
            </p:nvGrpSpPr>
            <p:grpSpPr>
              <a:xfrm rot="3426951">
                <a:off x="4669363" y="3609268"/>
                <a:ext cx="498159" cy="512892"/>
                <a:chOff x="4666862" y="3607863"/>
                <a:chExt cx="498159" cy="512892"/>
              </a:xfrm>
            </p:grpSpPr>
            <p:cxnSp>
              <p:nvCxnSpPr>
                <p:cNvPr id="95" name="Connettore 1 94">
                  <a:extLst>
                    <a:ext uri="{FF2B5EF4-FFF2-40B4-BE49-F238E27FC236}">
                      <a16:creationId xmlns:a16="http://schemas.microsoft.com/office/drawing/2014/main" xmlns="" id="{47BBDC2C-D40B-0A4D-8F6D-78CD30D5F2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905670" y="3607863"/>
                  <a:ext cx="6769" cy="512892"/>
                </a:xfrm>
                <a:prstGeom prst="line">
                  <a:avLst/>
                </a:prstGeom>
                <a:noFill/>
                <a:ln w="12700" cap="sq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miter lim="800000"/>
                  <a:headEnd type="oval" w="sm" len="sm"/>
                  <a:tailEnd type="oval" w="sm" len="sm"/>
                </a:ln>
              </p:spPr>
            </p:cxnSp>
            <p:cxnSp>
              <p:nvCxnSpPr>
                <p:cNvPr id="96" name="Connettore 1 95">
                  <a:extLst>
                    <a:ext uri="{FF2B5EF4-FFF2-40B4-BE49-F238E27FC236}">
                      <a16:creationId xmlns:a16="http://schemas.microsoft.com/office/drawing/2014/main" xmlns="" id="{781D3A82-C926-8F40-8738-C7276C5DC2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66862" y="3858909"/>
                  <a:ext cx="498159" cy="0"/>
                </a:xfrm>
                <a:prstGeom prst="line">
                  <a:avLst/>
                </a:prstGeom>
                <a:noFill/>
                <a:ln w="12700" cap="sq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miter lim="800000"/>
                  <a:headEnd type="oval" w="sm" len="sm"/>
                  <a:tailEnd type="oval" w="sm" len="sm"/>
                </a:ln>
              </p:spPr>
            </p:cxnSp>
          </p:grpSp>
          <p:grpSp>
            <p:nvGrpSpPr>
              <p:cNvPr id="90" name="Gruppo 89">
                <a:extLst>
                  <a:ext uri="{FF2B5EF4-FFF2-40B4-BE49-F238E27FC236}">
                    <a16:creationId xmlns:a16="http://schemas.microsoft.com/office/drawing/2014/main" xmlns="" id="{A10F08A6-1C3E-B24E-B37C-A44A183B7538}"/>
                  </a:ext>
                </a:extLst>
              </p:cNvPr>
              <p:cNvGrpSpPr/>
              <p:nvPr/>
            </p:nvGrpSpPr>
            <p:grpSpPr>
              <a:xfrm>
                <a:off x="4666862" y="3607863"/>
                <a:ext cx="498159" cy="512892"/>
                <a:chOff x="4666862" y="3607863"/>
                <a:chExt cx="498159" cy="512892"/>
              </a:xfrm>
            </p:grpSpPr>
            <p:cxnSp>
              <p:nvCxnSpPr>
                <p:cNvPr id="83" name="Connettore 1 82">
                  <a:extLst>
                    <a:ext uri="{FF2B5EF4-FFF2-40B4-BE49-F238E27FC236}">
                      <a16:creationId xmlns:a16="http://schemas.microsoft.com/office/drawing/2014/main" xmlns="" id="{49D65239-6823-EA43-859B-3025FC21E1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905670" y="3607863"/>
                  <a:ext cx="6769" cy="512892"/>
                </a:xfrm>
                <a:prstGeom prst="line">
                  <a:avLst/>
                </a:prstGeom>
                <a:noFill/>
                <a:ln w="12700" cap="sq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miter lim="800000"/>
                  <a:headEnd type="oval" w="sm" len="sm"/>
                  <a:tailEnd type="oval" w="sm" len="sm"/>
                </a:ln>
              </p:spPr>
            </p:cxnSp>
            <p:cxnSp>
              <p:nvCxnSpPr>
                <p:cNvPr id="87" name="Connettore 1 86">
                  <a:extLst>
                    <a:ext uri="{FF2B5EF4-FFF2-40B4-BE49-F238E27FC236}">
                      <a16:creationId xmlns:a16="http://schemas.microsoft.com/office/drawing/2014/main" xmlns="" id="{99BB391A-E6BD-D44A-A9DE-C9DC506FAE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66862" y="3858909"/>
                  <a:ext cx="498159" cy="0"/>
                </a:xfrm>
                <a:prstGeom prst="line">
                  <a:avLst/>
                </a:prstGeom>
                <a:noFill/>
                <a:ln w="12700" cap="sq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miter lim="800000"/>
                  <a:headEnd type="oval" w="sm" len="sm"/>
                  <a:tailEnd type="oval" w="sm" len="sm"/>
                </a:ln>
              </p:spPr>
            </p:cxnSp>
          </p:grpSp>
          <p:grpSp>
            <p:nvGrpSpPr>
              <p:cNvPr id="91" name="Gruppo 90">
                <a:extLst>
                  <a:ext uri="{FF2B5EF4-FFF2-40B4-BE49-F238E27FC236}">
                    <a16:creationId xmlns:a16="http://schemas.microsoft.com/office/drawing/2014/main" xmlns="" id="{648F10B0-28F6-D54C-990C-D1052E4FF010}"/>
                  </a:ext>
                </a:extLst>
              </p:cNvPr>
              <p:cNvGrpSpPr/>
              <p:nvPr/>
            </p:nvGrpSpPr>
            <p:grpSpPr>
              <a:xfrm rot="1765335">
                <a:off x="4669116" y="3610115"/>
                <a:ext cx="498159" cy="512892"/>
                <a:chOff x="4666862" y="3607863"/>
                <a:chExt cx="498159" cy="512892"/>
              </a:xfrm>
            </p:grpSpPr>
            <p:cxnSp>
              <p:nvCxnSpPr>
                <p:cNvPr id="92" name="Connettore 1 91">
                  <a:extLst>
                    <a:ext uri="{FF2B5EF4-FFF2-40B4-BE49-F238E27FC236}">
                      <a16:creationId xmlns:a16="http://schemas.microsoft.com/office/drawing/2014/main" xmlns="" id="{B3553BB2-CB7C-F04C-8EFD-996E8F46FD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905670" y="3607863"/>
                  <a:ext cx="6769" cy="512892"/>
                </a:xfrm>
                <a:prstGeom prst="line">
                  <a:avLst/>
                </a:prstGeom>
                <a:noFill/>
                <a:ln w="12700" cap="sq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miter lim="800000"/>
                  <a:headEnd type="oval" w="sm" len="sm"/>
                  <a:tailEnd type="oval" w="sm" len="sm"/>
                </a:ln>
              </p:spPr>
            </p:cxnSp>
            <p:cxnSp>
              <p:nvCxnSpPr>
                <p:cNvPr id="93" name="Connettore 1 92">
                  <a:extLst>
                    <a:ext uri="{FF2B5EF4-FFF2-40B4-BE49-F238E27FC236}">
                      <a16:creationId xmlns:a16="http://schemas.microsoft.com/office/drawing/2014/main" xmlns="" id="{053C58C5-E305-DA4B-9801-33B7F44BEA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66862" y="3858909"/>
                  <a:ext cx="498159" cy="0"/>
                </a:xfrm>
                <a:prstGeom prst="line">
                  <a:avLst/>
                </a:prstGeom>
                <a:noFill/>
                <a:ln w="12700" cap="sq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miter lim="800000"/>
                  <a:headEnd type="oval" w="sm" len="sm"/>
                  <a:tailEnd type="oval" w="sm" len="sm"/>
                </a:ln>
              </p:spPr>
            </p:cxnSp>
          </p:grpSp>
          <p:sp>
            <p:nvSpPr>
              <p:cNvPr id="66" name="Ovale 65">
                <a:extLst>
                  <a:ext uri="{FF2B5EF4-FFF2-40B4-BE49-F238E27FC236}">
                    <a16:creationId xmlns:a16="http://schemas.microsoft.com/office/drawing/2014/main" xmlns="" id="{68FEA3B5-40BF-6C41-8F08-316672DE54B4}"/>
                  </a:ext>
                </a:extLst>
              </p:cNvPr>
              <p:cNvSpPr/>
              <p:nvPr/>
            </p:nvSpPr>
            <p:spPr bwMode="auto">
              <a:xfrm rot="5932521">
                <a:off x="4750117" y="3700806"/>
                <a:ext cx="332920" cy="32178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50800" cap="sq" cmpd="sng" algn="ctr">
                <a:noFill/>
                <a:prstDash val="solid"/>
                <a:miter lim="800000"/>
                <a:headEnd type="triangle" w="med" len="sm"/>
                <a:tailEnd type="triangle" w="med" len="sm"/>
              </a:ln>
            </p:spPr>
            <p:txBody>
              <a:bodyPr rtlCol="0" anchor="ctr"/>
              <a:lstStyle/>
              <a:p>
                <a:pPr algn="ctr"/>
                <a:endParaRPr lang="it-IT">
                  <a:latin typeface="Arial" pitchFamily="-65" charset="0"/>
                  <a:cs typeface="ＭＳ Ｐゴシック" pitchFamily="-65" charset="-128"/>
                </a:endParaRPr>
              </a:p>
            </p:txBody>
          </p:sp>
          <p:pic>
            <p:nvPicPr>
              <p:cNvPr id="67" name="Immagine 66">
                <a:extLst>
                  <a:ext uri="{FF2B5EF4-FFF2-40B4-BE49-F238E27FC236}">
                    <a16:creationId xmlns:a16="http://schemas.microsoft.com/office/drawing/2014/main" xmlns="" id="{5FABBEC1-A164-1C4F-ACC8-4CBBBC6168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8900000">
                <a:off x="4855479" y="3715717"/>
                <a:ext cx="153946" cy="153946"/>
              </a:xfrm>
              <a:prstGeom prst="rect">
                <a:avLst/>
              </a:prstGeom>
            </p:spPr>
          </p:pic>
          <p:pic>
            <p:nvPicPr>
              <p:cNvPr id="68" name="Immagine 67">
                <a:extLst>
                  <a:ext uri="{FF2B5EF4-FFF2-40B4-BE49-F238E27FC236}">
                    <a16:creationId xmlns:a16="http://schemas.microsoft.com/office/drawing/2014/main" xmlns="" id="{44A5C66C-9120-DD48-B95D-B8CC0FC617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8900000">
                <a:off x="4826905" y="3788742"/>
                <a:ext cx="153946" cy="153946"/>
              </a:xfrm>
              <a:prstGeom prst="rect">
                <a:avLst/>
              </a:prstGeom>
            </p:spPr>
          </p:pic>
          <p:pic>
            <p:nvPicPr>
              <p:cNvPr id="69" name="Immagine 68">
                <a:extLst>
                  <a:ext uri="{FF2B5EF4-FFF2-40B4-BE49-F238E27FC236}">
                    <a16:creationId xmlns:a16="http://schemas.microsoft.com/office/drawing/2014/main" xmlns="" id="{999DE5E9-6703-E847-8FA3-C31A635EF8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8900000">
                <a:off x="4855480" y="3861767"/>
                <a:ext cx="153946" cy="153946"/>
              </a:xfrm>
              <a:prstGeom prst="rect">
                <a:avLst/>
              </a:prstGeom>
            </p:spPr>
          </p:pic>
        </p:grpSp>
        <p:grpSp>
          <p:nvGrpSpPr>
            <p:cNvPr id="72" name="Gruppo 71">
              <a:extLst>
                <a:ext uri="{FF2B5EF4-FFF2-40B4-BE49-F238E27FC236}">
                  <a16:creationId xmlns:a16="http://schemas.microsoft.com/office/drawing/2014/main" xmlns="" id="{64EA7D2A-2B1A-B549-941F-BC5AEC63C485}"/>
                </a:ext>
              </a:extLst>
            </p:cNvPr>
            <p:cNvGrpSpPr/>
            <p:nvPr/>
          </p:nvGrpSpPr>
          <p:grpSpPr>
            <a:xfrm>
              <a:off x="4510166" y="3330316"/>
              <a:ext cx="543302" cy="271872"/>
              <a:chOff x="5335796" y="4157319"/>
              <a:chExt cx="307641" cy="153946"/>
            </a:xfrm>
          </p:grpSpPr>
          <p:pic>
            <p:nvPicPr>
              <p:cNvPr id="70" name="Immagine 69">
                <a:extLst>
                  <a:ext uri="{FF2B5EF4-FFF2-40B4-BE49-F238E27FC236}">
                    <a16:creationId xmlns:a16="http://schemas.microsoft.com/office/drawing/2014/main" xmlns="" id="{CE43EC87-52F8-184E-9A0E-BFCFA8F073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8900000">
                <a:off x="5335796" y="4157319"/>
                <a:ext cx="153946" cy="153946"/>
              </a:xfrm>
              <a:prstGeom prst="rect">
                <a:avLst/>
              </a:prstGeom>
            </p:spPr>
          </p:pic>
          <p:pic>
            <p:nvPicPr>
              <p:cNvPr id="71" name="Immagine 70">
                <a:extLst>
                  <a:ext uri="{FF2B5EF4-FFF2-40B4-BE49-F238E27FC236}">
                    <a16:creationId xmlns:a16="http://schemas.microsoft.com/office/drawing/2014/main" xmlns="" id="{423E9A75-9091-4341-9F9C-7687617D5F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8900000">
                <a:off x="5489491" y="4157319"/>
                <a:ext cx="153946" cy="153946"/>
              </a:xfrm>
              <a:prstGeom prst="rect">
                <a:avLst/>
              </a:prstGeom>
            </p:spPr>
          </p:pic>
        </p:grpSp>
        <p:cxnSp>
          <p:nvCxnSpPr>
            <p:cNvPr id="99" name="Connettore 4 98">
              <a:extLst>
                <a:ext uri="{FF2B5EF4-FFF2-40B4-BE49-F238E27FC236}">
                  <a16:creationId xmlns:a16="http://schemas.microsoft.com/office/drawing/2014/main" xmlns="" id="{3CC5A69F-F9A5-064F-898F-55A45BB72909}"/>
                </a:ext>
              </a:extLst>
            </p:cNvPr>
            <p:cNvCxnSpPr>
              <a:endCxn id="63" idx="4"/>
            </p:cNvCxnSpPr>
            <p:nvPr/>
          </p:nvCxnSpPr>
          <p:spPr>
            <a:xfrm rot="16200000" flipH="1">
              <a:off x="3926684" y="3052086"/>
              <a:ext cx="400227" cy="303235"/>
            </a:xfrm>
            <a:prstGeom prst="bentConnector2">
              <a:avLst/>
            </a:prstGeom>
            <a:noFill/>
            <a:ln w="25400" cap="sq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arrow" w="lg" len="med"/>
            </a:ln>
          </p:spPr>
        </p:cxnSp>
        <p:sp>
          <p:nvSpPr>
            <p:cNvPr id="100" name="CasellaDiTesto 99">
              <a:extLst>
                <a:ext uri="{FF2B5EF4-FFF2-40B4-BE49-F238E27FC236}">
                  <a16:creationId xmlns:a16="http://schemas.microsoft.com/office/drawing/2014/main" xmlns="" id="{F7C85A1A-E67A-F741-9DE5-15BE27B30114}"/>
                </a:ext>
              </a:extLst>
            </p:cNvPr>
            <p:cNvSpPr txBox="1"/>
            <p:nvPr/>
          </p:nvSpPr>
          <p:spPr>
            <a:xfrm>
              <a:off x="3482702" y="3551079"/>
              <a:ext cx="869772" cy="570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Viral</a:t>
              </a:r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vector</a:t>
              </a:r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with CAR DNA</a:t>
              </a:r>
            </a:p>
          </p:txBody>
        </p:sp>
        <p:sp>
          <p:nvSpPr>
            <p:cNvPr id="101" name="CasellaDiTesto 100">
              <a:extLst>
                <a:ext uri="{FF2B5EF4-FFF2-40B4-BE49-F238E27FC236}">
                  <a16:creationId xmlns:a16="http://schemas.microsoft.com/office/drawing/2014/main" xmlns="" id="{A19D89DA-3098-704B-9011-E559E7AEC88B}"/>
                </a:ext>
              </a:extLst>
            </p:cNvPr>
            <p:cNvSpPr txBox="1"/>
            <p:nvPr/>
          </p:nvSpPr>
          <p:spPr>
            <a:xfrm>
              <a:off x="4215291" y="4222214"/>
              <a:ext cx="1133051" cy="418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CAR-</a:t>
              </a:r>
              <a:r>
                <a:rPr lang="it-IT" sz="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engineered</a:t>
              </a:r>
              <a:endParaRPr lang="it-IT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it-IT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 </a:t>
              </a:r>
              <a:r>
                <a:rPr lang="it-IT" sz="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cell</a:t>
              </a:r>
              <a:endParaRPr lang="it-IT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Rettangolo con angoli arrotondati 105">
              <a:extLst>
                <a:ext uri="{FF2B5EF4-FFF2-40B4-BE49-F238E27FC236}">
                  <a16:creationId xmlns:a16="http://schemas.microsoft.com/office/drawing/2014/main" xmlns="" id="{125DFC3F-F2D2-4E4D-93E3-A84BE140C5F8}"/>
                </a:ext>
              </a:extLst>
            </p:cNvPr>
            <p:cNvSpPr/>
            <p:nvPr/>
          </p:nvSpPr>
          <p:spPr bwMode="auto">
            <a:xfrm>
              <a:off x="4765718" y="2458835"/>
              <a:ext cx="322641" cy="800993"/>
            </a:xfrm>
            <a:prstGeom prst="roundRect">
              <a:avLst/>
            </a:prstGeom>
            <a:noFill/>
            <a:ln w="6350" cap="sq" cmpd="sng" algn="ctr">
              <a:solidFill>
                <a:schemeClr val="bg1"/>
              </a:solidFill>
              <a:prstDash val="solid"/>
              <a:miter lim="800000"/>
              <a:headEnd type="triangle" w="med" len="sm"/>
              <a:tailEnd type="triangle" w="med" len="sm"/>
            </a:ln>
          </p:spPr>
          <p:txBody>
            <a:bodyPr rtlCol="0" anchor="ctr"/>
            <a:lstStyle/>
            <a:p>
              <a:pPr algn="ctr"/>
              <a:endParaRPr lang="it-IT">
                <a:latin typeface="Arial" pitchFamily="-65" charset="0"/>
                <a:cs typeface="ＭＳ Ｐゴシック" pitchFamily="-65" charset="-128"/>
              </a:endParaRPr>
            </a:p>
          </p:txBody>
        </p:sp>
        <p:sp>
          <p:nvSpPr>
            <p:cNvPr id="107" name="Rettangolo con angoli arrotondati 106">
              <a:extLst>
                <a:ext uri="{FF2B5EF4-FFF2-40B4-BE49-F238E27FC236}">
                  <a16:creationId xmlns:a16="http://schemas.microsoft.com/office/drawing/2014/main" xmlns="" id="{670A7233-E84E-6041-A33F-0E250D466DC5}"/>
                </a:ext>
              </a:extLst>
            </p:cNvPr>
            <p:cNvSpPr/>
            <p:nvPr/>
          </p:nvSpPr>
          <p:spPr bwMode="auto">
            <a:xfrm>
              <a:off x="5450930" y="1633440"/>
              <a:ext cx="1631869" cy="3093150"/>
            </a:xfrm>
            <a:prstGeom prst="roundRect">
              <a:avLst>
                <a:gd name="adj" fmla="val 7964"/>
              </a:avLst>
            </a:prstGeom>
            <a:noFill/>
            <a:ln w="6350" cap="sq" cmpd="sng" algn="ctr">
              <a:solidFill>
                <a:schemeClr val="bg1"/>
              </a:solidFill>
              <a:prstDash val="solid"/>
              <a:miter lim="800000"/>
              <a:headEnd type="triangle" w="med" len="sm"/>
              <a:tailEnd type="triangle" w="med" len="sm"/>
            </a:ln>
          </p:spPr>
          <p:txBody>
            <a:bodyPr rtlCol="0" anchor="ctr"/>
            <a:lstStyle/>
            <a:p>
              <a:pPr algn="ctr"/>
              <a:endParaRPr lang="it-IT">
                <a:latin typeface="Arial" pitchFamily="-65" charset="0"/>
                <a:cs typeface="ＭＳ Ｐゴシック" pitchFamily="-65" charset="-128"/>
              </a:endParaRPr>
            </a:p>
          </p:txBody>
        </p:sp>
        <p:grpSp>
          <p:nvGrpSpPr>
            <p:cNvPr id="116" name="Gruppo 115">
              <a:extLst>
                <a:ext uri="{FF2B5EF4-FFF2-40B4-BE49-F238E27FC236}">
                  <a16:creationId xmlns:a16="http://schemas.microsoft.com/office/drawing/2014/main" xmlns="" id="{A1292888-D83E-EC4D-B4D7-3FE9D14F0F69}"/>
                </a:ext>
              </a:extLst>
            </p:cNvPr>
            <p:cNvGrpSpPr/>
            <p:nvPr/>
          </p:nvGrpSpPr>
          <p:grpSpPr>
            <a:xfrm>
              <a:off x="4479505" y="2545235"/>
              <a:ext cx="555898" cy="691711"/>
              <a:chOff x="4692155" y="2545235"/>
              <a:chExt cx="555898" cy="691711"/>
            </a:xfrm>
          </p:grpSpPr>
          <p:pic>
            <p:nvPicPr>
              <p:cNvPr id="103" name="Immagine 102">
                <a:extLst>
                  <a:ext uri="{FF2B5EF4-FFF2-40B4-BE49-F238E27FC236}">
                    <a16:creationId xmlns:a16="http://schemas.microsoft.com/office/drawing/2014/main" xmlns="" id="{14E198D0-5E26-8D43-BF67-19F2F8CFB1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50997" y="2545235"/>
                <a:ext cx="197056" cy="643025"/>
              </a:xfrm>
              <a:prstGeom prst="rect">
                <a:avLst/>
              </a:prstGeom>
            </p:spPr>
          </p:pic>
          <p:pic>
            <p:nvPicPr>
              <p:cNvPr id="104" name="Immagine 103">
                <a:extLst>
                  <a:ext uri="{FF2B5EF4-FFF2-40B4-BE49-F238E27FC236}">
                    <a16:creationId xmlns:a16="http://schemas.microsoft.com/office/drawing/2014/main" xmlns="" id="{9BB63FC2-AB6C-8A4B-B32C-F1290CECBA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9642887">
                <a:off x="4692155" y="2593921"/>
                <a:ext cx="197056" cy="643025"/>
              </a:xfrm>
              <a:prstGeom prst="rect">
                <a:avLst/>
              </a:prstGeom>
            </p:spPr>
          </p:pic>
          <p:cxnSp>
            <p:nvCxnSpPr>
              <p:cNvPr id="110" name="Connettore 1 109">
                <a:extLst>
                  <a:ext uri="{FF2B5EF4-FFF2-40B4-BE49-F238E27FC236}">
                    <a16:creationId xmlns:a16="http://schemas.microsoft.com/office/drawing/2014/main" xmlns="" id="{E1D90FD8-6034-7944-B2DB-37AE942AEAC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46959" y="2749375"/>
                <a:ext cx="11922" cy="71243"/>
              </a:xfrm>
              <a:prstGeom prst="line">
                <a:avLst/>
              </a:prstGeom>
              <a:noFill/>
              <a:ln w="12700" cap="sq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lg" len="lg"/>
              </a:ln>
            </p:spPr>
          </p:cxnSp>
          <p:cxnSp>
            <p:nvCxnSpPr>
              <p:cNvPr id="112" name="Connettore 1 111">
                <a:extLst>
                  <a:ext uri="{FF2B5EF4-FFF2-40B4-BE49-F238E27FC236}">
                    <a16:creationId xmlns:a16="http://schemas.microsoft.com/office/drawing/2014/main" xmlns="" id="{9C42F836-D07D-AE41-A7C3-A0CCB9A03E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731180" y="2809082"/>
                <a:ext cx="25475" cy="69774"/>
              </a:xfrm>
              <a:prstGeom prst="line">
                <a:avLst/>
              </a:prstGeom>
              <a:noFill/>
              <a:ln w="12700" cap="sq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lg" len="lg"/>
              </a:ln>
            </p:spPr>
          </p:cxnSp>
        </p:grpSp>
        <p:sp>
          <p:nvSpPr>
            <p:cNvPr id="117" name="CasellaDiTesto 116">
              <a:extLst>
                <a:ext uri="{FF2B5EF4-FFF2-40B4-BE49-F238E27FC236}">
                  <a16:creationId xmlns:a16="http://schemas.microsoft.com/office/drawing/2014/main" xmlns="" id="{F3CB6DFF-26DF-5E42-A03F-3707058F3868}"/>
                </a:ext>
              </a:extLst>
            </p:cNvPr>
            <p:cNvSpPr txBox="1"/>
            <p:nvPr/>
          </p:nvSpPr>
          <p:spPr>
            <a:xfrm>
              <a:off x="5530178" y="1655539"/>
              <a:ext cx="1500185" cy="684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Targeting</a:t>
              </a:r>
              <a:r>
                <a:rPr lang="it-IT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element</a:t>
              </a:r>
              <a:r>
                <a:rPr lang="it-IT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it-IT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it-IT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(e.g. CD19, BCMA, CD20)</a:t>
              </a:r>
            </a:p>
          </p:txBody>
        </p:sp>
        <p:sp>
          <p:nvSpPr>
            <p:cNvPr id="118" name="CasellaDiTesto 117">
              <a:extLst>
                <a:ext uri="{FF2B5EF4-FFF2-40B4-BE49-F238E27FC236}">
                  <a16:creationId xmlns:a16="http://schemas.microsoft.com/office/drawing/2014/main" xmlns="" id="{8EC4F06D-4E06-914A-90C6-21C31FD5C6E0}"/>
                </a:ext>
              </a:extLst>
            </p:cNvPr>
            <p:cNvSpPr txBox="1"/>
            <p:nvPr/>
          </p:nvSpPr>
          <p:spPr>
            <a:xfrm>
              <a:off x="6039084" y="2982356"/>
              <a:ext cx="1133051" cy="228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Spacer</a:t>
              </a:r>
              <a:endParaRPr lang="it-IT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CasellaDiTesto 118">
              <a:extLst>
                <a:ext uri="{FF2B5EF4-FFF2-40B4-BE49-F238E27FC236}">
                  <a16:creationId xmlns:a16="http://schemas.microsoft.com/office/drawing/2014/main" xmlns="" id="{050B3EE8-E212-D142-ABA8-780309F1D65C}"/>
                </a:ext>
              </a:extLst>
            </p:cNvPr>
            <p:cNvSpPr txBox="1"/>
            <p:nvPr/>
          </p:nvSpPr>
          <p:spPr>
            <a:xfrm>
              <a:off x="5991633" y="3141643"/>
              <a:ext cx="1249983" cy="228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Transmembrane</a:t>
              </a:r>
              <a:endParaRPr lang="it-IT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CasellaDiTesto 119">
              <a:extLst>
                <a:ext uri="{FF2B5EF4-FFF2-40B4-BE49-F238E27FC236}">
                  <a16:creationId xmlns:a16="http://schemas.microsoft.com/office/drawing/2014/main" xmlns="" id="{D2344F02-01B7-2042-9B99-DE7A644D8B6B}"/>
                </a:ext>
              </a:extLst>
            </p:cNvPr>
            <p:cNvSpPr txBox="1"/>
            <p:nvPr/>
          </p:nvSpPr>
          <p:spPr>
            <a:xfrm>
              <a:off x="5874171" y="3570508"/>
              <a:ext cx="1249983" cy="342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Costimulatory</a:t>
              </a:r>
              <a:r>
                <a:rPr lang="it-IT" sz="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domains</a:t>
              </a:r>
              <a:r>
                <a:rPr lang="it-IT" sz="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(e.g. CD28 or 4-1BB)</a:t>
              </a:r>
            </a:p>
          </p:txBody>
        </p:sp>
        <p:pic>
          <p:nvPicPr>
            <p:cNvPr id="123" name="Immagine 122">
              <a:extLst>
                <a:ext uri="{FF2B5EF4-FFF2-40B4-BE49-F238E27FC236}">
                  <a16:creationId xmlns:a16="http://schemas.microsoft.com/office/drawing/2014/main" xmlns="" id="{6DF636A9-49A5-F94E-9F77-4F83A3F23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68593" y="2362490"/>
              <a:ext cx="560148" cy="2149863"/>
            </a:xfrm>
            <a:prstGeom prst="rect">
              <a:avLst/>
            </a:prstGeom>
          </p:spPr>
        </p:pic>
        <p:sp>
          <p:nvSpPr>
            <p:cNvPr id="124" name="CasellaDiTesto 123">
              <a:extLst>
                <a:ext uri="{FF2B5EF4-FFF2-40B4-BE49-F238E27FC236}">
                  <a16:creationId xmlns:a16="http://schemas.microsoft.com/office/drawing/2014/main" xmlns="" id="{A2B12317-D087-A14C-B18F-5632FE2DE25C}"/>
                </a:ext>
              </a:extLst>
            </p:cNvPr>
            <p:cNvSpPr txBox="1"/>
            <p:nvPr/>
          </p:nvSpPr>
          <p:spPr>
            <a:xfrm>
              <a:off x="5856600" y="4154564"/>
              <a:ext cx="1249983" cy="342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CD3</a:t>
              </a:r>
              <a:r>
                <a:rPr lang="el-GR" sz="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ζ</a:t>
              </a:r>
              <a:r>
                <a:rPr lang="it-IT" sz="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it-IT" sz="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essential</a:t>
              </a:r>
              <a:r>
                <a:rPr lang="it-IT" sz="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signaling</a:t>
              </a:r>
              <a:r>
                <a:rPr lang="it-IT" sz="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domain)</a:t>
              </a:r>
            </a:p>
          </p:txBody>
        </p:sp>
        <p:cxnSp>
          <p:nvCxnSpPr>
            <p:cNvPr id="126" name="Connettore 1 125">
              <a:extLst>
                <a:ext uri="{FF2B5EF4-FFF2-40B4-BE49-F238E27FC236}">
                  <a16:creationId xmlns:a16="http://schemas.microsoft.com/office/drawing/2014/main" xmlns="" id="{9B844244-9DE2-DD47-9506-94419BB8D003}"/>
                </a:ext>
              </a:extLst>
            </p:cNvPr>
            <p:cNvCxnSpPr>
              <a:endCxn id="124" idx="1"/>
            </p:cNvCxnSpPr>
            <p:nvPr/>
          </p:nvCxnSpPr>
          <p:spPr>
            <a:xfrm flipV="1">
              <a:off x="5715345" y="4325678"/>
              <a:ext cx="141256" cy="16528"/>
            </a:xfrm>
            <a:prstGeom prst="line">
              <a:avLst/>
            </a:prstGeom>
            <a:noFill/>
            <a:ln w="12700" cap="sq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lg" len="lg"/>
            </a:ln>
          </p:spPr>
        </p:cxnSp>
        <p:cxnSp>
          <p:nvCxnSpPr>
            <p:cNvPr id="127" name="Connettore 1 126">
              <a:extLst>
                <a:ext uri="{FF2B5EF4-FFF2-40B4-BE49-F238E27FC236}">
                  <a16:creationId xmlns:a16="http://schemas.microsoft.com/office/drawing/2014/main" xmlns="" id="{981961DA-5802-F945-9C84-CFB001A953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15345" y="3809969"/>
              <a:ext cx="188061" cy="102578"/>
            </a:xfrm>
            <a:prstGeom prst="line">
              <a:avLst/>
            </a:prstGeom>
            <a:noFill/>
            <a:ln w="12700" cap="sq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lg" len="lg"/>
            </a:ln>
          </p:spPr>
        </p:cxnSp>
        <p:cxnSp>
          <p:nvCxnSpPr>
            <p:cNvPr id="128" name="Connettore 1 127">
              <a:extLst>
                <a:ext uri="{FF2B5EF4-FFF2-40B4-BE49-F238E27FC236}">
                  <a16:creationId xmlns:a16="http://schemas.microsoft.com/office/drawing/2014/main" xmlns="" id="{FC6E574C-E91B-C94A-BACF-7D2DFB1E7049}"/>
                </a:ext>
              </a:extLst>
            </p:cNvPr>
            <p:cNvCxnSpPr/>
            <p:nvPr/>
          </p:nvCxnSpPr>
          <p:spPr>
            <a:xfrm flipV="1">
              <a:off x="5837306" y="3252478"/>
              <a:ext cx="170919" cy="2976"/>
            </a:xfrm>
            <a:prstGeom prst="line">
              <a:avLst/>
            </a:prstGeom>
            <a:noFill/>
            <a:ln w="12700" cap="sq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lg" len="lg"/>
            </a:ln>
          </p:spPr>
        </p:cxnSp>
        <p:cxnSp>
          <p:nvCxnSpPr>
            <p:cNvPr id="129" name="Connettore 1 128">
              <a:extLst>
                <a:ext uri="{FF2B5EF4-FFF2-40B4-BE49-F238E27FC236}">
                  <a16:creationId xmlns:a16="http://schemas.microsoft.com/office/drawing/2014/main" xmlns="" id="{3864C0B7-DAD0-3143-AFC5-3B0007F0B9F2}"/>
                </a:ext>
              </a:extLst>
            </p:cNvPr>
            <p:cNvCxnSpPr/>
            <p:nvPr/>
          </p:nvCxnSpPr>
          <p:spPr>
            <a:xfrm flipV="1">
              <a:off x="5903406" y="3096073"/>
              <a:ext cx="170919" cy="2976"/>
            </a:xfrm>
            <a:prstGeom prst="line">
              <a:avLst/>
            </a:prstGeom>
            <a:noFill/>
            <a:ln w="12700" cap="sq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lg" len="lg"/>
            </a:ln>
          </p:spPr>
        </p:cxnSp>
        <p:cxnSp>
          <p:nvCxnSpPr>
            <p:cNvPr id="130" name="Connettore 1 129">
              <a:extLst>
                <a:ext uri="{FF2B5EF4-FFF2-40B4-BE49-F238E27FC236}">
                  <a16:creationId xmlns:a16="http://schemas.microsoft.com/office/drawing/2014/main" xmlns="" id="{43DCF8F0-6F88-9B45-8E36-C7A24DFBEACD}"/>
                </a:ext>
              </a:extLst>
            </p:cNvPr>
            <p:cNvCxnSpPr>
              <a:cxnSpLocks/>
            </p:cNvCxnSpPr>
            <p:nvPr/>
          </p:nvCxnSpPr>
          <p:spPr>
            <a:xfrm>
              <a:off x="5098861" y="2878169"/>
              <a:ext cx="345443" cy="0"/>
            </a:xfrm>
            <a:prstGeom prst="line">
              <a:avLst/>
            </a:prstGeom>
            <a:noFill/>
            <a:ln w="12700" cap="sq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lg" len="lg"/>
            </a:ln>
          </p:spPr>
        </p:cxnSp>
        <p:cxnSp>
          <p:nvCxnSpPr>
            <p:cNvPr id="135" name="Connettore 1 134">
              <a:extLst>
                <a:ext uri="{FF2B5EF4-FFF2-40B4-BE49-F238E27FC236}">
                  <a16:creationId xmlns:a16="http://schemas.microsoft.com/office/drawing/2014/main" xmlns="" id="{B67D6AF9-DF6A-7746-A0DF-3E018AE2CF9C}"/>
                </a:ext>
              </a:extLst>
            </p:cNvPr>
            <p:cNvCxnSpPr>
              <a:cxnSpLocks/>
            </p:cNvCxnSpPr>
            <p:nvPr/>
          </p:nvCxnSpPr>
          <p:spPr>
            <a:xfrm>
              <a:off x="7241616" y="1642533"/>
              <a:ext cx="0" cy="3315975"/>
            </a:xfrm>
            <a:prstGeom prst="line">
              <a:avLst/>
            </a:prstGeom>
            <a:noFill/>
            <a:ln w="12700" cap="sq" cmpd="sng" algn="ctr">
              <a:solidFill>
                <a:schemeClr val="bg1">
                  <a:alpha val="31000"/>
                </a:schemeClr>
              </a:solidFill>
              <a:prstDash val="dash"/>
              <a:miter lim="800000"/>
              <a:headEnd type="none" w="med" len="med"/>
              <a:tailEnd type="none" w="lg" len="lg"/>
            </a:ln>
          </p:spPr>
        </p:cxnSp>
        <p:sp>
          <p:nvSpPr>
            <p:cNvPr id="136" name="CasellaDiTesto 135">
              <a:extLst>
                <a:ext uri="{FF2B5EF4-FFF2-40B4-BE49-F238E27FC236}">
                  <a16:creationId xmlns:a16="http://schemas.microsoft.com/office/drawing/2014/main" xmlns="" id="{25C3D38D-BFDE-DA40-AAA6-18A58415DF86}"/>
                </a:ext>
              </a:extLst>
            </p:cNvPr>
            <p:cNvSpPr txBox="1"/>
            <p:nvPr/>
          </p:nvSpPr>
          <p:spPr>
            <a:xfrm>
              <a:off x="3549329" y="5136765"/>
              <a:ext cx="36735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Median</a:t>
              </a:r>
              <a:r>
                <a:rPr lang="it-IT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manufacturing time: 17–28 </a:t>
              </a:r>
              <a:r>
                <a:rPr lang="it-IT" sz="11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days</a:t>
              </a:r>
              <a:endParaRPr lang="it-IT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8" name="Connettore 1 137">
              <a:extLst>
                <a:ext uri="{FF2B5EF4-FFF2-40B4-BE49-F238E27FC236}">
                  <a16:creationId xmlns:a16="http://schemas.microsoft.com/office/drawing/2014/main" xmlns="" id="{B1ED96A9-11DD-B84C-BA3D-A1F6925D7DDD}"/>
                </a:ext>
              </a:extLst>
            </p:cNvPr>
            <p:cNvCxnSpPr>
              <a:cxnSpLocks/>
            </p:cNvCxnSpPr>
            <p:nvPr/>
          </p:nvCxnSpPr>
          <p:spPr>
            <a:xfrm>
              <a:off x="2348361" y="5073425"/>
              <a:ext cx="6086698" cy="0"/>
            </a:xfrm>
            <a:prstGeom prst="line">
              <a:avLst/>
            </a:prstGeom>
            <a:noFill/>
            <a:ln w="12700" cap="sq" cmpd="sng" algn="ctr">
              <a:solidFill>
                <a:srgbClr val="F16530">
                  <a:alpha val="50000"/>
                </a:srgbClr>
              </a:solidFill>
              <a:prstDash val="solid"/>
              <a:miter lim="800000"/>
              <a:headEnd type="none" w="med" len="med"/>
              <a:tailEnd type="none" w="lg" len="lg"/>
            </a:ln>
          </p:spPr>
        </p:cxnSp>
        <p:cxnSp>
          <p:nvCxnSpPr>
            <p:cNvPr id="139" name="Connettore 1 138">
              <a:extLst>
                <a:ext uri="{FF2B5EF4-FFF2-40B4-BE49-F238E27FC236}">
                  <a16:creationId xmlns:a16="http://schemas.microsoft.com/office/drawing/2014/main" xmlns="" id="{5B9B0487-A82D-BE4C-917D-7FBB96D66E5A}"/>
                </a:ext>
              </a:extLst>
            </p:cNvPr>
            <p:cNvCxnSpPr>
              <a:cxnSpLocks/>
            </p:cNvCxnSpPr>
            <p:nvPr/>
          </p:nvCxnSpPr>
          <p:spPr>
            <a:xfrm>
              <a:off x="2348361" y="5474258"/>
              <a:ext cx="6124412" cy="0"/>
            </a:xfrm>
            <a:prstGeom prst="line">
              <a:avLst/>
            </a:prstGeom>
            <a:noFill/>
            <a:ln w="12700" cap="sq" cmpd="sng" algn="ctr">
              <a:solidFill>
                <a:srgbClr val="F16530">
                  <a:alpha val="50000"/>
                </a:srgbClr>
              </a:solidFill>
              <a:prstDash val="solid"/>
              <a:miter lim="800000"/>
              <a:headEnd type="none" w="med" len="med"/>
              <a:tailEnd type="none" w="lg" len="lg"/>
            </a:ln>
          </p:spPr>
        </p:cxnSp>
        <p:sp>
          <p:nvSpPr>
            <p:cNvPr id="140" name="CasellaDiTesto 139">
              <a:extLst>
                <a:ext uri="{FF2B5EF4-FFF2-40B4-BE49-F238E27FC236}">
                  <a16:creationId xmlns:a16="http://schemas.microsoft.com/office/drawing/2014/main" xmlns="" id="{5006974D-D54A-8047-9F8D-6998B5E3025B}"/>
                </a:ext>
              </a:extLst>
            </p:cNvPr>
            <p:cNvSpPr txBox="1"/>
            <p:nvPr/>
          </p:nvSpPr>
          <p:spPr>
            <a:xfrm>
              <a:off x="2509084" y="5537598"/>
              <a:ext cx="5754044" cy="32321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it-IT" sz="11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Patients</a:t>
              </a:r>
              <a:r>
                <a:rPr lang="it-IT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1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undergo</a:t>
              </a:r>
              <a:r>
                <a:rPr lang="it-IT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1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lymphodepleting</a:t>
              </a:r>
              <a:r>
                <a:rPr lang="it-IT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(and </a:t>
              </a:r>
              <a:r>
                <a:rPr lang="it-IT" sz="11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possibly</a:t>
              </a:r>
              <a:r>
                <a:rPr lang="it-IT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1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salvage</a:t>
              </a:r>
              <a:r>
                <a:rPr lang="it-IT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it-IT" sz="11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bridging</a:t>
              </a:r>
              <a:r>
                <a:rPr lang="it-IT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it-IT" sz="11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therapy</a:t>
              </a:r>
              <a:endParaRPr lang="it-IT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7" name="Gruppo 206">
              <a:extLst>
                <a:ext uri="{FF2B5EF4-FFF2-40B4-BE49-F238E27FC236}">
                  <a16:creationId xmlns:a16="http://schemas.microsoft.com/office/drawing/2014/main" xmlns="" id="{5BE6B6A1-B291-5E47-847F-12F08A6402D5}"/>
                </a:ext>
              </a:extLst>
            </p:cNvPr>
            <p:cNvGrpSpPr/>
            <p:nvPr/>
          </p:nvGrpSpPr>
          <p:grpSpPr>
            <a:xfrm>
              <a:off x="7363592" y="2499557"/>
              <a:ext cx="1081933" cy="2035670"/>
              <a:chOff x="7576242" y="2499557"/>
              <a:chExt cx="1310405" cy="2426148"/>
            </a:xfrm>
          </p:grpSpPr>
          <p:grpSp>
            <p:nvGrpSpPr>
              <p:cNvPr id="201" name="Gruppo 200">
                <a:extLst>
                  <a:ext uri="{FF2B5EF4-FFF2-40B4-BE49-F238E27FC236}">
                    <a16:creationId xmlns:a16="http://schemas.microsoft.com/office/drawing/2014/main" xmlns="" id="{7B59F823-A217-1847-B6C5-7106918EC358}"/>
                  </a:ext>
                </a:extLst>
              </p:cNvPr>
              <p:cNvGrpSpPr/>
              <p:nvPr/>
            </p:nvGrpSpPr>
            <p:grpSpPr>
              <a:xfrm>
                <a:off x="7640252" y="3791144"/>
                <a:ext cx="1210591" cy="1134561"/>
                <a:chOff x="8310300" y="3960803"/>
                <a:chExt cx="1949669" cy="1827222"/>
              </a:xfrm>
            </p:grpSpPr>
            <p:grpSp>
              <p:nvGrpSpPr>
                <p:cNvPr id="158" name="Gruppo 157">
                  <a:extLst>
                    <a:ext uri="{FF2B5EF4-FFF2-40B4-BE49-F238E27FC236}">
                      <a16:creationId xmlns:a16="http://schemas.microsoft.com/office/drawing/2014/main" xmlns="" id="{5BECA5E0-DB3E-8B4E-A5C3-FF620B55C199}"/>
                    </a:ext>
                  </a:extLst>
                </p:cNvPr>
                <p:cNvGrpSpPr/>
                <p:nvPr/>
              </p:nvGrpSpPr>
              <p:grpSpPr>
                <a:xfrm rot="2408780">
                  <a:off x="8658959" y="3960803"/>
                  <a:ext cx="556323" cy="543492"/>
                  <a:chOff x="8762561" y="4054048"/>
                  <a:chExt cx="1059714" cy="1035272"/>
                </a:xfrm>
              </p:grpSpPr>
              <p:sp>
                <p:nvSpPr>
                  <p:cNvPr id="153" name="Ovale 152">
                    <a:extLst>
                      <a:ext uri="{FF2B5EF4-FFF2-40B4-BE49-F238E27FC236}">
                        <a16:creationId xmlns:a16="http://schemas.microsoft.com/office/drawing/2014/main" xmlns="" id="{B165D956-948B-2A4E-A9CA-A0ED061A7845}"/>
                      </a:ext>
                    </a:extLst>
                  </p:cNvPr>
                  <p:cNvSpPr/>
                  <p:nvPr/>
                </p:nvSpPr>
                <p:spPr bwMode="auto">
                  <a:xfrm rot="6103894">
                    <a:off x="8774782" y="4041827"/>
                    <a:ext cx="1035272" cy="1059714"/>
                  </a:xfrm>
                  <a:prstGeom prst="ellipse">
                    <a:avLst/>
                  </a:prstGeom>
                  <a:solidFill>
                    <a:srgbClr val="6E349F">
                      <a:alpha val="74000"/>
                    </a:srgbClr>
                  </a:solidFill>
                  <a:ln w="50800" cap="sq" cmpd="sng" algn="ctr">
                    <a:noFill/>
                    <a:prstDash val="solid"/>
                    <a:miter lim="800000"/>
                    <a:headEnd type="triangle" w="med" len="sm"/>
                    <a:tailEnd type="triangle" w="med" len="sm"/>
                  </a:ln>
                </p:spPr>
                <p:txBody>
                  <a:bodyPr rtlCol="0" anchor="ctr"/>
                  <a:lstStyle/>
                  <a:p>
                    <a:pPr algn="ctr"/>
                    <a:endParaRPr lang="it-IT">
                      <a:latin typeface="Arial" pitchFamily="-65" charset="0"/>
                      <a:cs typeface="ＭＳ Ｐゴシック" pitchFamily="-65" charset="-128"/>
                    </a:endParaRPr>
                  </a:p>
                </p:txBody>
              </p:sp>
              <p:sp>
                <p:nvSpPr>
                  <p:cNvPr id="154" name="Ovale 153">
                    <a:extLst>
                      <a:ext uri="{FF2B5EF4-FFF2-40B4-BE49-F238E27FC236}">
                        <a16:creationId xmlns:a16="http://schemas.microsoft.com/office/drawing/2014/main" xmlns="" id="{6FA396F0-57D1-DC46-89C1-C065C37E0F56}"/>
                      </a:ext>
                    </a:extLst>
                  </p:cNvPr>
                  <p:cNvSpPr/>
                  <p:nvPr/>
                </p:nvSpPr>
                <p:spPr bwMode="auto">
                  <a:xfrm rot="5932521">
                    <a:off x="8966648" y="4234834"/>
                    <a:ext cx="643166" cy="687727"/>
                  </a:xfrm>
                  <a:prstGeom prst="ellipse">
                    <a:avLst/>
                  </a:prstGeom>
                  <a:solidFill>
                    <a:srgbClr val="33184B">
                      <a:alpha val="74000"/>
                    </a:srgbClr>
                  </a:solidFill>
                  <a:ln w="50800" cap="sq" cmpd="sng" algn="ctr">
                    <a:noFill/>
                    <a:prstDash val="solid"/>
                    <a:miter lim="800000"/>
                    <a:headEnd type="triangle" w="med" len="sm"/>
                    <a:tailEnd type="triangle" w="med" len="sm"/>
                  </a:ln>
                </p:spPr>
                <p:txBody>
                  <a:bodyPr rtlCol="0" anchor="ctr"/>
                  <a:lstStyle/>
                  <a:p>
                    <a:pPr algn="ctr"/>
                    <a:endParaRPr lang="it-IT">
                      <a:latin typeface="Arial" pitchFamily="-65" charset="0"/>
                      <a:cs typeface="ＭＳ Ｐゴシック" pitchFamily="-65" charset="-128"/>
                    </a:endParaRPr>
                  </a:p>
                </p:txBody>
              </p:sp>
              <p:grpSp>
                <p:nvGrpSpPr>
                  <p:cNvPr id="155" name="Gruppo 154">
                    <a:extLst>
                      <a:ext uri="{FF2B5EF4-FFF2-40B4-BE49-F238E27FC236}">
                        <a16:creationId xmlns:a16="http://schemas.microsoft.com/office/drawing/2014/main" xmlns="" id="{603A4633-0D0C-F241-A712-E7471E5C4D92}"/>
                      </a:ext>
                    </a:extLst>
                  </p:cNvPr>
                  <p:cNvGrpSpPr/>
                  <p:nvPr/>
                </p:nvGrpSpPr>
                <p:grpSpPr>
                  <a:xfrm>
                    <a:off x="9022673" y="4429774"/>
                    <a:ext cx="543302" cy="271872"/>
                    <a:chOff x="5335796" y="4157319"/>
                    <a:chExt cx="307641" cy="153946"/>
                  </a:xfrm>
                </p:grpSpPr>
                <p:pic>
                  <p:nvPicPr>
                    <p:cNvPr id="156" name="Immagine 155">
                      <a:extLst>
                        <a:ext uri="{FF2B5EF4-FFF2-40B4-BE49-F238E27FC236}">
                          <a16:creationId xmlns:a16="http://schemas.microsoft.com/office/drawing/2014/main" xmlns="" id="{C02CD0AE-0F64-9B4C-9717-5365C8D2717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 rot="18900000">
                      <a:off x="5335796" y="4157319"/>
                      <a:ext cx="153946" cy="15394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7" name="Immagine 156">
                      <a:extLst>
                        <a:ext uri="{FF2B5EF4-FFF2-40B4-BE49-F238E27FC236}">
                          <a16:creationId xmlns:a16="http://schemas.microsoft.com/office/drawing/2014/main" xmlns="" id="{71181310-C3AE-0442-BDC4-6DE98C364AD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 rot="18900000">
                      <a:off x="5489491" y="4157319"/>
                      <a:ext cx="153946" cy="153946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159" name="Gruppo 158">
                  <a:extLst>
                    <a:ext uri="{FF2B5EF4-FFF2-40B4-BE49-F238E27FC236}">
                      <a16:creationId xmlns:a16="http://schemas.microsoft.com/office/drawing/2014/main" xmlns="" id="{7F5F150A-6310-4143-80D5-86101E153640}"/>
                    </a:ext>
                  </a:extLst>
                </p:cNvPr>
                <p:cNvGrpSpPr/>
                <p:nvPr/>
              </p:nvGrpSpPr>
              <p:grpSpPr>
                <a:xfrm rot="2408780">
                  <a:off x="9366529" y="3960803"/>
                  <a:ext cx="556323" cy="543492"/>
                  <a:chOff x="8762561" y="4054048"/>
                  <a:chExt cx="1059714" cy="1035272"/>
                </a:xfrm>
              </p:grpSpPr>
              <p:sp>
                <p:nvSpPr>
                  <p:cNvPr id="160" name="Ovale 159">
                    <a:extLst>
                      <a:ext uri="{FF2B5EF4-FFF2-40B4-BE49-F238E27FC236}">
                        <a16:creationId xmlns:a16="http://schemas.microsoft.com/office/drawing/2014/main" xmlns="" id="{D299DEAE-BC10-FD40-8706-286B9E94A5BA}"/>
                      </a:ext>
                    </a:extLst>
                  </p:cNvPr>
                  <p:cNvSpPr/>
                  <p:nvPr/>
                </p:nvSpPr>
                <p:spPr bwMode="auto">
                  <a:xfrm rot="6103894">
                    <a:off x="8774782" y="4041827"/>
                    <a:ext cx="1035272" cy="1059714"/>
                  </a:xfrm>
                  <a:prstGeom prst="ellipse">
                    <a:avLst/>
                  </a:prstGeom>
                  <a:solidFill>
                    <a:srgbClr val="6E349F">
                      <a:alpha val="74000"/>
                    </a:srgbClr>
                  </a:solidFill>
                  <a:ln w="50800" cap="sq" cmpd="sng" algn="ctr">
                    <a:noFill/>
                    <a:prstDash val="solid"/>
                    <a:miter lim="800000"/>
                    <a:headEnd type="triangle" w="med" len="sm"/>
                    <a:tailEnd type="triangle" w="med" len="sm"/>
                  </a:ln>
                </p:spPr>
                <p:txBody>
                  <a:bodyPr rtlCol="0" anchor="ctr"/>
                  <a:lstStyle/>
                  <a:p>
                    <a:pPr algn="ctr"/>
                    <a:endParaRPr lang="it-IT">
                      <a:latin typeface="Arial" pitchFamily="-65" charset="0"/>
                      <a:cs typeface="ＭＳ Ｐゴシック" pitchFamily="-65" charset="-128"/>
                    </a:endParaRPr>
                  </a:p>
                </p:txBody>
              </p:sp>
              <p:sp>
                <p:nvSpPr>
                  <p:cNvPr id="161" name="Ovale 160">
                    <a:extLst>
                      <a:ext uri="{FF2B5EF4-FFF2-40B4-BE49-F238E27FC236}">
                        <a16:creationId xmlns:a16="http://schemas.microsoft.com/office/drawing/2014/main" xmlns="" id="{5DADC614-F566-C045-9F61-5D9A00F47C56}"/>
                      </a:ext>
                    </a:extLst>
                  </p:cNvPr>
                  <p:cNvSpPr/>
                  <p:nvPr/>
                </p:nvSpPr>
                <p:spPr bwMode="auto">
                  <a:xfrm rot="5932521">
                    <a:off x="8966648" y="4234834"/>
                    <a:ext cx="643166" cy="687727"/>
                  </a:xfrm>
                  <a:prstGeom prst="ellipse">
                    <a:avLst/>
                  </a:prstGeom>
                  <a:solidFill>
                    <a:srgbClr val="33184B">
                      <a:alpha val="74000"/>
                    </a:srgbClr>
                  </a:solidFill>
                  <a:ln w="50800" cap="sq" cmpd="sng" algn="ctr">
                    <a:noFill/>
                    <a:prstDash val="solid"/>
                    <a:miter lim="800000"/>
                    <a:headEnd type="triangle" w="med" len="sm"/>
                    <a:tailEnd type="triangle" w="med" len="sm"/>
                  </a:ln>
                </p:spPr>
                <p:txBody>
                  <a:bodyPr rtlCol="0" anchor="ctr"/>
                  <a:lstStyle/>
                  <a:p>
                    <a:pPr algn="ctr"/>
                    <a:endParaRPr lang="it-IT">
                      <a:latin typeface="Arial" pitchFamily="-65" charset="0"/>
                      <a:cs typeface="ＭＳ Ｐゴシック" pitchFamily="-65" charset="-128"/>
                    </a:endParaRPr>
                  </a:p>
                </p:txBody>
              </p:sp>
              <p:grpSp>
                <p:nvGrpSpPr>
                  <p:cNvPr id="162" name="Gruppo 161">
                    <a:extLst>
                      <a:ext uri="{FF2B5EF4-FFF2-40B4-BE49-F238E27FC236}">
                        <a16:creationId xmlns:a16="http://schemas.microsoft.com/office/drawing/2014/main" xmlns="" id="{E5870CE1-6368-8F41-B9E4-5C7C549E6672}"/>
                      </a:ext>
                    </a:extLst>
                  </p:cNvPr>
                  <p:cNvGrpSpPr/>
                  <p:nvPr/>
                </p:nvGrpSpPr>
                <p:grpSpPr>
                  <a:xfrm>
                    <a:off x="9022673" y="4429774"/>
                    <a:ext cx="543302" cy="271872"/>
                    <a:chOff x="5335796" y="4157319"/>
                    <a:chExt cx="307641" cy="153946"/>
                  </a:xfrm>
                </p:grpSpPr>
                <p:pic>
                  <p:nvPicPr>
                    <p:cNvPr id="163" name="Immagine 162">
                      <a:extLst>
                        <a:ext uri="{FF2B5EF4-FFF2-40B4-BE49-F238E27FC236}">
                          <a16:creationId xmlns:a16="http://schemas.microsoft.com/office/drawing/2014/main" xmlns="" id="{85ADF366-B9A8-234F-9AC4-5E2FA657423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 rot="18900000">
                      <a:off x="5335796" y="4157319"/>
                      <a:ext cx="153946" cy="15394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4" name="Immagine 163">
                      <a:extLst>
                        <a:ext uri="{FF2B5EF4-FFF2-40B4-BE49-F238E27FC236}">
                          <a16:creationId xmlns:a16="http://schemas.microsoft.com/office/drawing/2014/main" xmlns="" id="{2EB7BA24-3A53-9841-BF53-6ACA95A32A6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 rot="18900000">
                      <a:off x="5489491" y="4157319"/>
                      <a:ext cx="153946" cy="153946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165" name="Gruppo 164">
                  <a:extLst>
                    <a:ext uri="{FF2B5EF4-FFF2-40B4-BE49-F238E27FC236}">
                      <a16:creationId xmlns:a16="http://schemas.microsoft.com/office/drawing/2014/main" xmlns="" id="{432D2D77-829A-A94F-A6A2-357E9BCFE1DC}"/>
                    </a:ext>
                  </a:extLst>
                </p:cNvPr>
                <p:cNvGrpSpPr/>
                <p:nvPr/>
              </p:nvGrpSpPr>
              <p:grpSpPr>
                <a:xfrm rot="2408780">
                  <a:off x="8310300" y="4569619"/>
                  <a:ext cx="556323" cy="543492"/>
                  <a:chOff x="8762561" y="4054048"/>
                  <a:chExt cx="1059714" cy="1035272"/>
                </a:xfrm>
              </p:grpSpPr>
              <p:sp>
                <p:nvSpPr>
                  <p:cNvPr id="166" name="Ovale 165">
                    <a:extLst>
                      <a:ext uri="{FF2B5EF4-FFF2-40B4-BE49-F238E27FC236}">
                        <a16:creationId xmlns:a16="http://schemas.microsoft.com/office/drawing/2014/main" xmlns="" id="{CBDB6A71-2E1F-0042-B095-B098FBBC04F9}"/>
                      </a:ext>
                    </a:extLst>
                  </p:cNvPr>
                  <p:cNvSpPr/>
                  <p:nvPr/>
                </p:nvSpPr>
                <p:spPr bwMode="auto">
                  <a:xfrm rot="6103894">
                    <a:off x="8774782" y="4041827"/>
                    <a:ext cx="1035272" cy="1059714"/>
                  </a:xfrm>
                  <a:prstGeom prst="ellipse">
                    <a:avLst/>
                  </a:prstGeom>
                  <a:solidFill>
                    <a:srgbClr val="6E349F">
                      <a:alpha val="74000"/>
                    </a:srgbClr>
                  </a:solidFill>
                  <a:ln w="50800" cap="sq" cmpd="sng" algn="ctr">
                    <a:noFill/>
                    <a:prstDash val="solid"/>
                    <a:miter lim="800000"/>
                    <a:headEnd type="triangle" w="med" len="sm"/>
                    <a:tailEnd type="triangle" w="med" len="sm"/>
                  </a:ln>
                </p:spPr>
                <p:txBody>
                  <a:bodyPr rtlCol="0" anchor="ctr"/>
                  <a:lstStyle/>
                  <a:p>
                    <a:pPr algn="ctr"/>
                    <a:endParaRPr lang="it-IT">
                      <a:latin typeface="Arial" pitchFamily="-65" charset="0"/>
                      <a:cs typeface="ＭＳ Ｐゴシック" pitchFamily="-65" charset="-128"/>
                    </a:endParaRPr>
                  </a:p>
                </p:txBody>
              </p:sp>
              <p:sp>
                <p:nvSpPr>
                  <p:cNvPr id="167" name="Ovale 166">
                    <a:extLst>
                      <a:ext uri="{FF2B5EF4-FFF2-40B4-BE49-F238E27FC236}">
                        <a16:creationId xmlns:a16="http://schemas.microsoft.com/office/drawing/2014/main" xmlns="" id="{4751A189-E359-D649-8582-034A6EE25950}"/>
                      </a:ext>
                    </a:extLst>
                  </p:cNvPr>
                  <p:cNvSpPr/>
                  <p:nvPr/>
                </p:nvSpPr>
                <p:spPr bwMode="auto">
                  <a:xfrm rot="5932521">
                    <a:off x="8966648" y="4234834"/>
                    <a:ext cx="643166" cy="687727"/>
                  </a:xfrm>
                  <a:prstGeom prst="ellipse">
                    <a:avLst/>
                  </a:prstGeom>
                  <a:solidFill>
                    <a:srgbClr val="33184B">
                      <a:alpha val="74000"/>
                    </a:srgbClr>
                  </a:solidFill>
                  <a:ln w="50800" cap="sq" cmpd="sng" algn="ctr">
                    <a:noFill/>
                    <a:prstDash val="solid"/>
                    <a:miter lim="800000"/>
                    <a:headEnd type="triangle" w="med" len="sm"/>
                    <a:tailEnd type="triangle" w="med" len="sm"/>
                  </a:ln>
                </p:spPr>
                <p:txBody>
                  <a:bodyPr rtlCol="0" anchor="ctr"/>
                  <a:lstStyle/>
                  <a:p>
                    <a:pPr algn="ctr"/>
                    <a:endParaRPr lang="it-IT">
                      <a:latin typeface="Arial" pitchFamily="-65" charset="0"/>
                      <a:cs typeface="ＭＳ Ｐゴシック" pitchFamily="-65" charset="-128"/>
                    </a:endParaRPr>
                  </a:p>
                </p:txBody>
              </p:sp>
              <p:grpSp>
                <p:nvGrpSpPr>
                  <p:cNvPr id="168" name="Gruppo 167">
                    <a:extLst>
                      <a:ext uri="{FF2B5EF4-FFF2-40B4-BE49-F238E27FC236}">
                        <a16:creationId xmlns:a16="http://schemas.microsoft.com/office/drawing/2014/main" xmlns="" id="{0BA39393-A09D-8B4B-9E7A-D1DA1142F19B}"/>
                      </a:ext>
                    </a:extLst>
                  </p:cNvPr>
                  <p:cNvGrpSpPr/>
                  <p:nvPr/>
                </p:nvGrpSpPr>
                <p:grpSpPr>
                  <a:xfrm>
                    <a:off x="9022673" y="4429774"/>
                    <a:ext cx="543302" cy="271872"/>
                    <a:chOff x="5335796" y="4157319"/>
                    <a:chExt cx="307641" cy="153946"/>
                  </a:xfrm>
                </p:grpSpPr>
                <p:pic>
                  <p:nvPicPr>
                    <p:cNvPr id="169" name="Immagine 168">
                      <a:extLst>
                        <a:ext uri="{FF2B5EF4-FFF2-40B4-BE49-F238E27FC236}">
                          <a16:creationId xmlns:a16="http://schemas.microsoft.com/office/drawing/2014/main" xmlns="" id="{5BCD6C13-D3BA-DF4B-94E0-E7F646EFF6C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 rot="18900000">
                      <a:off x="5335796" y="4157319"/>
                      <a:ext cx="153946" cy="15394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70" name="Immagine 169">
                      <a:extLst>
                        <a:ext uri="{FF2B5EF4-FFF2-40B4-BE49-F238E27FC236}">
                          <a16:creationId xmlns:a16="http://schemas.microsoft.com/office/drawing/2014/main" xmlns="" id="{0CCFBB97-89E7-5248-9EB9-3DCEB586274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 rot="18900000">
                      <a:off x="5489491" y="4157319"/>
                      <a:ext cx="153946" cy="153946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171" name="Gruppo 170">
                  <a:extLst>
                    <a:ext uri="{FF2B5EF4-FFF2-40B4-BE49-F238E27FC236}">
                      <a16:creationId xmlns:a16="http://schemas.microsoft.com/office/drawing/2014/main" xmlns="" id="{12C10F56-463C-144D-9BC7-7F601DE6324F}"/>
                    </a:ext>
                  </a:extLst>
                </p:cNvPr>
                <p:cNvGrpSpPr/>
                <p:nvPr/>
              </p:nvGrpSpPr>
              <p:grpSpPr>
                <a:xfrm rot="2408780">
                  <a:off x="8996075" y="4569619"/>
                  <a:ext cx="556323" cy="543492"/>
                  <a:chOff x="8762561" y="4054048"/>
                  <a:chExt cx="1059714" cy="1035272"/>
                </a:xfrm>
              </p:grpSpPr>
              <p:sp>
                <p:nvSpPr>
                  <p:cNvPr id="172" name="Ovale 171">
                    <a:extLst>
                      <a:ext uri="{FF2B5EF4-FFF2-40B4-BE49-F238E27FC236}">
                        <a16:creationId xmlns:a16="http://schemas.microsoft.com/office/drawing/2014/main" xmlns="" id="{F6CBE135-7BD9-1144-8EED-7286C615567C}"/>
                      </a:ext>
                    </a:extLst>
                  </p:cNvPr>
                  <p:cNvSpPr/>
                  <p:nvPr/>
                </p:nvSpPr>
                <p:spPr bwMode="auto">
                  <a:xfrm rot="6103894">
                    <a:off x="8774782" y="4041827"/>
                    <a:ext cx="1035272" cy="1059714"/>
                  </a:xfrm>
                  <a:prstGeom prst="ellipse">
                    <a:avLst/>
                  </a:prstGeom>
                  <a:solidFill>
                    <a:srgbClr val="6E349F">
                      <a:alpha val="74000"/>
                    </a:srgbClr>
                  </a:solidFill>
                  <a:ln w="50800" cap="sq" cmpd="sng" algn="ctr">
                    <a:noFill/>
                    <a:prstDash val="solid"/>
                    <a:miter lim="800000"/>
                    <a:headEnd type="triangle" w="med" len="sm"/>
                    <a:tailEnd type="triangle" w="med" len="sm"/>
                  </a:ln>
                </p:spPr>
                <p:txBody>
                  <a:bodyPr rtlCol="0" anchor="ctr"/>
                  <a:lstStyle/>
                  <a:p>
                    <a:pPr algn="ctr"/>
                    <a:endParaRPr lang="it-IT">
                      <a:latin typeface="Arial" pitchFamily="-65" charset="0"/>
                      <a:cs typeface="ＭＳ Ｐゴシック" pitchFamily="-65" charset="-128"/>
                    </a:endParaRPr>
                  </a:p>
                </p:txBody>
              </p:sp>
              <p:sp>
                <p:nvSpPr>
                  <p:cNvPr id="173" name="Ovale 172">
                    <a:extLst>
                      <a:ext uri="{FF2B5EF4-FFF2-40B4-BE49-F238E27FC236}">
                        <a16:creationId xmlns:a16="http://schemas.microsoft.com/office/drawing/2014/main" xmlns="" id="{867789C1-FA99-0945-A511-126E29E07858}"/>
                      </a:ext>
                    </a:extLst>
                  </p:cNvPr>
                  <p:cNvSpPr/>
                  <p:nvPr/>
                </p:nvSpPr>
                <p:spPr bwMode="auto">
                  <a:xfrm rot="5932521">
                    <a:off x="8966648" y="4234834"/>
                    <a:ext cx="643166" cy="687727"/>
                  </a:xfrm>
                  <a:prstGeom prst="ellipse">
                    <a:avLst/>
                  </a:prstGeom>
                  <a:solidFill>
                    <a:srgbClr val="33184B">
                      <a:alpha val="74000"/>
                    </a:srgbClr>
                  </a:solidFill>
                  <a:ln w="50800" cap="sq" cmpd="sng" algn="ctr">
                    <a:noFill/>
                    <a:prstDash val="solid"/>
                    <a:miter lim="800000"/>
                    <a:headEnd type="triangle" w="med" len="sm"/>
                    <a:tailEnd type="triangle" w="med" len="sm"/>
                  </a:ln>
                </p:spPr>
                <p:txBody>
                  <a:bodyPr rtlCol="0" anchor="ctr"/>
                  <a:lstStyle/>
                  <a:p>
                    <a:pPr algn="ctr"/>
                    <a:endParaRPr lang="it-IT">
                      <a:latin typeface="Arial" pitchFamily="-65" charset="0"/>
                      <a:cs typeface="ＭＳ Ｐゴシック" pitchFamily="-65" charset="-128"/>
                    </a:endParaRPr>
                  </a:p>
                </p:txBody>
              </p:sp>
              <p:grpSp>
                <p:nvGrpSpPr>
                  <p:cNvPr id="174" name="Gruppo 173">
                    <a:extLst>
                      <a:ext uri="{FF2B5EF4-FFF2-40B4-BE49-F238E27FC236}">
                        <a16:creationId xmlns:a16="http://schemas.microsoft.com/office/drawing/2014/main" xmlns="" id="{A813F6A7-35C5-A142-8AAA-489CE9A26FEE}"/>
                      </a:ext>
                    </a:extLst>
                  </p:cNvPr>
                  <p:cNvGrpSpPr/>
                  <p:nvPr/>
                </p:nvGrpSpPr>
                <p:grpSpPr>
                  <a:xfrm>
                    <a:off x="9022673" y="4429774"/>
                    <a:ext cx="543302" cy="271872"/>
                    <a:chOff x="5335796" y="4157319"/>
                    <a:chExt cx="307641" cy="153946"/>
                  </a:xfrm>
                </p:grpSpPr>
                <p:pic>
                  <p:nvPicPr>
                    <p:cNvPr id="175" name="Immagine 174">
                      <a:extLst>
                        <a:ext uri="{FF2B5EF4-FFF2-40B4-BE49-F238E27FC236}">
                          <a16:creationId xmlns:a16="http://schemas.microsoft.com/office/drawing/2014/main" xmlns="" id="{4A19FE72-EEC6-6F41-8939-9059F4AF9CB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 rot="18900000">
                      <a:off x="5335796" y="4157319"/>
                      <a:ext cx="153946" cy="15394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76" name="Immagine 175">
                      <a:extLst>
                        <a:ext uri="{FF2B5EF4-FFF2-40B4-BE49-F238E27FC236}">
                          <a16:creationId xmlns:a16="http://schemas.microsoft.com/office/drawing/2014/main" xmlns="" id="{C6239784-2005-E143-AC3B-7D5ABFDAFEC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 rot="18900000">
                      <a:off x="5489491" y="4157319"/>
                      <a:ext cx="153946" cy="153946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177" name="Gruppo 176">
                  <a:extLst>
                    <a:ext uri="{FF2B5EF4-FFF2-40B4-BE49-F238E27FC236}">
                      <a16:creationId xmlns:a16="http://schemas.microsoft.com/office/drawing/2014/main" xmlns="" id="{5786A683-2ACF-F140-9CAC-48112D52BFD1}"/>
                    </a:ext>
                  </a:extLst>
                </p:cNvPr>
                <p:cNvGrpSpPr/>
                <p:nvPr/>
              </p:nvGrpSpPr>
              <p:grpSpPr>
                <a:xfrm rot="2408780">
                  <a:off x="9703645" y="4569619"/>
                  <a:ext cx="556323" cy="543492"/>
                  <a:chOff x="8762561" y="4054048"/>
                  <a:chExt cx="1059714" cy="1035272"/>
                </a:xfrm>
              </p:grpSpPr>
              <p:sp>
                <p:nvSpPr>
                  <p:cNvPr id="178" name="Ovale 177">
                    <a:extLst>
                      <a:ext uri="{FF2B5EF4-FFF2-40B4-BE49-F238E27FC236}">
                        <a16:creationId xmlns:a16="http://schemas.microsoft.com/office/drawing/2014/main" xmlns="" id="{5FED3B4F-F212-9A46-81F5-0FC5B7DCEF38}"/>
                      </a:ext>
                    </a:extLst>
                  </p:cNvPr>
                  <p:cNvSpPr/>
                  <p:nvPr/>
                </p:nvSpPr>
                <p:spPr bwMode="auto">
                  <a:xfrm rot="6103894">
                    <a:off x="8774782" y="4041827"/>
                    <a:ext cx="1035272" cy="1059714"/>
                  </a:xfrm>
                  <a:prstGeom prst="ellipse">
                    <a:avLst/>
                  </a:prstGeom>
                  <a:solidFill>
                    <a:srgbClr val="6E349F">
                      <a:alpha val="74000"/>
                    </a:srgbClr>
                  </a:solidFill>
                  <a:ln w="50800" cap="sq" cmpd="sng" algn="ctr">
                    <a:noFill/>
                    <a:prstDash val="solid"/>
                    <a:miter lim="800000"/>
                    <a:headEnd type="triangle" w="med" len="sm"/>
                    <a:tailEnd type="triangle" w="med" len="sm"/>
                  </a:ln>
                </p:spPr>
                <p:txBody>
                  <a:bodyPr rtlCol="0" anchor="ctr"/>
                  <a:lstStyle/>
                  <a:p>
                    <a:pPr algn="ctr"/>
                    <a:endParaRPr lang="it-IT">
                      <a:latin typeface="Arial" pitchFamily="-65" charset="0"/>
                      <a:cs typeface="ＭＳ Ｐゴシック" pitchFamily="-65" charset="-128"/>
                    </a:endParaRPr>
                  </a:p>
                </p:txBody>
              </p:sp>
              <p:sp>
                <p:nvSpPr>
                  <p:cNvPr id="179" name="Ovale 178">
                    <a:extLst>
                      <a:ext uri="{FF2B5EF4-FFF2-40B4-BE49-F238E27FC236}">
                        <a16:creationId xmlns:a16="http://schemas.microsoft.com/office/drawing/2014/main" xmlns="" id="{786EB4D8-A130-5446-9505-F0576671F677}"/>
                      </a:ext>
                    </a:extLst>
                  </p:cNvPr>
                  <p:cNvSpPr/>
                  <p:nvPr/>
                </p:nvSpPr>
                <p:spPr bwMode="auto">
                  <a:xfrm rot="5932521">
                    <a:off x="8966648" y="4234834"/>
                    <a:ext cx="643166" cy="687727"/>
                  </a:xfrm>
                  <a:prstGeom prst="ellipse">
                    <a:avLst/>
                  </a:prstGeom>
                  <a:solidFill>
                    <a:srgbClr val="33184B">
                      <a:alpha val="74000"/>
                    </a:srgbClr>
                  </a:solidFill>
                  <a:ln w="50800" cap="sq" cmpd="sng" algn="ctr">
                    <a:noFill/>
                    <a:prstDash val="solid"/>
                    <a:miter lim="800000"/>
                    <a:headEnd type="triangle" w="med" len="sm"/>
                    <a:tailEnd type="triangle" w="med" len="sm"/>
                  </a:ln>
                </p:spPr>
                <p:txBody>
                  <a:bodyPr rtlCol="0" anchor="ctr"/>
                  <a:lstStyle/>
                  <a:p>
                    <a:pPr algn="ctr"/>
                    <a:endParaRPr lang="it-IT">
                      <a:latin typeface="Arial" pitchFamily="-65" charset="0"/>
                      <a:cs typeface="ＭＳ Ｐゴシック" pitchFamily="-65" charset="-128"/>
                    </a:endParaRPr>
                  </a:p>
                </p:txBody>
              </p:sp>
              <p:grpSp>
                <p:nvGrpSpPr>
                  <p:cNvPr id="180" name="Gruppo 179">
                    <a:extLst>
                      <a:ext uri="{FF2B5EF4-FFF2-40B4-BE49-F238E27FC236}">
                        <a16:creationId xmlns:a16="http://schemas.microsoft.com/office/drawing/2014/main" xmlns="" id="{0B529908-20D2-0B4A-B9C1-694A156EDFCA}"/>
                      </a:ext>
                    </a:extLst>
                  </p:cNvPr>
                  <p:cNvGrpSpPr/>
                  <p:nvPr/>
                </p:nvGrpSpPr>
                <p:grpSpPr>
                  <a:xfrm>
                    <a:off x="9022673" y="4429774"/>
                    <a:ext cx="543302" cy="271872"/>
                    <a:chOff x="5335796" y="4157319"/>
                    <a:chExt cx="307641" cy="153946"/>
                  </a:xfrm>
                </p:grpSpPr>
                <p:pic>
                  <p:nvPicPr>
                    <p:cNvPr id="181" name="Immagine 180">
                      <a:extLst>
                        <a:ext uri="{FF2B5EF4-FFF2-40B4-BE49-F238E27FC236}">
                          <a16:creationId xmlns:a16="http://schemas.microsoft.com/office/drawing/2014/main" xmlns="" id="{639CDAB1-B99F-714C-A79F-2FA38B6759C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 rot="18900000">
                      <a:off x="5335796" y="4157319"/>
                      <a:ext cx="153946" cy="15394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2" name="Immagine 181">
                      <a:extLst>
                        <a:ext uri="{FF2B5EF4-FFF2-40B4-BE49-F238E27FC236}">
                          <a16:creationId xmlns:a16="http://schemas.microsoft.com/office/drawing/2014/main" xmlns="" id="{350D71F6-FE75-E24E-B6B8-B7FB2EDAFB3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 rot="18900000">
                      <a:off x="5489491" y="4157319"/>
                      <a:ext cx="153946" cy="153946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183" name="Gruppo 182">
                  <a:extLst>
                    <a:ext uri="{FF2B5EF4-FFF2-40B4-BE49-F238E27FC236}">
                      <a16:creationId xmlns:a16="http://schemas.microsoft.com/office/drawing/2014/main" xmlns="" id="{0148C288-4BD3-4F40-A8CA-1033A4EE7F14}"/>
                    </a:ext>
                  </a:extLst>
                </p:cNvPr>
                <p:cNvGrpSpPr/>
                <p:nvPr/>
              </p:nvGrpSpPr>
              <p:grpSpPr>
                <a:xfrm rot="2408780">
                  <a:off x="8310301" y="5244533"/>
                  <a:ext cx="556323" cy="543492"/>
                  <a:chOff x="8762561" y="4054048"/>
                  <a:chExt cx="1059714" cy="1035272"/>
                </a:xfrm>
              </p:grpSpPr>
              <p:sp>
                <p:nvSpPr>
                  <p:cNvPr id="184" name="Ovale 183">
                    <a:extLst>
                      <a:ext uri="{FF2B5EF4-FFF2-40B4-BE49-F238E27FC236}">
                        <a16:creationId xmlns:a16="http://schemas.microsoft.com/office/drawing/2014/main" xmlns="" id="{B51F04B1-1B2E-284C-BC3D-4C6697583A05}"/>
                      </a:ext>
                    </a:extLst>
                  </p:cNvPr>
                  <p:cNvSpPr/>
                  <p:nvPr/>
                </p:nvSpPr>
                <p:spPr bwMode="auto">
                  <a:xfrm rot="6103894">
                    <a:off x="8774782" y="4041827"/>
                    <a:ext cx="1035272" cy="1059714"/>
                  </a:xfrm>
                  <a:prstGeom prst="ellipse">
                    <a:avLst/>
                  </a:prstGeom>
                  <a:solidFill>
                    <a:srgbClr val="6E349F">
                      <a:alpha val="74000"/>
                    </a:srgbClr>
                  </a:solidFill>
                  <a:ln w="50800" cap="sq" cmpd="sng" algn="ctr">
                    <a:noFill/>
                    <a:prstDash val="solid"/>
                    <a:miter lim="800000"/>
                    <a:headEnd type="triangle" w="med" len="sm"/>
                    <a:tailEnd type="triangle" w="med" len="sm"/>
                  </a:ln>
                </p:spPr>
                <p:txBody>
                  <a:bodyPr rtlCol="0" anchor="ctr"/>
                  <a:lstStyle/>
                  <a:p>
                    <a:pPr algn="ctr"/>
                    <a:endParaRPr lang="it-IT">
                      <a:latin typeface="Arial" pitchFamily="-65" charset="0"/>
                      <a:cs typeface="ＭＳ Ｐゴシック" pitchFamily="-65" charset="-128"/>
                    </a:endParaRPr>
                  </a:p>
                </p:txBody>
              </p:sp>
              <p:sp>
                <p:nvSpPr>
                  <p:cNvPr id="185" name="Ovale 184">
                    <a:extLst>
                      <a:ext uri="{FF2B5EF4-FFF2-40B4-BE49-F238E27FC236}">
                        <a16:creationId xmlns:a16="http://schemas.microsoft.com/office/drawing/2014/main" xmlns="" id="{0D47F587-CFC5-A341-A2CC-4AE3CD1E05DA}"/>
                      </a:ext>
                    </a:extLst>
                  </p:cNvPr>
                  <p:cNvSpPr/>
                  <p:nvPr/>
                </p:nvSpPr>
                <p:spPr bwMode="auto">
                  <a:xfrm rot="5932521">
                    <a:off x="8966648" y="4234834"/>
                    <a:ext cx="643166" cy="687727"/>
                  </a:xfrm>
                  <a:prstGeom prst="ellipse">
                    <a:avLst/>
                  </a:prstGeom>
                  <a:solidFill>
                    <a:srgbClr val="33184B">
                      <a:alpha val="74000"/>
                    </a:srgbClr>
                  </a:solidFill>
                  <a:ln w="50800" cap="sq" cmpd="sng" algn="ctr">
                    <a:noFill/>
                    <a:prstDash val="solid"/>
                    <a:miter lim="800000"/>
                    <a:headEnd type="triangle" w="med" len="sm"/>
                    <a:tailEnd type="triangle" w="med" len="sm"/>
                  </a:ln>
                </p:spPr>
                <p:txBody>
                  <a:bodyPr rtlCol="0" anchor="ctr"/>
                  <a:lstStyle/>
                  <a:p>
                    <a:pPr algn="ctr"/>
                    <a:endParaRPr lang="it-IT">
                      <a:latin typeface="Arial" pitchFamily="-65" charset="0"/>
                      <a:cs typeface="ＭＳ Ｐゴシック" pitchFamily="-65" charset="-128"/>
                    </a:endParaRPr>
                  </a:p>
                </p:txBody>
              </p:sp>
              <p:grpSp>
                <p:nvGrpSpPr>
                  <p:cNvPr id="186" name="Gruppo 185">
                    <a:extLst>
                      <a:ext uri="{FF2B5EF4-FFF2-40B4-BE49-F238E27FC236}">
                        <a16:creationId xmlns:a16="http://schemas.microsoft.com/office/drawing/2014/main" xmlns="" id="{1A789F24-DCA4-A74B-ACD2-CBF04174568C}"/>
                      </a:ext>
                    </a:extLst>
                  </p:cNvPr>
                  <p:cNvGrpSpPr/>
                  <p:nvPr/>
                </p:nvGrpSpPr>
                <p:grpSpPr>
                  <a:xfrm>
                    <a:off x="9022673" y="4429774"/>
                    <a:ext cx="543302" cy="271872"/>
                    <a:chOff x="5335796" y="4157319"/>
                    <a:chExt cx="307641" cy="153946"/>
                  </a:xfrm>
                </p:grpSpPr>
                <p:pic>
                  <p:nvPicPr>
                    <p:cNvPr id="187" name="Immagine 186">
                      <a:extLst>
                        <a:ext uri="{FF2B5EF4-FFF2-40B4-BE49-F238E27FC236}">
                          <a16:creationId xmlns:a16="http://schemas.microsoft.com/office/drawing/2014/main" xmlns="" id="{7A8636E5-4D42-D545-89D7-065A5E9AE35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 rot="18900000">
                      <a:off x="5335796" y="4157319"/>
                      <a:ext cx="153946" cy="15394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8" name="Immagine 187">
                      <a:extLst>
                        <a:ext uri="{FF2B5EF4-FFF2-40B4-BE49-F238E27FC236}">
                          <a16:creationId xmlns:a16="http://schemas.microsoft.com/office/drawing/2014/main" xmlns="" id="{6587FEE3-A979-C04D-A33E-C67171DADE6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 rot="18900000">
                      <a:off x="5489491" y="4157319"/>
                      <a:ext cx="153946" cy="153946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189" name="Gruppo 188">
                  <a:extLst>
                    <a:ext uri="{FF2B5EF4-FFF2-40B4-BE49-F238E27FC236}">
                      <a16:creationId xmlns:a16="http://schemas.microsoft.com/office/drawing/2014/main" xmlns="" id="{2E54CA53-BB30-3744-9193-8641BCE700BC}"/>
                    </a:ext>
                  </a:extLst>
                </p:cNvPr>
                <p:cNvGrpSpPr/>
                <p:nvPr/>
              </p:nvGrpSpPr>
              <p:grpSpPr>
                <a:xfrm rot="2408780">
                  <a:off x="8996076" y="5244533"/>
                  <a:ext cx="556323" cy="543492"/>
                  <a:chOff x="8762561" y="4054048"/>
                  <a:chExt cx="1059714" cy="1035272"/>
                </a:xfrm>
              </p:grpSpPr>
              <p:sp>
                <p:nvSpPr>
                  <p:cNvPr id="190" name="Ovale 189">
                    <a:extLst>
                      <a:ext uri="{FF2B5EF4-FFF2-40B4-BE49-F238E27FC236}">
                        <a16:creationId xmlns:a16="http://schemas.microsoft.com/office/drawing/2014/main" xmlns="" id="{0F0FC1DF-BC6F-AC4E-8BCB-DBF39B1657ED}"/>
                      </a:ext>
                    </a:extLst>
                  </p:cNvPr>
                  <p:cNvSpPr/>
                  <p:nvPr/>
                </p:nvSpPr>
                <p:spPr bwMode="auto">
                  <a:xfrm rot="6103894">
                    <a:off x="8774782" y="4041827"/>
                    <a:ext cx="1035272" cy="1059714"/>
                  </a:xfrm>
                  <a:prstGeom prst="ellipse">
                    <a:avLst/>
                  </a:prstGeom>
                  <a:solidFill>
                    <a:srgbClr val="6E349F">
                      <a:alpha val="74000"/>
                    </a:srgbClr>
                  </a:solidFill>
                  <a:ln w="50800" cap="sq" cmpd="sng" algn="ctr">
                    <a:noFill/>
                    <a:prstDash val="solid"/>
                    <a:miter lim="800000"/>
                    <a:headEnd type="triangle" w="med" len="sm"/>
                    <a:tailEnd type="triangle" w="med" len="sm"/>
                  </a:ln>
                </p:spPr>
                <p:txBody>
                  <a:bodyPr rtlCol="0" anchor="ctr"/>
                  <a:lstStyle/>
                  <a:p>
                    <a:pPr algn="ctr"/>
                    <a:endParaRPr lang="it-IT">
                      <a:latin typeface="Arial" pitchFamily="-65" charset="0"/>
                      <a:cs typeface="ＭＳ Ｐゴシック" pitchFamily="-65" charset="-128"/>
                    </a:endParaRPr>
                  </a:p>
                </p:txBody>
              </p:sp>
              <p:sp>
                <p:nvSpPr>
                  <p:cNvPr id="191" name="Ovale 190">
                    <a:extLst>
                      <a:ext uri="{FF2B5EF4-FFF2-40B4-BE49-F238E27FC236}">
                        <a16:creationId xmlns:a16="http://schemas.microsoft.com/office/drawing/2014/main" xmlns="" id="{C1D10CB8-7CBF-9B48-BF62-DB8B82A97967}"/>
                      </a:ext>
                    </a:extLst>
                  </p:cNvPr>
                  <p:cNvSpPr/>
                  <p:nvPr/>
                </p:nvSpPr>
                <p:spPr bwMode="auto">
                  <a:xfrm rot="5932521">
                    <a:off x="8966648" y="4234834"/>
                    <a:ext cx="643166" cy="687727"/>
                  </a:xfrm>
                  <a:prstGeom prst="ellipse">
                    <a:avLst/>
                  </a:prstGeom>
                  <a:solidFill>
                    <a:srgbClr val="33184B">
                      <a:alpha val="74000"/>
                    </a:srgbClr>
                  </a:solidFill>
                  <a:ln w="50800" cap="sq" cmpd="sng" algn="ctr">
                    <a:noFill/>
                    <a:prstDash val="solid"/>
                    <a:miter lim="800000"/>
                    <a:headEnd type="triangle" w="med" len="sm"/>
                    <a:tailEnd type="triangle" w="med" len="sm"/>
                  </a:ln>
                </p:spPr>
                <p:txBody>
                  <a:bodyPr rtlCol="0" anchor="ctr"/>
                  <a:lstStyle/>
                  <a:p>
                    <a:pPr algn="ctr"/>
                    <a:endParaRPr lang="it-IT">
                      <a:latin typeface="Arial" pitchFamily="-65" charset="0"/>
                      <a:cs typeface="ＭＳ Ｐゴシック" pitchFamily="-65" charset="-128"/>
                    </a:endParaRPr>
                  </a:p>
                </p:txBody>
              </p:sp>
              <p:grpSp>
                <p:nvGrpSpPr>
                  <p:cNvPr id="192" name="Gruppo 191">
                    <a:extLst>
                      <a:ext uri="{FF2B5EF4-FFF2-40B4-BE49-F238E27FC236}">
                        <a16:creationId xmlns:a16="http://schemas.microsoft.com/office/drawing/2014/main" xmlns="" id="{BAD27BAD-5CEB-1044-9BF1-4CF4644947AE}"/>
                      </a:ext>
                    </a:extLst>
                  </p:cNvPr>
                  <p:cNvGrpSpPr/>
                  <p:nvPr/>
                </p:nvGrpSpPr>
                <p:grpSpPr>
                  <a:xfrm>
                    <a:off x="9022673" y="4429774"/>
                    <a:ext cx="543302" cy="271872"/>
                    <a:chOff x="5335796" y="4157319"/>
                    <a:chExt cx="307641" cy="153946"/>
                  </a:xfrm>
                </p:grpSpPr>
                <p:pic>
                  <p:nvPicPr>
                    <p:cNvPr id="193" name="Immagine 192">
                      <a:extLst>
                        <a:ext uri="{FF2B5EF4-FFF2-40B4-BE49-F238E27FC236}">
                          <a16:creationId xmlns:a16="http://schemas.microsoft.com/office/drawing/2014/main" xmlns="" id="{07B9E544-3D07-974C-B96E-7DC9B9ABD59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 rot="18900000">
                      <a:off x="5335796" y="4157319"/>
                      <a:ext cx="153946" cy="15394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94" name="Immagine 193">
                      <a:extLst>
                        <a:ext uri="{FF2B5EF4-FFF2-40B4-BE49-F238E27FC236}">
                          <a16:creationId xmlns:a16="http://schemas.microsoft.com/office/drawing/2014/main" xmlns="" id="{70ABCA02-6A75-0244-B2C4-6E01FD85442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 rot="18900000">
                      <a:off x="5489491" y="4157319"/>
                      <a:ext cx="153946" cy="153946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195" name="Gruppo 194">
                  <a:extLst>
                    <a:ext uri="{FF2B5EF4-FFF2-40B4-BE49-F238E27FC236}">
                      <a16:creationId xmlns:a16="http://schemas.microsoft.com/office/drawing/2014/main" xmlns="" id="{EFAD2AEE-F912-1943-8DE3-A762603B5C61}"/>
                    </a:ext>
                  </a:extLst>
                </p:cNvPr>
                <p:cNvGrpSpPr/>
                <p:nvPr/>
              </p:nvGrpSpPr>
              <p:grpSpPr>
                <a:xfrm rot="2408780">
                  <a:off x="9703646" y="5244533"/>
                  <a:ext cx="556323" cy="543492"/>
                  <a:chOff x="8762561" y="4054048"/>
                  <a:chExt cx="1059714" cy="1035272"/>
                </a:xfrm>
              </p:grpSpPr>
              <p:sp>
                <p:nvSpPr>
                  <p:cNvPr id="196" name="Ovale 195">
                    <a:extLst>
                      <a:ext uri="{FF2B5EF4-FFF2-40B4-BE49-F238E27FC236}">
                        <a16:creationId xmlns:a16="http://schemas.microsoft.com/office/drawing/2014/main" xmlns="" id="{BC95EC98-FF53-EF41-8DB6-BC0C43828C53}"/>
                      </a:ext>
                    </a:extLst>
                  </p:cNvPr>
                  <p:cNvSpPr/>
                  <p:nvPr/>
                </p:nvSpPr>
                <p:spPr bwMode="auto">
                  <a:xfrm rot="6103894">
                    <a:off x="8774782" y="4041827"/>
                    <a:ext cx="1035272" cy="1059714"/>
                  </a:xfrm>
                  <a:prstGeom prst="ellipse">
                    <a:avLst/>
                  </a:prstGeom>
                  <a:solidFill>
                    <a:srgbClr val="6E349F">
                      <a:alpha val="74000"/>
                    </a:srgbClr>
                  </a:solidFill>
                  <a:ln w="50800" cap="sq" cmpd="sng" algn="ctr">
                    <a:noFill/>
                    <a:prstDash val="solid"/>
                    <a:miter lim="800000"/>
                    <a:headEnd type="triangle" w="med" len="sm"/>
                    <a:tailEnd type="triangle" w="med" len="sm"/>
                  </a:ln>
                </p:spPr>
                <p:txBody>
                  <a:bodyPr rtlCol="0" anchor="ctr"/>
                  <a:lstStyle/>
                  <a:p>
                    <a:pPr algn="ctr"/>
                    <a:endParaRPr lang="it-IT">
                      <a:latin typeface="Arial" pitchFamily="-65" charset="0"/>
                      <a:cs typeface="ＭＳ Ｐゴシック" pitchFamily="-65" charset="-128"/>
                    </a:endParaRPr>
                  </a:p>
                </p:txBody>
              </p:sp>
              <p:sp>
                <p:nvSpPr>
                  <p:cNvPr id="197" name="Ovale 196">
                    <a:extLst>
                      <a:ext uri="{FF2B5EF4-FFF2-40B4-BE49-F238E27FC236}">
                        <a16:creationId xmlns:a16="http://schemas.microsoft.com/office/drawing/2014/main" xmlns="" id="{87A17F24-F67E-BC4E-ABA6-A79F7D22038C}"/>
                      </a:ext>
                    </a:extLst>
                  </p:cNvPr>
                  <p:cNvSpPr/>
                  <p:nvPr/>
                </p:nvSpPr>
                <p:spPr bwMode="auto">
                  <a:xfrm rot="5932521">
                    <a:off x="8966648" y="4234834"/>
                    <a:ext cx="643166" cy="687727"/>
                  </a:xfrm>
                  <a:prstGeom prst="ellipse">
                    <a:avLst/>
                  </a:prstGeom>
                  <a:solidFill>
                    <a:srgbClr val="33184B">
                      <a:alpha val="74000"/>
                    </a:srgbClr>
                  </a:solidFill>
                  <a:ln w="50800" cap="sq" cmpd="sng" algn="ctr">
                    <a:noFill/>
                    <a:prstDash val="solid"/>
                    <a:miter lim="800000"/>
                    <a:headEnd type="triangle" w="med" len="sm"/>
                    <a:tailEnd type="triangle" w="med" len="sm"/>
                  </a:ln>
                </p:spPr>
                <p:txBody>
                  <a:bodyPr rtlCol="0" anchor="ctr"/>
                  <a:lstStyle/>
                  <a:p>
                    <a:pPr algn="ctr"/>
                    <a:endParaRPr lang="it-IT">
                      <a:latin typeface="Arial" pitchFamily="-65" charset="0"/>
                      <a:cs typeface="ＭＳ Ｐゴシック" pitchFamily="-65" charset="-128"/>
                    </a:endParaRPr>
                  </a:p>
                </p:txBody>
              </p:sp>
              <p:grpSp>
                <p:nvGrpSpPr>
                  <p:cNvPr id="198" name="Gruppo 197">
                    <a:extLst>
                      <a:ext uri="{FF2B5EF4-FFF2-40B4-BE49-F238E27FC236}">
                        <a16:creationId xmlns:a16="http://schemas.microsoft.com/office/drawing/2014/main" xmlns="" id="{F9B158E8-D29F-D846-B5B5-FA13C45968D6}"/>
                      </a:ext>
                    </a:extLst>
                  </p:cNvPr>
                  <p:cNvGrpSpPr/>
                  <p:nvPr/>
                </p:nvGrpSpPr>
                <p:grpSpPr>
                  <a:xfrm>
                    <a:off x="9022673" y="4429774"/>
                    <a:ext cx="543302" cy="271872"/>
                    <a:chOff x="5335796" y="4157319"/>
                    <a:chExt cx="307641" cy="153946"/>
                  </a:xfrm>
                </p:grpSpPr>
                <p:pic>
                  <p:nvPicPr>
                    <p:cNvPr id="199" name="Immagine 198">
                      <a:extLst>
                        <a:ext uri="{FF2B5EF4-FFF2-40B4-BE49-F238E27FC236}">
                          <a16:creationId xmlns:a16="http://schemas.microsoft.com/office/drawing/2014/main" xmlns="" id="{C67ADF08-2F08-6940-95B1-F27B2A99E32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 rot="18900000">
                      <a:off x="5335796" y="4157319"/>
                      <a:ext cx="153946" cy="15394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0" name="Immagine 199">
                      <a:extLst>
                        <a:ext uri="{FF2B5EF4-FFF2-40B4-BE49-F238E27FC236}">
                          <a16:creationId xmlns:a16="http://schemas.microsoft.com/office/drawing/2014/main" xmlns="" id="{02FB37DE-4171-0846-9A49-78063641795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 rot="18900000">
                      <a:off x="5489491" y="4157319"/>
                      <a:ext cx="153946" cy="153946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cxnSp>
            <p:nvCxnSpPr>
              <p:cNvPr id="203" name="Connettore 2 202">
                <a:extLst>
                  <a:ext uri="{FF2B5EF4-FFF2-40B4-BE49-F238E27FC236}">
                    <a16:creationId xmlns:a16="http://schemas.microsoft.com/office/drawing/2014/main" xmlns="" id="{2D93F380-2C66-7443-89FD-B24C75965B1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76242" y="3187504"/>
                <a:ext cx="141971" cy="798134"/>
              </a:xfrm>
              <a:prstGeom prst="straightConnector1">
                <a:avLst/>
              </a:prstGeom>
              <a:noFill/>
              <a:ln w="25400" cap="sq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triangle"/>
              </a:ln>
            </p:spPr>
          </p:cxnSp>
          <p:cxnSp>
            <p:nvCxnSpPr>
              <p:cNvPr id="205" name="Connettore 2 204">
                <a:extLst>
                  <a:ext uri="{FF2B5EF4-FFF2-40B4-BE49-F238E27FC236}">
                    <a16:creationId xmlns:a16="http://schemas.microsoft.com/office/drawing/2014/main" xmlns="" id="{E6867190-820C-754E-BB6A-EB8FF9BD0C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6645" y="3187504"/>
                <a:ext cx="120002" cy="786792"/>
              </a:xfrm>
              <a:prstGeom prst="straightConnector1">
                <a:avLst/>
              </a:prstGeom>
              <a:noFill/>
              <a:ln w="25400" cap="sq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triangle"/>
              </a:ln>
            </p:spPr>
          </p:cxnSp>
          <p:sp>
            <p:nvSpPr>
              <p:cNvPr id="143" name="Ovale 142">
                <a:extLst>
                  <a:ext uri="{FF2B5EF4-FFF2-40B4-BE49-F238E27FC236}">
                    <a16:creationId xmlns:a16="http://schemas.microsoft.com/office/drawing/2014/main" xmlns="" id="{AB05B513-0452-284A-9300-BDA74569ACCB}"/>
                  </a:ext>
                </a:extLst>
              </p:cNvPr>
              <p:cNvSpPr/>
              <p:nvPr/>
            </p:nvSpPr>
            <p:spPr bwMode="auto">
              <a:xfrm rot="6103894">
                <a:off x="7730587" y="2701356"/>
                <a:ext cx="1035272" cy="1059714"/>
              </a:xfrm>
              <a:prstGeom prst="ellipse">
                <a:avLst/>
              </a:prstGeom>
              <a:solidFill>
                <a:srgbClr val="6E349F">
                  <a:alpha val="74000"/>
                </a:srgbClr>
              </a:solidFill>
              <a:ln w="50800" cap="sq" cmpd="sng" algn="ctr">
                <a:noFill/>
                <a:prstDash val="solid"/>
                <a:miter lim="800000"/>
                <a:headEnd type="triangle" w="med" len="sm"/>
                <a:tailEnd type="triangle" w="med" len="sm"/>
              </a:ln>
            </p:spPr>
            <p:txBody>
              <a:bodyPr rtlCol="0" anchor="ctr"/>
              <a:lstStyle/>
              <a:p>
                <a:pPr algn="ctr"/>
                <a:endParaRPr lang="it-IT">
                  <a:latin typeface="Arial" pitchFamily="-65" charset="0"/>
                  <a:cs typeface="ＭＳ Ｐゴシック" pitchFamily="-65" charset="-128"/>
                </a:endParaRPr>
              </a:p>
            </p:txBody>
          </p:sp>
          <p:sp>
            <p:nvSpPr>
              <p:cNvPr id="144" name="Ovale 143">
                <a:extLst>
                  <a:ext uri="{FF2B5EF4-FFF2-40B4-BE49-F238E27FC236}">
                    <a16:creationId xmlns:a16="http://schemas.microsoft.com/office/drawing/2014/main" xmlns="" id="{2E42099D-73AD-9341-99F6-787C953A7424}"/>
                  </a:ext>
                </a:extLst>
              </p:cNvPr>
              <p:cNvSpPr/>
              <p:nvPr/>
            </p:nvSpPr>
            <p:spPr bwMode="auto">
              <a:xfrm rot="5932521">
                <a:off x="7922453" y="2894363"/>
                <a:ext cx="643166" cy="687727"/>
              </a:xfrm>
              <a:prstGeom prst="ellipse">
                <a:avLst/>
              </a:prstGeom>
              <a:solidFill>
                <a:srgbClr val="33184B">
                  <a:alpha val="74000"/>
                </a:srgbClr>
              </a:solidFill>
              <a:ln w="50800" cap="sq" cmpd="sng" algn="ctr">
                <a:noFill/>
                <a:prstDash val="solid"/>
                <a:miter lim="800000"/>
                <a:headEnd type="triangle" w="med" len="sm"/>
                <a:tailEnd type="triangle" w="med" len="sm"/>
              </a:ln>
            </p:spPr>
            <p:txBody>
              <a:bodyPr rtlCol="0" anchor="ctr"/>
              <a:lstStyle/>
              <a:p>
                <a:pPr algn="ctr"/>
                <a:endParaRPr lang="it-IT">
                  <a:latin typeface="Arial" pitchFamily="-65" charset="0"/>
                  <a:cs typeface="ＭＳ Ｐゴシック" pitchFamily="-65" charset="-128"/>
                </a:endParaRPr>
              </a:p>
            </p:txBody>
          </p:sp>
          <p:grpSp>
            <p:nvGrpSpPr>
              <p:cNvPr id="145" name="Gruppo 144">
                <a:extLst>
                  <a:ext uri="{FF2B5EF4-FFF2-40B4-BE49-F238E27FC236}">
                    <a16:creationId xmlns:a16="http://schemas.microsoft.com/office/drawing/2014/main" xmlns="" id="{C2383AB3-E0C7-7B4E-AD08-805FB66C232E}"/>
                  </a:ext>
                </a:extLst>
              </p:cNvPr>
              <p:cNvGrpSpPr/>
              <p:nvPr/>
            </p:nvGrpSpPr>
            <p:grpSpPr>
              <a:xfrm>
                <a:off x="7978478" y="3089303"/>
                <a:ext cx="543302" cy="271872"/>
                <a:chOff x="5335796" y="4157319"/>
                <a:chExt cx="307641" cy="153946"/>
              </a:xfrm>
            </p:grpSpPr>
            <p:pic>
              <p:nvPicPr>
                <p:cNvPr id="146" name="Immagine 145">
                  <a:extLst>
                    <a:ext uri="{FF2B5EF4-FFF2-40B4-BE49-F238E27FC236}">
                      <a16:creationId xmlns:a16="http://schemas.microsoft.com/office/drawing/2014/main" xmlns="" id="{C1D03BD9-F753-6544-AF80-5EB96B171D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8900000">
                  <a:off x="5335796" y="4157319"/>
                  <a:ext cx="153946" cy="153946"/>
                </a:xfrm>
                <a:prstGeom prst="rect">
                  <a:avLst/>
                </a:prstGeom>
              </p:spPr>
            </p:pic>
            <p:pic>
              <p:nvPicPr>
                <p:cNvPr id="147" name="Immagine 146">
                  <a:extLst>
                    <a:ext uri="{FF2B5EF4-FFF2-40B4-BE49-F238E27FC236}">
                      <a16:creationId xmlns:a16="http://schemas.microsoft.com/office/drawing/2014/main" xmlns="" id="{DA779C5E-B7B3-BB4E-BCCA-4C8A79FE4F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8900000">
                  <a:off x="5489491" y="4157319"/>
                  <a:ext cx="153946" cy="153946"/>
                </a:xfrm>
                <a:prstGeom prst="rect">
                  <a:avLst/>
                </a:prstGeom>
              </p:spPr>
            </p:pic>
          </p:grpSp>
          <p:grpSp>
            <p:nvGrpSpPr>
              <p:cNvPr id="148" name="Gruppo 147">
                <a:extLst>
                  <a:ext uri="{FF2B5EF4-FFF2-40B4-BE49-F238E27FC236}">
                    <a16:creationId xmlns:a16="http://schemas.microsoft.com/office/drawing/2014/main" xmlns="" id="{FF565A22-16A6-4B4E-8A2C-BA1A17E1B85D}"/>
                  </a:ext>
                </a:extLst>
              </p:cNvPr>
              <p:cNvGrpSpPr/>
              <p:nvPr/>
            </p:nvGrpSpPr>
            <p:grpSpPr>
              <a:xfrm>
                <a:off x="7921222" y="2499557"/>
                <a:ext cx="459420" cy="519693"/>
                <a:chOff x="4692155" y="2545235"/>
                <a:chExt cx="555898" cy="691711"/>
              </a:xfrm>
            </p:grpSpPr>
            <p:pic>
              <p:nvPicPr>
                <p:cNvPr id="149" name="Immagine 148">
                  <a:extLst>
                    <a:ext uri="{FF2B5EF4-FFF2-40B4-BE49-F238E27FC236}">
                      <a16:creationId xmlns:a16="http://schemas.microsoft.com/office/drawing/2014/main" xmlns="" id="{E05BA6F1-4272-9D45-9927-CAFF746A9B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50997" y="2545235"/>
                  <a:ext cx="197056" cy="643025"/>
                </a:xfrm>
                <a:prstGeom prst="rect">
                  <a:avLst/>
                </a:prstGeom>
              </p:spPr>
            </p:pic>
            <p:pic>
              <p:nvPicPr>
                <p:cNvPr id="150" name="Immagine 149">
                  <a:extLst>
                    <a:ext uri="{FF2B5EF4-FFF2-40B4-BE49-F238E27FC236}">
                      <a16:creationId xmlns:a16="http://schemas.microsoft.com/office/drawing/2014/main" xmlns="" id="{5BF79D37-84E4-3E4D-80D0-50078EAC16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19642887">
                  <a:off x="4692155" y="2593921"/>
                  <a:ext cx="197056" cy="643025"/>
                </a:xfrm>
                <a:prstGeom prst="rect">
                  <a:avLst/>
                </a:prstGeom>
              </p:spPr>
            </p:pic>
            <p:cxnSp>
              <p:nvCxnSpPr>
                <p:cNvPr id="151" name="Connettore 1 150">
                  <a:extLst>
                    <a:ext uri="{FF2B5EF4-FFF2-40B4-BE49-F238E27FC236}">
                      <a16:creationId xmlns:a16="http://schemas.microsoft.com/office/drawing/2014/main" xmlns="" id="{D5CD24D4-79D6-EA4B-A6E8-40CC2F6BD7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46959" y="2749375"/>
                  <a:ext cx="11922" cy="71243"/>
                </a:xfrm>
                <a:prstGeom prst="line">
                  <a:avLst/>
                </a:prstGeom>
                <a:noFill/>
                <a:ln w="12700" cap="sq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lg" len="lg"/>
                </a:ln>
              </p:spPr>
            </p:cxnSp>
            <p:cxnSp>
              <p:nvCxnSpPr>
                <p:cNvPr id="152" name="Connettore 1 151">
                  <a:extLst>
                    <a:ext uri="{FF2B5EF4-FFF2-40B4-BE49-F238E27FC236}">
                      <a16:creationId xmlns:a16="http://schemas.microsoft.com/office/drawing/2014/main" xmlns="" id="{FD5338AD-F08A-214A-A48D-00316CE648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731180" y="2809082"/>
                  <a:ext cx="25475" cy="69774"/>
                </a:xfrm>
                <a:prstGeom prst="line">
                  <a:avLst/>
                </a:prstGeom>
                <a:noFill/>
                <a:ln w="12700" cap="sq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lg" len="lg"/>
                </a:ln>
              </p:spPr>
            </p:cxnSp>
          </p:grpSp>
        </p:grpSp>
        <p:cxnSp>
          <p:nvCxnSpPr>
            <p:cNvPr id="208" name="Connettore 1 207">
              <a:extLst>
                <a:ext uri="{FF2B5EF4-FFF2-40B4-BE49-F238E27FC236}">
                  <a16:creationId xmlns:a16="http://schemas.microsoft.com/office/drawing/2014/main" xmlns="" id="{36F5E647-CE95-F847-AB08-1C3AE899A5C3}"/>
                </a:ext>
              </a:extLst>
            </p:cNvPr>
            <p:cNvCxnSpPr>
              <a:cxnSpLocks/>
            </p:cNvCxnSpPr>
            <p:nvPr/>
          </p:nvCxnSpPr>
          <p:spPr>
            <a:xfrm>
              <a:off x="8558787" y="1642533"/>
              <a:ext cx="0" cy="4202842"/>
            </a:xfrm>
            <a:prstGeom prst="line">
              <a:avLst/>
            </a:prstGeom>
            <a:noFill/>
            <a:ln w="12700" cap="sq" cmpd="sng" algn="ctr">
              <a:solidFill>
                <a:schemeClr val="bg1">
                  <a:alpha val="31000"/>
                </a:schemeClr>
              </a:solidFill>
              <a:prstDash val="dash"/>
              <a:miter lim="800000"/>
              <a:headEnd type="none" w="med" len="med"/>
              <a:tailEnd type="none" w="lg" len="lg"/>
            </a:ln>
          </p:spPr>
        </p:cxnSp>
        <p:grpSp>
          <p:nvGrpSpPr>
            <p:cNvPr id="223" name="Gruppo 222">
              <a:extLst>
                <a:ext uri="{FF2B5EF4-FFF2-40B4-BE49-F238E27FC236}">
                  <a16:creationId xmlns:a16="http://schemas.microsoft.com/office/drawing/2014/main" xmlns="" id="{02CC6ADA-8653-8C40-9919-CD0E4C86F682}"/>
                </a:ext>
              </a:extLst>
            </p:cNvPr>
            <p:cNvGrpSpPr/>
            <p:nvPr/>
          </p:nvGrpSpPr>
          <p:grpSpPr>
            <a:xfrm>
              <a:off x="8685854" y="2182478"/>
              <a:ext cx="1409701" cy="2286601"/>
              <a:chOff x="8898504" y="2182478"/>
              <a:chExt cx="1409701" cy="2286601"/>
            </a:xfrm>
          </p:grpSpPr>
          <p:pic>
            <p:nvPicPr>
              <p:cNvPr id="213" name="Immagine 212">
                <a:extLst>
                  <a:ext uri="{FF2B5EF4-FFF2-40B4-BE49-F238E27FC236}">
                    <a16:creationId xmlns:a16="http://schemas.microsoft.com/office/drawing/2014/main" xmlns="" id="{BC4DBAD2-A14F-9B46-AE34-DA3EC427F4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alphaModFix amt="50000"/>
              </a:blip>
              <a:stretch>
                <a:fillRect/>
              </a:stretch>
            </p:blipFill>
            <p:spPr>
              <a:xfrm>
                <a:off x="8898504" y="2182478"/>
                <a:ext cx="1409701" cy="2286601"/>
              </a:xfrm>
              <a:prstGeom prst="rect">
                <a:avLst/>
              </a:prstGeom>
            </p:spPr>
          </p:pic>
          <p:grpSp>
            <p:nvGrpSpPr>
              <p:cNvPr id="216" name="Gruppo 215">
                <a:extLst>
                  <a:ext uri="{FF2B5EF4-FFF2-40B4-BE49-F238E27FC236}">
                    <a16:creationId xmlns:a16="http://schemas.microsoft.com/office/drawing/2014/main" xmlns="" id="{4E09619E-50D2-204F-B623-49F45DBD3BB3}"/>
                  </a:ext>
                </a:extLst>
              </p:cNvPr>
              <p:cNvGrpSpPr/>
              <p:nvPr/>
            </p:nvGrpSpPr>
            <p:grpSpPr>
              <a:xfrm rot="3012209">
                <a:off x="10032470" y="2482939"/>
                <a:ext cx="136522" cy="166639"/>
                <a:chOff x="10556234" y="2665247"/>
                <a:chExt cx="1059714" cy="1293488"/>
              </a:xfrm>
            </p:grpSpPr>
            <p:sp>
              <p:nvSpPr>
                <p:cNvPr id="214" name="Ovale 213">
                  <a:extLst>
                    <a:ext uri="{FF2B5EF4-FFF2-40B4-BE49-F238E27FC236}">
                      <a16:creationId xmlns:a16="http://schemas.microsoft.com/office/drawing/2014/main" xmlns="" id="{31EF2892-5845-914F-B756-214F7EECDA87}"/>
                    </a:ext>
                  </a:extLst>
                </p:cNvPr>
                <p:cNvSpPr/>
                <p:nvPr/>
              </p:nvSpPr>
              <p:spPr bwMode="auto">
                <a:xfrm rot="6103894">
                  <a:off x="10439347" y="2782134"/>
                  <a:ext cx="1293488" cy="1059714"/>
                </a:xfrm>
                <a:prstGeom prst="ellipse">
                  <a:avLst/>
                </a:prstGeom>
                <a:solidFill>
                  <a:srgbClr val="6E349F">
                    <a:alpha val="74000"/>
                  </a:srgbClr>
                </a:solidFill>
                <a:ln w="50800" cap="sq" cmpd="sng" algn="ctr">
                  <a:noFill/>
                  <a:prstDash val="solid"/>
                  <a:miter lim="800000"/>
                  <a:headEnd type="triangle" w="med" len="sm"/>
                  <a:tailEnd type="triangle" w="med" len="sm"/>
                </a:ln>
              </p:spPr>
              <p:txBody>
                <a:bodyPr rtlCol="0" anchor="ctr"/>
                <a:lstStyle/>
                <a:p>
                  <a:pPr algn="ctr"/>
                  <a:endParaRPr lang="it-IT">
                    <a:latin typeface="Arial" pitchFamily="-65" charset="0"/>
                    <a:cs typeface="ＭＳ Ｐゴシック" pitchFamily="-65" charset="-128"/>
                  </a:endParaRPr>
                </a:p>
              </p:txBody>
            </p:sp>
            <p:sp>
              <p:nvSpPr>
                <p:cNvPr id="215" name="Ovale 214">
                  <a:extLst>
                    <a:ext uri="{FF2B5EF4-FFF2-40B4-BE49-F238E27FC236}">
                      <a16:creationId xmlns:a16="http://schemas.microsoft.com/office/drawing/2014/main" xmlns="" id="{0BB92A66-3A46-D04C-A441-6D02614E6F93}"/>
                    </a:ext>
                  </a:extLst>
                </p:cNvPr>
                <p:cNvSpPr/>
                <p:nvPr/>
              </p:nvSpPr>
              <p:spPr bwMode="auto">
                <a:xfrm rot="5932521">
                  <a:off x="10714946" y="2922828"/>
                  <a:ext cx="711517" cy="687727"/>
                </a:xfrm>
                <a:prstGeom prst="ellipse">
                  <a:avLst/>
                </a:prstGeom>
                <a:solidFill>
                  <a:srgbClr val="33184B">
                    <a:alpha val="74000"/>
                  </a:srgbClr>
                </a:solidFill>
                <a:ln w="50800" cap="sq" cmpd="sng" algn="ctr">
                  <a:noFill/>
                  <a:prstDash val="solid"/>
                  <a:miter lim="800000"/>
                  <a:headEnd type="triangle" w="med" len="sm"/>
                  <a:tailEnd type="triangle" w="med" len="sm"/>
                </a:ln>
              </p:spPr>
              <p:txBody>
                <a:bodyPr rtlCol="0" anchor="ctr"/>
                <a:lstStyle/>
                <a:p>
                  <a:pPr algn="ctr"/>
                  <a:endParaRPr lang="it-IT">
                    <a:latin typeface="Arial" pitchFamily="-65" charset="0"/>
                    <a:cs typeface="ＭＳ Ｐゴシック" pitchFamily="-65" charset="-128"/>
                  </a:endParaRPr>
                </a:p>
              </p:txBody>
            </p:sp>
          </p:grpSp>
          <p:grpSp>
            <p:nvGrpSpPr>
              <p:cNvPr id="217" name="Gruppo 216">
                <a:extLst>
                  <a:ext uri="{FF2B5EF4-FFF2-40B4-BE49-F238E27FC236}">
                    <a16:creationId xmlns:a16="http://schemas.microsoft.com/office/drawing/2014/main" xmlns="" id="{CD6CF3B0-916E-234C-8292-D88048DE11C0}"/>
                  </a:ext>
                </a:extLst>
              </p:cNvPr>
              <p:cNvGrpSpPr/>
              <p:nvPr/>
            </p:nvGrpSpPr>
            <p:grpSpPr>
              <a:xfrm rot="18379805">
                <a:off x="10004237" y="2643491"/>
                <a:ext cx="71632" cy="87434"/>
                <a:chOff x="10556234" y="2665247"/>
                <a:chExt cx="1059714" cy="1293488"/>
              </a:xfrm>
            </p:grpSpPr>
            <p:sp>
              <p:nvSpPr>
                <p:cNvPr id="218" name="Ovale 217">
                  <a:extLst>
                    <a:ext uri="{FF2B5EF4-FFF2-40B4-BE49-F238E27FC236}">
                      <a16:creationId xmlns:a16="http://schemas.microsoft.com/office/drawing/2014/main" xmlns="" id="{F543BF37-C500-674B-82CC-F7B8AB562CBB}"/>
                    </a:ext>
                  </a:extLst>
                </p:cNvPr>
                <p:cNvSpPr/>
                <p:nvPr/>
              </p:nvSpPr>
              <p:spPr bwMode="auto">
                <a:xfrm rot="6103894">
                  <a:off x="10439347" y="2782134"/>
                  <a:ext cx="1293488" cy="1059714"/>
                </a:xfrm>
                <a:prstGeom prst="ellipse">
                  <a:avLst/>
                </a:prstGeom>
                <a:solidFill>
                  <a:srgbClr val="6E349F">
                    <a:alpha val="74000"/>
                  </a:srgbClr>
                </a:solidFill>
                <a:ln w="50800" cap="sq" cmpd="sng" algn="ctr">
                  <a:noFill/>
                  <a:prstDash val="solid"/>
                  <a:miter lim="800000"/>
                  <a:headEnd type="triangle" w="med" len="sm"/>
                  <a:tailEnd type="triangle" w="med" len="sm"/>
                </a:ln>
              </p:spPr>
              <p:txBody>
                <a:bodyPr rtlCol="0" anchor="ctr"/>
                <a:lstStyle/>
                <a:p>
                  <a:pPr algn="ctr"/>
                  <a:endParaRPr lang="it-IT">
                    <a:latin typeface="Arial" pitchFamily="-65" charset="0"/>
                    <a:cs typeface="ＭＳ Ｐゴシック" pitchFamily="-65" charset="-128"/>
                  </a:endParaRPr>
                </a:p>
              </p:txBody>
            </p:sp>
            <p:sp>
              <p:nvSpPr>
                <p:cNvPr id="219" name="Ovale 218">
                  <a:extLst>
                    <a:ext uri="{FF2B5EF4-FFF2-40B4-BE49-F238E27FC236}">
                      <a16:creationId xmlns:a16="http://schemas.microsoft.com/office/drawing/2014/main" xmlns="" id="{955BC68B-DBF5-9440-A3BD-260F20F51B72}"/>
                    </a:ext>
                  </a:extLst>
                </p:cNvPr>
                <p:cNvSpPr/>
                <p:nvPr/>
              </p:nvSpPr>
              <p:spPr bwMode="auto">
                <a:xfrm rot="5932521">
                  <a:off x="10714946" y="2922828"/>
                  <a:ext cx="711517" cy="687727"/>
                </a:xfrm>
                <a:prstGeom prst="ellipse">
                  <a:avLst/>
                </a:prstGeom>
                <a:solidFill>
                  <a:srgbClr val="33184B">
                    <a:alpha val="74000"/>
                  </a:srgbClr>
                </a:solidFill>
                <a:ln w="50800" cap="sq" cmpd="sng" algn="ctr">
                  <a:noFill/>
                  <a:prstDash val="solid"/>
                  <a:miter lim="800000"/>
                  <a:headEnd type="triangle" w="med" len="sm"/>
                  <a:tailEnd type="triangle" w="med" len="sm"/>
                </a:ln>
              </p:spPr>
              <p:txBody>
                <a:bodyPr rtlCol="0" anchor="ctr"/>
                <a:lstStyle/>
                <a:p>
                  <a:pPr algn="ctr"/>
                  <a:endParaRPr lang="it-IT">
                    <a:latin typeface="Arial" pitchFamily="-65" charset="0"/>
                    <a:cs typeface="ＭＳ Ｐゴシック" pitchFamily="-65" charset="-128"/>
                  </a:endParaRPr>
                </a:p>
              </p:txBody>
            </p:sp>
          </p:grpSp>
          <p:grpSp>
            <p:nvGrpSpPr>
              <p:cNvPr id="220" name="Gruppo 219">
                <a:extLst>
                  <a:ext uri="{FF2B5EF4-FFF2-40B4-BE49-F238E27FC236}">
                    <a16:creationId xmlns:a16="http://schemas.microsoft.com/office/drawing/2014/main" xmlns="" id="{A13FBAD3-47B5-1A42-A260-444E8A1F898D}"/>
                  </a:ext>
                </a:extLst>
              </p:cNvPr>
              <p:cNvGrpSpPr/>
              <p:nvPr/>
            </p:nvGrpSpPr>
            <p:grpSpPr>
              <a:xfrm rot="18379805">
                <a:off x="10112491" y="2634584"/>
                <a:ext cx="98722" cy="120500"/>
                <a:chOff x="10556234" y="2665247"/>
                <a:chExt cx="1059714" cy="1293488"/>
              </a:xfrm>
            </p:grpSpPr>
            <p:sp>
              <p:nvSpPr>
                <p:cNvPr id="221" name="Ovale 220">
                  <a:extLst>
                    <a:ext uri="{FF2B5EF4-FFF2-40B4-BE49-F238E27FC236}">
                      <a16:creationId xmlns:a16="http://schemas.microsoft.com/office/drawing/2014/main" xmlns="" id="{59ABF593-2EC2-5044-92B9-299C3A8EF469}"/>
                    </a:ext>
                  </a:extLst>
                </p:cNvPr>
                <p:cNvSpPr/>
                <p:nvPr/>
              </p:nvSpPr>
              <p:spPr bwMode="auto">
                <a:xfrm rot="6103894">
                  <a:off x="10439347" y="2782134"/>
                  <a:ext cx="1293488" cy="1059714"/>
                </a:xfrm>
                <a:prstGeom prst="ellipse">
                  <a:avLst/>
                </a:prstGeom>
                <a:solidFill>
                  <a:srgbClr val="6E349F">
                    <a:alpha val="74000"/>
                  </a:srgbClr>
                </a:solidFill>
                <a:ln w="50800" cap="sq" cmpd="sng" algn="ctr">
                  <a:noFill/>
                  <a:prstDash val="solid"/>
                  <a:miter lim="800000"/>
                  <a:headEnd type="triangle" w="med" len="sm"/>
                  <a:tailEnd type="triangle" w="med" len="sm"/>
                </a:ln>
              </p:spPr>
              <p:txBody>
                <a:bodyPr rtlCol="0" anchor="ctr"/>
                <a:lstStyle/>
                <a:p>
                  <a:pPr algn="ctr"/>
                  <a:endParaRPr lang="it-IT">
                    <a:latin typeface="Arial" pitchFamily="-65" charset="0"/>
                    <a:cs typeface="ＭＳ Ｐゴシック" pitchFamily="-65" charset="-128"/>
                  </a:endParaRPr>
                </a:p>
              </p:txBody>
            </p:sp>
            <p:sp>
              <p:nvSpPr>
                <p:cNvPr id="222" name="Ovale 221">
                  <a:extLst>
                    <a:ext uri="{FF2B5EF4-FFF2-40B4-BE49-F238E27FC236}">
                      <a16:creationId xmlns:a16="http://schemas.microsoft.com/office/drawing/2014/main" xmlns="" id="{1CA4A721-BEEA-2B41-93B6-6A7AAB90BF94}"/>
                    </a:ext>
                  </a:extLst>
                </p:cNvPr>
                <p:cNvSpPr/>
                <p:nvPr/>
              </p:nvSpPr>
              <p:spPr bwMode="auto">
                <a:xfrm rot="5932521">
                  <a:off x="10714946" y="2922828"/>
                  <a:ext cx="711517" cy="687727"/>
                </a:xfrm>
                <a:prstGeom prst="ellipse">
                  <a:avLst/>
                </a:prstGeom>
                <a:solidFill>
                  <a:srgbClr val="33184B">
                    <a:alpha val="74000"/>
                  </a:srgbClr>
                </a:solidFill>
                <a:ln w="50800" cap="sq" cmpd="sng" algn="ctr">
                  <a:noFill/>
                  <a:prstDash val="solid"/>
                  <a:miter lim="800000"/>
                  <a:headEnd type="triangle" w="med" len="sm"/>
                  <a:tailEnd type="triangle" w="med" len="sm"/>
                </a:ln>
              </p:spPr>
              <p:txBody>
                <a:bodyPr rtlCol="0" anchor="ctr"/>
                <a:lstStyle/>
                <a:p>
                  <a:pPr algn="ctr"/>
                  <a:endParaRPr lang="it-IT">
                    <a:latin typeface="Arial" pitchFamily="-65" charset="0"/>
                    <a:cs typeface="ＭＳ Ｐゴシック" pitchFamily="-65" charset="-128"/>
                  </a:endParaRPr>
                </a:p>
              </p:txBody>
            </p:sp>
          </p:grpSp>
        </p:grpSp>
        <p:cxnSp>
          <p:nvCxnSpPr>
            <p:cNvPr id="224" name="Connettore 1 223">
              <a:extLst>
                <a:ext uri="{FF2B5EF4-FFF2-40B4-BE49-F238E27FC236}">
                  <a16:creationId xmlns:a16="http://schemas.microsoft.com/office/drawing/2014/main" xmlns="" id="{663F0A42-75BC-E74C-9AFC-FB0836375872}"/>
                </a:ext>
              </a:extLst>
            </p:cNvPr>
            <p:cNvCxnSpPr>
              <a:cxnSpLocks/>
            </p:cNvCxnSpPr>
            <p:nvPr/>
          </p:nvCxnSpPr>
          <p:spPr>
            <a:xfrm>
              <a:off x="10215309" y="1642533"/>
              <a:ext cx="0" cy="4202842"/>
            </a:xfrm>
            <a:prstGeom prst="line">
              <a:avLst/>
            </a:prstGeom>
            <a:noFill/>
            <a:ln w="12700" cap="sq" cmpd="sng" algn="ctr">
              <a:solidFill>
                <a:schemeClr val="bg1">
                  <a:alpha val="31000"/>
                </a:schemeClr>
              </a:solidFill>
              <a:prstDash val="dash"/>
              <a:miter lim="800000"/>
              <a:headEnd type="none" w="med" len="med"/>
              <a:tailEnd type="none" w="lg" len="lg"/>
            </a:ln>
          </p:spPr>
        </p:cxnSp>
        <p:grpSp>
          <p:nvGrpSpPr>
            <p:cNvPr id="233" name="Gruppo 232">
              <a:extLst>
                <a:ext uri="{FF2B5EF4-FFF2-40B4-BE49-F238E27FC236}">
                  <a16:creationId xmlns:a16="http://schemas.microsoft.com/office/drawing/2014/main" xmlns="" id="{E505257B-E205-8C41-A3EB-AFED749305A9}"/>
                </a:ext>
              </a:extLst>
            </p:cNvPr>
            <p:cNvGrpSpPr/>
            <p:nvPr/>
          </p:nvGrpSpPr>
          <p:grpSpPr>
            <a:xfrm rot="19731568">
              <a:off x="10437404" y="1991311"/>
              <a:ext cx="847667" cy="817165"/>
              <a:chOff x="10777644" y="1991311"/>
              <a:chExt cx="847667" cy="817165"/>
            </a:xfrm>
          </p:grpSpPr>
          <p:sp>
            <p:nvSpPr>
              <p:cNvPr id="227" name="Triangolo 226">
                <a:extLst>
                  <a:ext uri="{FF2B5EF4-FFF2-40B4-BE49-F238E27FC236}">
                    <a16:creationId xmlns:a16="http://schemas.microsoft.com/office/drawing/2014/main" xmlns="" id="{3A69BBF6-C74E-EB45-A60C-2CD0C2BC800B}"/>
                  </a:ext>
                </a:extLst>
              </p:cNvPr>
              <p:cNvSpPr/>
              <p:nvPr/>
            </p:nvSpPr>
            <p:spPr bwMode="auto">
              <a:xfrm>
                <a:off x="11106992" y="1991311"/>
                <a:ext cx="169213" cy="286175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50800" cap="sq" cmpd="sng" algn="ctr">
                <a:noFill/>
                <a:prstDash val="solid"/>
                <a:miter lim="800000"/>
                <a:headEnd type="triangle" w="med" len="sm"/>
                <a:tailEnd type="triangle" w="med" len="sm"/>
              </a:ln>
            </p:spPr>
            <p:txBody>
              <a:bodyPr rtlCol="0" anchor="ctr"/>
              <a:lstStyle/>
              <a:p>
                <a:pPr algn="ctr"/>
                <a:endParaRPr lang="it-IT">
                  <a:latin typeface="Arial" pitchFamily="-65" charset="0"/>
                  <a:cs typeface="ＭＳ Ｐゴシック" pitchFamily="-65" charset="-128"/>
                </a:endParaRPr>
              </a:p>
            </p:txBody>
          </p:sp>
          <p:sp>
            <p:nvSpPr>
              <p:cNvPr id="228" name="Triangolo 227">
                <a:extLst>
                  <a:ext uri="{FF2B5EF4-FFF2-40B4-BE49-F238E27FC236}">
                    <a16:creationId xmlns:a16="http://schemas.microsoft.com/office/drawing/2014/main" xmlns="" id="{06758922-7D4B-3742-B04C-117A36DD53BF}"/>
                  </a:ext>
                </a:extLst>
              </p:cNvPr>
              <p:cNvSpPr/>
              <p:nvPr/>
            </p:nvSpPr>
            <p:spPr bwMode="auto">
              <a:xfrm rot="8100000">
                <a:off x="11331848" y="2522301"/>
                <a:ext cx="169213" cy="286175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50800" cap="sq" cmpd="sng" algn="ctr">
                <a:noFill/>
                <a:prstDash val="solid"/>
                <a:miter lim="800000"/>
                <a:headEnd type="triangle" w="med" len="sm"/>
                <a:tailEnd type="triangle" w="med" len="sm"/>
              </a:ln>
            </p:spPr>
            <p:txBody>
              <a:bodyPr rtlCol="0" anchor="ctr"/>
              <a:lstStyle/>
              <a:p>
                <a:pPr algn="ctr"/>
                <a:endParaRPr lang="it-IT">
                  <a:latin typeface="Arial" pitchFamily="-65" charset="0"/>
                  <a:cs typeface="ＭＳ Ｐゴシック" pitchFamily="-65" charset="-128"/>
                </a:endParaRPr>
              </a:p>
            </p:txBody>
          </p:sp>
          <p:sp>
            <p:nvSpPr>
              <p:cNvPr id="229" name="Triangolo 228">
                <a:extLst>
                  <a:ext uri="{FF2B5EF4-FFF2-40B4-BE49-F238E27FC236}">
                    <a16:creationId xmlns:a16="http://schemas.microsoft.com/office/drawing/2014/main" xmlns="" id="{983966A8-1465-9C45-8715-75E7DF9483AB}"/>
                  </a:ext>
                </a:extLst>
              </p:cNvPr>
              <p:cNvSpPr/>
              <p:nvPr/>
            </p:nvSpPr>
            <p:spPr bwMode="auto">
              <a:xfrm rot="13500000">
                <a:off x="10902473" y="2530428"/>
                <a:ext cx="169213" cy="286175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50800" cap="sq" cmpd="sng" algn="ctr">
                <a:noFill/>
                <a:prstDash val="solid"/>
                <a:miter lim="800000"/>
                <a:headEnd type="triangle" w="med" len="sm"/>
                <a:tailEnd type="triangle" w="med" len="sm"/>
              </a:ln>
            </p:spPr>
            <p:txBody>
              <a:bodyPr rtlCol="0" anchor="ctr"/>
              <a:lstStyle/>
              <a:p>
                <a:pPr algn="ctr"/>
                <a:endParaRPr lang="it-IT">
                  <a:latin typeface="Arial" pitchFamily="-65" charset="0"/>
                  <a:cs typeface="ＭＳ Ｐゴシック" pitchFamily="-65" charset="-128"/>
                </a:endParaRPr>
              </a:p>
            </p:txBody>
          </p:sp>
          <p:sp>
            <p:nvSpPr>
              <p:cNvPr id="230" name="Triangolo 229">
                <a:extLst>
                  <a:ext uri="{FF2B5EF4-FFF2-40B4-BE49-F238E27FC236}">
                    <a16:creationId xmlns:a16="http://schemas.microsoft.com/office/drawing/2014/main" xmlns="" id="{35D84BC6-94D3-144E-B2CE-39170AD327F7}"/>
                  </a:ext>
                </a:extLst>
              </p:cNvPr>
              <p:cNvSpPr/>
              <p:nvPr/>
            </p:nvSpPr>
            <p:spPr bwMode="auto">
              <a:xfrm rot="17632013">
                <a:off x="10836125" y="2178471"/>
                <a:ext cx="169213" cy="286175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50800" cap="sq" cmpd="sng" algn="ctr">
                <a:noFill/>
                <a:prstDash val="solid"/>
                <a:miter lim="800000"/>
                <a:headEnd type="triangle" w="med" len="sm"/>
                <a:tailEnd type="triangle" w="med" len="sm"/>
              </a:ln>
            </p:spPr>
            <p:txBody>
              <a:bodyPr rtlCol="0" anchor="ctr"/>
              <a:lstStyle/>
              <a:p>
                <a:pPr algn="ctr"/>
                <a:endParaRPr lang="it-IT">
                  <a:latin typeface="Arial" pitchFamily="-65" charset="0"/>
                  <a:cs typeface="ＭＳ Ｐゴシック" pitchFamily="-65" charset="-128"/>
                </a:endParaRPr>
              </a:p>
            </p:txBody>
          </p:sp>
          <p:sp>
            <p:nvSpPr>
              <p:cNvPr id="231" name="Triangolo 230">
                <a:extLst>
                  <a:ext uri="{FF2B5EF4-FFF2-40B4-BE49-F238E27FC236}">
                    <a16:creationId xmlns:a16="http://schemas.microsoft.com/office/drawing/2014/main" xmlns="" id="{A5A6E954-C786-1949-9A8C-9B957071B6B4}"/>
                  </a:ext>
                </a:extLst>
              </p:cNvPr>
              <p:cNvSpPr/>
              <p:nvPr/>
            </p:nvSpPr>
            <p:spPr bwMode="auto">
              <a:xfrm rot="3767559">
                <a:off x="11397617" y="2158224"/>
                <a:ext cx="169213" cy="286175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50800" cap="sq" cmpd="sng" algn="ctr">
                <a:noFill/>
                <a:prstDash val="solid"/>
                <a:miter lim="800000"/>
                <a:headEnd type="triangle" w="med" len="sm"/>
                <a:tailEnd type="triangle" w="med" len="sm"/>
              </a:ln>
            </p:spPr>
            <p:txBody>
              <a:bodyPr rtlCol="0" anchor="ctr"/>
              <a:lstStyle/>
              <a:p>
                <a:pPr algn="ctr"/>
                <a:endParaRPr lang="it-IT">
                  <a:latin typeface="Arial" pitchFamily="-65" charset="0"/>
                  <a:cs typeface="ＭＳ Ｐゴシック" pitchFamily="-65" charset="-128"/>
                </a:endParaRPr>
              </a:p>
            </p:txBody>
          </p:sp>
          <p:sp>
            <p:nvSpPr>
              <p:cNvPr id="225" name="Ovale 224">
                <a:extLst>
                  <a:ext uri="{FF2B5EF4-FFF2-40B4-BE49-F238E27FC236}">
                    <a16:creationId xmlns:a16="http://schemas.microsoft.com/office/drawing/2014/main" xmlns="" id="{9637AC4F-1729-C847-98C2-9ED21ED7B829}"/>
                  </a:ext>
                </a:extLst>
              </p:cNvPr>
              <p:cNvSpPr/>
              <p:nvPr/>
            </p:nvSpPr>
            <p:spPr bwMode="auto">
              <a:xfrm>
                <a:off x="10913165" y="2139840"/>
                <a:ext cx="579834" cy="579834"/>
              </a:xfrm>
              <a:prstGeom prst="ellipse">
                <a:avLst/>
              </a:prstGeom>
              <a:solidFill>
                <a:srgbClr val="F16530"/>
              </a:solidFill>
              <a:ln w="50800" cap="sq" cmpd="sng" algn="ctr">
                <a:noFill/>
                <a:prstDash val="solid"/>
                <a:miter lim="800000"/>
                <a:headEnd type="triangle" w="med" len="sm"/>
                <a:tailEnd type="triangle" w="med" len="sm"/>
              </a:ln>
            </p:spPr>
            <p:txBody>
              <a:bodyPr rtlCol="0" anchor="ctr"/>
              <a:lstStyle/>
              <a:p>
                <a:pPr algn="ctr"/>
                <a:endParaRPr lang="it-IT">
                  <a:latin typeface="Arial" pitchFamily="-65" charset="0"/>
                  <a:cs typeface="ＭＳ Ｐゴシック" pitchFamily="-65" charset="-128"/>
                </a:endParaRPr>
              </a:p>
            </p:txBody>
          </p:sp>
          <p:sp>
            <p:nvSpPr>
              <p:cNvPr id="226" name="Ovale 225">
                <a:extLst>
                  <a:ext uri="{FF2B5EF4-FFF2-40B4-BE49-F238E27FC236}">
                    <a16:creationId xmlns:a16="http://schemas.microsoft.com/office/drawing/2014/main" xmlns="" id="{BD868C0B-AC4F-0C44-8F8F-8FA35705BFAD}"/>
                  </a:ext>
                </a:extLst>
              </p:cNvPr>
              <p:cNvSpPr/>
              <p:nvPr/>
            </p:nvSpPr>
            <p:spPr bwMode="auto">
              <a:xfrm rot="3894929">
                <a:off x="11125223" y="2390920"/>
                <a:ext cx="216706" cy="263085"/>
              </a:xfrm>
              <a:prstGeom prst="ellipse">
                <a:avLst/>
              </a:prstGeom>
              <a:solidFill>
                <a:schemeClr val="bg1"/>
              </a:solidFill>
              <a:ln w="50800" cap="sq" cmpd="sng" algn="ctr">
                <a:noFill/>
                <a:prstDash val="solid"/>
                <a:miter lim="800000"/>
                <a:headEnd type="triangle" w="med" len="sm"/>
                <a:tailEnd type="triangle" w="med" len="sm"/>
              </a:ln>
            </p:spPr>
            <p:txBody>
              <a:bodyPr rtlCol="0" anchor="ctr"/>
              <a:lstStyle/>
              <a:p>
                <a:pPr algn="ctr"/>
                <a:endParaRPr lang="it-IT" dirty="0">
                  <a:latin typeface="Arial" pitchFamily="-65" charset="0"/>
                  <a:cs typeface="ＭＳ Ｐゴシック" pitchFamily="-65" charset="-128"/>
                </a:endParaRPr>
              </a:p>
            </p:txBody>
          </p:sp>
        </p:grpSp>
        <p:sp>
          <p:nvSpPr>
            <p:cNvPr id="232" name="CasellaDiTesto 231">
              <a:extLst>
                <a:ext uri="{FF2B5EF4-FFF2-40B4-BE49-F238E27FC236}">
                  <a16:creationId xmlns:a16="http://schemas.microsoft.com/office/drawing/2014/main" xmlns="" id="{D1DA5385-E464-014D-A920-67A97319E0B3}"/>
                </a:ext>
              </a:extLst>
            </p:cNvPr>
            <p:cNvSpPr txBox="1"/>
            <p:nvPr/>
          </p:nvSpPr>
          <p:spPr>
            <a:xfrm>
              <a:off x="10861896" y="1803390"/>
              <a:ext cx="584689" cy="304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CD19</a:t>
              </a:r>
            </a:p>
          </p:txBody>
        </p:sp>
        <p:grpSp>
          <p:nvGrpSpPr>
            <p:cNvPr id="296" name="Gruppo 295">
              <a:extLst>
                <a:ext uri="{FF2B5EF4-FFF2-40B4-BE49-F238E27FC236}">
                  <a16:creationId xmlns:a16="http://schemas.microsoft.com/office/drawing/2014/main" xmlns="" id="{C94A36FE-7386-1649-90F2-328F2A6DDEAC}"/>
                </a:ext>
              </a:extLst>
            </p:cNvPr>
            <p:cNvGrpSpPr/>
            <p:nvPr/>
          </p:nvGrpSpPr>
          <p:grpSpPr>
            <a:xfrm>
              <a:off x="10400567" y="2877653"/>
              <a:ext cx="723100" cy="866301"/>
              <a:chOff x="10954556" y="3010263"/>
              <a:chExt cx="874951" cy="1048224"/>
            </a:xfrm>
          </p:grpSpPr>
          <p:sp>
            <p:nvSpPr>
              <p:cNvPr id="238" name="Ovale 237">
                <a:extLst>
                  <a:ext uri="{FF2B5EF4-FFF2-40B4-BE49-F238E27FC236}">
                    <a16:creationId xmlns:a16="http://schemas.microsoft.com/office/drawing/2014/main" xmlns="" id="{08AED7DD-33EA-C44A-9196-8826155D5664}"/>
                  </a:ext>
                </a:extLst>
              </p:cNvPr>
              <p:cNvSpPr/>
              <p:nvPr/>
            </p:nvSpPr>
            <p:spPr bwMode="auto">
              <a:xfrm rot="6103894">
                <a:off x="10957707" y="3186687"/>
                <a:ext cx="868649" cy="874951"/>
              </a:xfrm>
              <a:prstGeom prst="ellipse">
                <a:avLst/>
              </a:prstGeom>
              <a:solidFill>
                <a:srgbClr val="6E349F">
                  <a:alpha val="74000"/>
                </a:srgbClr>
              </a:solidFill>
              <a:ln w="50800" cap="sq" cmpd="sng" algn="ctr">
                <a:noFill/>
                <a:prstDash val="solid"/>
                <a:miter lim="800000"/>
                <a:headEnd type="triangle" w="med" len="sm"/>
                <a:tailEnd type="triangle" w="med" len="sm"/>
              </a:ln>
            </p:spPr>
            <p:txBody>
              <a:bodyPr rtlCol="0" anchor="ctr"/>
              <a:lstStyle/>
              <a:p>
                <a:pPr algn="ctr"/>
                <a:endParaRPr lang="it-IT">
                  <a:latin typeface="Arial" pitchFamily="-65" charset="0"/>
                  <a:cs typeface="ＭＳ Ｐゴシック" pitchFamily="-65" charset="-128"/>
                </a:endParaRPr>
              </a:p>
            </p:txBody>
          </p:sp>
          <p:sp>
            <p:nvSpPr>
              <p:cNvPr id="239" name="Ovale 238">
                <a:extLst>
                  <a:ext uri="{FF2B5EF4-FFF2-40B4-BE49-F238E27FC236}">
                    <a16:creationId xmlns:a16="http://schemas.microsoft.com/office/drawing/2014/main" xmlns="" id="{9483BA95-D3D3-534E-99FA-9DFE1C90B3B0}"/>
                  </a:ext>
                </a:extLst>
              </p:cNvPr>
              <p:cNvSpPr/>
              <p:nvPr/>
            </p:nvSpPr>
            <p:spPr bwMode="auto">
              <a:xfrm rot="5932521">
                <a:off x="11118749" y="3346137"/>
                <a:ext cx="539651" cy="567820"/>
              </a:xfrm>
              <a:prstGeom prst="ellipse">
                <a:avLst/>
              </a:prstGeom>
              <a:solidFill>
                <a:srgbClr val="33184B">
                  <a:alpha val="74000"/>
                </a:srgbClr>
              </a:solidFill>
              <a:ln w="50800" cap="sq" cmpd="sng" algn="ctr">
                <a:noFill/>
                <a:prstDash val="solid"/>
                <a:miter lim="800000"/>
                <a:headEnd type="triangle" w="med" len="sm"/>
                <a:tailEnd type="triangle" w="med" len="sm"/>
              </a:ln>
            </p:spPr>
            <p:txBody>
              <a:bodyPr rtlCol="0" anchor="ctr"/>
              <a:lstStyle/>
              <a:p>
                <a:pPr algn="ctr"/>
                <a:endParaRPr lang="it-IT">
                  <a:latin typeface="Arial" pitchFamily="-65" charset="0"/>
                  <a:cs typeface="ＭＳ Ｐゴシック" pitchFamily="-65" charset="-128"/>
                </a:endParaRPr>
              </a:p>
            </p:txBody>
          </p:sp>
          <p:grpSp>
            <p:nvGrpSpPr>
              <p:cNvPr id="240" name="Gruppo 239">
                <a:extLst>
                  <a:ext uri="{FF2B5EF4-FFF2-40B4-BE49-F238E27FC236}">
                    <a16:creationId xmlns:a16="http://schemas.microsoft.com/office/drawing/2014/main" xmlns="" id="{B5E69211-494A-CE40-87A2-05AC8E632BAE}"/>
                  </a:ext>
                </a:extLst>
              </p:cNvPr>
              <p:cNvGrpSpPr/>
              <p:nvPr/>
            </p:nvGrpSpPr>
            <p:grpSpPr>
              <a:xfrm>
                <a:off x="11169318" y="3505092"/>
                <a:ext cx="448576" cy="228115"/>
                <a:chOff x="5335796" y="4157319"/>
                <a:chExt cx="307641" cy="153946"/>
              </a:xfrm>
            </p:grpSpPr>
            <p:pic>
              <p:nvPicPr>
                <p:cNvPr id="246" name="Immagine 245">
                  <a:extLst>
                    <a:ext uri="{FF2B5EF4-FFF2-40B4-BE49-F238E27FC236}">
                      <a16:creationId xmlns:a16="http://schemas.microsoft.com/office/drawing/2014/main" xmlns="" id="{59669BC4-8FBA-E147-A4A8-A87CC09897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8900000">
                  <a:off x="5335796" y="4157319"/>
                  <a:ext cx="153946" cy="153946"/>
                </a:xfrm>
                <a:prstGeom prst="rect">
                  <a:avLst/>
                </a:prstGeom>
              </p:spPr>
            </p:pic>
            <p:pic>
              <p:nvPicPr>
                <p:cNvPr id="247" name="Immagine 246">
                  <a:extLst>
                    <a:ext uri="{FF2B5EF4-FFF2-40B4-BE49-F238E27FC236}">
                      <a16:creationId xmlns:a16="http://schemas.microsoft.com/office/drawing/2014/main" xmlns="" id="{D5E78AC0-9E5E-B843-AB4F-5A3109033A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8900000">
                  <a:off x="5489491" y="4157319"/>
                  <a:ext cx="153946" cy="153946"/>
                </a:xfrm>
                <a:prstGeom prst="rect">
                  <a:avLst/>
                </a:prstGeom>
              </p:spPr>
            </p:pic>
          </p:grpSp>
          <p:grpSp>
            <p:nvGrpSpPr>
              <p:cNvPr id="241" name="Gruppo 240">
                <a:extLst>
                  <a:ext uri="{FF2B5EF4-FFF2-40B4-BE49-F238E27FC236}">
                    <a16:creationId xmlns:a16="http://schemas.microsoft.com/office/drawing/2014/main" xmlns="" id="{D497AB56-D83E-8C41-AF1D-FAF9CE5404A0}"/>
                  </a:ext>
                </a:extLst>
              </p:cNvPr>
              <p:cNvGrpSpPr/>
              <p:nvPr/>
            </p:nvGrpSpPr>
            <p:grpSpPr>
              <a:xfrm>
                <a:off x="11122044" y="3010263"/>
                <a:ext cx="379319" cy="436051"/>
                <a:chOff x="4692155" y="2545235"/>
                <a:chExt cx="555898" cy="691711"/>
              </a:xfrm>
            </p:grpSpPr>
            <p:pic>
              <p:nvPicPr>
                <p:cNvPr id="242" name="Immagine 241">
                  <a:extLst>
                    <a:ext uri="{FF2B5EF4-FFF2-40B4-BE49-F238E27FC236}">
                      <a16:creationId xmlns:a16="http://schemas.microsoft.com/office/drawing/2014/main" xmlns="" id="{7A3C0FCE-D3D6-B246-9264-B1F4460D8F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50997" y="2545235"/>
                  <a:ext cx="197056" cy="643025"/>
                </a:xfrm>
                <a:prstGeom prst="rect">
                  <a:avLst/>
                </a:prstGeom>
              </p:spPr>
            </p:pic>
            <p:pic>
              <p:nvPicPr>
                <p:cNvPr id="243" name="Immagine 242">
                  <a:extLst>
                    <a:ext uri="{FF2B5EF4-FFF2-40B4-BE49-F238E27FC236}">
                      <a16:creationId xmlns:a16="http://schemas.microsoft.com/office/drawing/2014/main" xmlns="" id="{6F2E9744-A9C7-964A-8BEA-B186374A26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19642887">
                  <a:off x="4692155" y="2593921"/>
                  <a:ext cx="197056" cy="643025"/>
                </a:xfrm>
                <a:prstGeom prst="rect">
                  <a:avLst/>
                </a:prstGeom>
              </p:spPr>
            </p:pic>
            <p:cxnSp>
              <p:nvCxnSpPr>
                <p:cNvPr id="244" name="Connettore 1 243">
                  <a:extLst>
                    <a:ext uri="{FF2B5EF4-FFF2-40B4-BE49-F238E27FC236}">
                      <a16:creationId xmlns:a16="http://schemas.microsoft.com/office/drawing/2014/main" xmlns="" id="{4DA4FF53-8A21-3146-9413-860DA08A38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46959" y="2749375"/>
                  <a:ext cx="11922" cy="71243"/>
                </a:xfrm>
                <a:prstGeom prst="line">
                  <a:avLst/>
                </a:prstGeom>
                <a:noFill/>
                <a:ln w="12700" cap="sq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lg" len="lg"/>
                </a:ln>
              </p:spPr>
            </p:cxnSp>
            <p:cxnSp>
              <p:nvCxnSpPr>
                <p:cNvPr id="245" name="Connettore 1 244">
                  <a:extLst>
                    <a:ext uri="{FF2B5EF4-FFF2-40B4-BE49-F238E27FC236}">
                      <a16:creationId xmlns:a16="http://schemas.microsoft.com/office/drawing/2014/main" xmlns="" id="{559C4EBB-7A79-B045-A15C-2CB59E7884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731180" y="2809082"/>
                  <a:ext cx="25475" cy="69774"/>
                </a:xfrm>
                <a:prstGeom prst="line">
                  <a:avLst/>
                </a:prstGeom>
                <a:noFill/>
                <a:ln w="12700" cap="sq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lg" len="lg"/>
                </a:ln>
              </p:spPr>
            </p:cxnSp>
          </p:grpSp>
        </p:grpSp>
        <p:cxnSp>
          <p:nvCxnSpPr>
            <p:cNvPr id="299" name="Connettore 1 298">
              <a:extLst>
                <a:ext uri="{FF2B5EF4-FFF2-40B4-BE49-F238E27FC236}">
                  <a16:creationId xmlns:a16="http://schemas.microsoft.com/office/drawing/2014/main" xmlns="" id="{EB826D48-2C96-FF4B-A55B-1EDEFA66FC6A}"/>
                </a:ext>
              </a:extLst>
            </p:cNvPr>
            <p:cNvCxnSpPr>
              <a:cxnSpLocks/>
            </p:cNvCxnSpPr>
            <p:nvPr/>
          </p:nvCxnSpPr>
          <p:spPr>
            <a:xfrm>
              <a:off x="389539" y="1642533"/>
              <a:ext cx="0" cy="4202842"/>
            </a:xfrm>
            <a:prstGeom prst="line">
              <a:avLst/>
            </a:prstGeom>
            <a:noFill/>
            <a:ln w="12700" cap="sq" cmpd="sng" algn="ctr">
              <a:solidFill>
                <a:schemeClr val="bg1">
                  <a:alpha val="31000"/>
                </a:schemeClr>
              </a:solidFill>
              <a:prstDash val="dash"/>
              <a:miter lim="800000"/>
              <a:headEnd type="none" w="med" len="med"/>
              <a:tailEnd type="none" w="lg" len="lg"/>
            </a:ln>
          </p:spPr>
        </p:cxnSp>
        <p:cxnSp>
          <p:nvCxnSpPr>
            <p:cNvPr id="300" name="Connettore 1 299">
              <a:extLst>
                <a:ext uri="{FF2B5EF4-FFF2-40B4-BE49-F238E27FC236}">
                  <a16:creationId xmlns:a16="http://schemas.microsoft.com/office/drawing/2014/main" xmlns="" id="{E5726D8B-E94E-4448-AE21-A0861E420F11}"/>
                </a:ext>
              </a:extLst>
            </p:cNvPr>
            <p:cNvCxnSpPr>
              <a:cxnSpLocks/>
            </p:cNvCxnSpPr>
            <p:nvPr/>
          </p:nvCxnSpPr>
          <p:spPr>
            <a:xfrm>
              <a:off x="11640072" y="1642533"/>
              <a:ext cx="0" cy="4202842"/>
            </a:xfrm>
            <a:prstGeom prst="line">
              <a:avLst/>
            </a:prstGeom>
            <a:noFill/>
            <a:ln w="12700" cap="sq" cmpd="sng" algn="ctr">
              <a:solidFill>
                <a:schemeClr val="bg1">
                  <a:alpha val="31000"/>
                </a:schemeClr>
              </a:solidFill>
              <a:prstDash val="dash"/>
              <a:miter lim="800000"/>
              <a:headEnd type="none" w="med" len="med"/>
              <a:tailEnd type="none" w="lg" len="lg"/>
            </a:ln>
          </p:spPr>
        </p:cxnSp>
        <p:cxnSp>
          <p:nvCxnSpPr>
            <p:cNvPr id="204" name="Connettore 1 203">
              <a:extLst>
                <a:ext uri="{FF2B5EF4-FFF2-40B4-BE49-F238E27FC236}">
                  <a16:creationId xmlns:a16="http://schemas.microsoft.com/office/drawing/2014/main" xmlns="" id="{6CC932FB-E625-BC42-AFD0-2DE3A81AE372}"/>
                </a:ext>
              </a:extLst>
            </p:cNvPr>
            <p:cNvCxnSpPr>
              <a:cxnSpLocks/>
            </p:cNvCxnSpPr>
            <p:nvPr/>
          </p:nvCxnSpPr>
          <p:spPr>
            <a:xfrm>
              <a:off x="5806419" y="3573041"/>
              <a:ext cx="113202" cy="167669"/>
            </a:xfrm>
            <a:prstGeom prst="line">
              <a:avLst/>
            </a:prstGeom>
            <a:noFill/>
            <a:ln w="12700" cap="sq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lg" len="lg"/>
            </a:ln>
          </p:spPr>
        </p:cxnSp>
      </p:grpSp>
      <p:sp>
        <p:nvSpPr>
          <p:cNvPr id="209" name="CasellaDiTesto 208">
            <a:extLst>
              <a:ext uri="{FF2B5EF4-FFF2-40B4-BE49-F238E27FC236}">
                <a16:creationId xmlns:a16="http://schemas.microsoft.com/office/drawing/2014/main" xmlns="" id="{18B33672-8CEF-2343-9203-B6B864328B87}"/>
              </a:ext>
            </a:extLst>
          </p:cNvPr>
          <p:cNvSpPr txBox="1"/>
          <p:nvPr/>
        </p:nvSpPr>
        <p:spPr>
          <a:xfrm>
            <a:off x="57149" y="6227313"/>
            <a:ext cx="12134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da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Majors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 BS, et al.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Abstract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 PS1156;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Lim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 WA,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June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 CH. Cell 2017; 168: 724–740;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Sadelain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 M, et al.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Nat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Rev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Cancer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 2003; 3: 35–45;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Brentjens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 RJ, et al.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Nat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Med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 2003; 9: 279–286;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Park JH, et al. Blood 2015; 126: 682;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RCP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Axicabtagene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ciloleucel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®;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RCP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Tisagenlecleucel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®</a:t>
            </a:r>
            <a:endParaRPr lang="it-IT" sz="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296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xmlns="" id="{3020CE21-87BB-F34A-A718-65BE4B09C35E}"/>
              </a:ext>
            </a:extLst>
          </p:cNvPr>
          <p:cNvSpPr txBox="1">
            <a:spLocks/>
          </p:cNvSpPr>
          <p:nvPr/>
        </p:nvSpPr>
        <p:spPr>
          <a:xfrm>
            <a:off x="0" y="506413"/>
            <a:ext cx="9144000" cy="363742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/>
                <a:ea typeface="ＭＳ Ｐゴシック" pitchFamily="-101" charset="-128"/>
                <a:cs typeface="ＭＳ Ｐゴシック" pitchFamily="-101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dirty="0" err="1"/>
              <a:t>Leukapheresis</a:t>
            </a: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90A73277-39B7-3244-9137-37567E524496}"/>
              </a:ext>
            </a:extLst>
          </p:cNvPr>
          <p:cNvSpPr txBox="1"/>
          <p:nvPr/>
        </p:nvSpPr>
        <p:spPr>
          <a:xfrm>
            <a:off x="415473" y="2682040"/>
            <a:ext cx="5149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Stopping</a:t>
            </a:r>
            <a:r>
              <a:rPr lang="it-I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r>
              <a:rPr lang="it-I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it-IT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</a:t>
            </a:r>
            <a:r>
              <a:rPr lang="it-I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therapies</a:t>
            </a:r>
            <a:r>
              <a:rPr lang="it-I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</a:t>
            </a:r>
            <a:r>
              <a:rPr lang="it-I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apheresis</a:t>
            </a:r>
            <a:r>
              <a:rPr lang="it-I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(HD CAR-1). </a:t>
            </a:r>
            <a:r>
              <a:rPr lang="it-IT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it-I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</a:t>
            </a:r>
            <a:r>
              <a:rPr lang="it-I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HD-CAR-1 </a:t>
            </a:r>
            <a:r>
              <a:rPr lang="it-IT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it-I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it-I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Hospital Heidelberg.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D01AF839-4034-BE4B-A68E-9CF6CB8FC61A}"/>
              </a:ext>
            </a:extLst>
          </p:cNvPr>
          <p:cNvSpPr txBox="1"/>
          <p:nvPr/>
        </p:nvSpPr>
        <p:spPr>
          <a:xfrm>
            <a:off x="421868" y="3877318"/>
            <a:ext cx="50586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rgbClr val="F165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CAUTION WITH BENDAMUSTINE OR STEROIDS BEFORE APHERESIS (manufacturing </a:t>
            </a:r>
            <a:r>
              <a:rPr lang="it-IT" sz="1100" b="1" dirty="0" err="1">
                <a:solidFill>
                  <a:srgbClr val="F165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failures</a:t>
            </a:r>
            <a:r>
              <a:rPr lang="it-IT" sz="1100" b="1" dirty="0">
                <a:solidFill>
                  <a:srgbClr val="F165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13" name="Tabella 13">
            <a:extLst>
              <a:ext uri="{FF2B5EF4-FFF2-40B4-BE49-F238E27FC236}">
                <a16:creationId xmlns:a16="http://schemas.microsoft.com/office/drawing/2014/main" xmlns="" id="{967189B2-49CE-9C4F-A722-541F066FA73F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77483195"/>
              </p:ext>
            </p:extLst>
          </p:nvPr>
        </p:nvGraphicFramePr>
        <p:xfrm>
          <a:off x="5907249" y="1434517"/>
          <a:ext cx="6021895" cy="4029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477">
                  <a:extLst>
                    <a:ext uri="{9D8B030D-6E8A-4147-A177-3AD203B41FA5}">
                      <a16:colId xmlns:a16="http://schemas.microsoft.com/office/drawing/2014/main" xmlns="" val="748839490"/>
                    </a:ext>
                  </a:extLst>
                </a:gridCol>
                <a:gridCol w="391075">
                  <a:extLst>
                    <a:ext uri="{9D8B030D-6E8A-4147-A177-3AD203B41FA5}">
                      <a16:colId xmlns:a16="http://schemas.microsoft.com/office/drawing/2014/main" xmlns="" val="3040932033"/>
                    </a:ext>
                  </a:extLst>
                </a:gridCol>
                <a:gridCol w="410305">
                  <a:extLst>
                    <a:ext uri="{9D8B030D-6E8A-4147-A177-3AD203B41FA5}">
                      <a16:colId xmlns:a16="http://schemas.microsoft.com/office/drawing/2014/main" xmlns="" val="104543149"/>
                    </a:ext>
                  </a:extLst>
                </a:gridCol>
                <a:gridCol w="410305">
                  <a:extLst>
                    <a:ext uri="{9D8B030D-6E8A-4147-A177-3AD203B41FA5}">
                      <a16:colId xmlns:a16="http://schemas.microsoft.com/office/drawing/2014/main" xmlns="" val="719478569"/>
                    </a:ext>
                  </a:extLst>
                </a:gridCol>
                <a:gridCol w="410305">
                  <a:extLst>
                    <a:ext uri="{9D8B030D-6E8A-4147-A177-3AD203B41FA5}">
                      <a16:colId xmlns:a16="http://schemas.microsoft.com/office/drawing/2014/main" xmlns="" val="1796028158"/>
                    </a:ext>
                  </a:extLst>
                </a:gridCol>
                <a:gridCol w="410305">
                  <a:extLst>
                    <a:ext uri="{9D8B030D-6E8A-4147-A177-3AD203B41FA5}">
                      <a16:colId xmlns:a16="http://schemas.microsoft.com/office/drawing/2014/main" xmlns="" val="372857432"/>
                    </a:ext>
                  </a:extLst>
                </a:gridCol>
                <a:gridCol w="410305">
                  <a:extLst>
                    <a:ext uri="{9D8B030D-6E8A-4147-A177-3AD203B41FA5}">
                      <a16:colId xmlns:a16="http://schemas.microsoft.com/office/drawing/2014/main" xmlns="" val="4132730089"/>
                    </a:ext>
                  </a:extLst>
                </a:gridCol>
                <a:gridCol w="410305">
                  <a:extLst>
                    <a:ext uri="{9D8B030D-6E8A-4147-A177-3AD203B41FA5}">
                      <a16:colId xmlns:a16="http://schemas.microsoft.com/office/drawing/2014/main" xmlns="" val="4018752119"/>
                    </a:ext>
                  </a:extLst>
                </a:gridCol>
                <a:gridCol w="410305">
                  <a:extLst>
                    <a:ext uri="{9D8B030D-6E8A-4147-A177-3AD203B41FA5}">
                      <a16:colId xmlns:a16="http://schemas.microsoft.com/office/drawing/2014/main" xmlns="" val="1302032054"/>
                    </a:ext>
                  </a:extLst>
                </a:gridCol>
                <a:gridCol w="410305">
                  <a:extLst>
                    <a:ext uri="{9D8B030D-6E8A-4147-A177-3AD203B41FA5}">
                      <a16:colId xmlns:a16="http://schemas.microsoft.com/office/drawing/2014/main" xmlns="" val="1087057150"/>
                    </a:ext>
                  </a:extLst>
                </a:gridCol>
                <a:gridCol w="410305">
                  <a:extLst>
                    <a:ext uri="{9D8B030D-6E8A-4147-A177-3AD203B41FA5}">
                      <a16:colId xmlns:a16="http://schemas.microsoft.com/office/drawing/2014/main" xmlns="" val="1388095005"/>
                    </a:ext>
                  </a:extLst>
                </a:gridCol>
                <a:gridCol w="410305">
                  <a:extLst>
                    <a:ext uri="{9D8B030D-6E8A-4147-A177-3AD203B41FA5}">
                      <a16:colId xmlns:a16="http://schemas.microsoft.com/office/drawing/2014/main" xmlns="" val="2846705630"/>
                    </a:ext>
                  </a:extLst>
                </a:gridCol>
                <a:gridCol w="410305">
                  <a:extLst>
                    <a:ext uri="{9D8B030D-6E8A-4147-A177-3AD203B41FA5}">
                      <a16:colId xmlns:a16="http://schemas.microsoft.com/office/drawing/2014/main" xmlns="" val="615267055"/>
                    </a:ext>
                  </a:extLst>
                </a:gridCol>
                <a:gridCol w="247988">
                  <a:extLst>
                    <a:ext uri="{9D8B030D-6E8A-4147-A177-3AD203B41FA5}">
                      <a16:colId xmlns:a16="http://schemas.microsoft.com/office/drawing/2014/main" xmlns="" val="2890194560"/>
                    </a:ext>
                  </a:extLst>
                </a:gridCol>
              </a:tblGrid>
              <a:tr h="613946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Week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57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-12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-11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57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-10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-9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57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-8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-7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57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-6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-5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57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-4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-3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57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-2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-1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5703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Schedule </a:t>
                      </a:r>
                      <a:r>
                        <a:rPr lang="it-IT" sz="1100" dirty="0" err="1"/>
                        <a:t>leukapheresis</a:t>
                      </a:r>
                      <a:r>
                        <a:rPr lang="it-IT" sz="1100" dirty="0"/>
                        <a:t> (</a:t>
                      </a:r>
                      <a:r>
                        <a:rPr lang="it-IT" sz="1100" dirty="0" err="1"/>
                        <a:t>day</a:t>
                      </a:r>
                      <a:r>
                        <a:rPr lang="it-IT" sz="1100" dirty="0"/>
                        <a:t> 0)</a:t>
                      </a:r>
                    </a:p>
                  </a:txBody>
                  <a:tcPr vert="vert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>
                        <a:alpha val="5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5574444"/>
                  </a:ext>
                </a:extLst>
              </a:tr>
              <a:tr h="487983"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/>
                    </a:p>
                  </a:txBody>
                  <a:tcPr anchor="ctr">
                    <a:lnL w="12700" cmpd="sng">
                      <a:noFill/>
                    </a:lnL>
                    <a:lnR w="381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02954982"/>
                  </a:ext>
                </a:extLst>
              </a:tr>
              <a:tr h="487983"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>
                    <a:lnL w="12700" cmpd="sng">
                      <a:noFill/>
                    </a:lnL>
                    <a:lnR w="381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28502840"/>
                  </a:ext>
                </a:extLst>
              </a:tr>
              <a:tr h="487983">
                <a:tc>
                  <a:txBody>
                    <a:bodyPr/>
                    <a:lstStyle/>
                    <a:p>
                      <a:pPr algn="ctr"/>
                      <a:endParaRPr lang="it-IT" sz="11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/>
                    </a:p>
                  </a:txBody>
                  <a:tcPr anchor="ctr">
                    <a:lnL w="12700" cmpd="sng">
                      <a:noFill/>
                    </a:lnL>
                    <a:lnR w="381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t-IT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95785000"/>
                  </a:ext>
                </a:extLst>
              </a:tr>
              <a:tr h="487983">
                <a:tc>
                  <a:txBody>
                    <a:bodyPr/>
                    <a:lstStyle/>
                    <a:p>
                      <a:pPr algn="ctr"/>
                      <a:endParaRPr lang="it-IT" sz="11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>
                    <a:lnL w="12700" cmpd="sng">
                      <a:noFill/>
                    </a:lnL>
                    <a:lnR w="381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14769079"/>
                  </a:ext>
                </a:extLst>
              </a:tr>
              <a:tr h="487983"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>
                    <a:lnL w="12700" cmpd="sng">
                      <a:noFill/>
                    </a:lnL>
                    <a:lnR w="381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t-IT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41341440"/>
                  </a:ext>
                </a:extLst>
              </a:tr>
              <a:tr h="487983"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/>
                    </a:p>
                  </a:txBody>
                  <a:tcPr anchor="ctr">
                    <a:lnL w="12700" cmpd="sng">
                      <a:noFill/>
                    </a:lnL>
                    <a:lnR w="381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06812958"/>
                  </a:ext>
                </a:extLst>
              </a:tr>
              <a:tr h="487983"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>
                    <a:lnL w="12700" cmpd="sng">
                      <a:noFill/>
                    </a:lnL>
                    <a:lnR w="381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94528225"/>
                  </a:ext>
                </a:extLst>
              </a:tr>
            </a:tbl>
          </a:graphicData>
        </a:graphic>
      </p:graphicFrame>
      <p:grpSp>
        <p:nvGrpSpPr>
          <p:cNvPr id="2" name="Gruppo 1"/>
          <p:cNvGrpSpPr/>
          <p:nvPr/>
        </p:nvGrpSpPr>
        <p:grpSpPr>
          <a:xfrm>
            <a:off x="5907248" y="2085510"/>
            <a:ext cx="5572032" cy="3184890"/>
            <a:chOff x="5584871" y="2124867"/>
            <a:chExt cx="5618329" cy="3145533"/>
          </a:xfrm>
        </p:grpSpPr>
        <p:sp>
          <p:nvSpPr>
            <p:cNvPr id="14" name="Pentagono 13">
              <a:extLst>
                <a:ext uri="{FF2B5EF4-FFF2-40B4-BE49-F238E27FC236}">
                  <a16:creationId xmlns:a16="http://schemas.microsoft.com/office/drawing/2014/main" xmlns="" id="{0571FA60-04F6-5147-B418-DCAB6489E006}"/>
                </a:ext>
              </a:extLst>
            </p:cNvPr>
            <p:cNvSpPr/>
            <p:nvPr/>
          </p:nvSpPr>
          <p:spPr bwMode="auto">
            <a:xfrm>
              <a:off x="5584872" y="2124867"/>
              <a:ext cx="861527" cy="376871"/>
            </a:xfrm>
            <a:prstGeom prst="homePlate">
              <a:avLst/>
            </a:prstGeom>
            <a:solidFill>
              <a:schemeClr val="bg1">
                <a:alpha val="76681"/>
              </a:schemeClr>
            </a:solidFill>
            <a:ln w="50800" cap="sq" cmpd="sng" algn="ctr">
              <a:noFill/>
              <a:prstDash val="solid"/>
              <a:miter lim="800000"/>
              <a:headEnd type="triangle" w="med" len="sm"/>
              <a:tailEnd type="triangle" w="med" len="sm"/>
            </a:ln>
          </p:spPr>
          <p:txBody>
            <a:bodyPr lIns="0" rIns="0" rtlCol="0" anchor="ctr"/>
            <a:lstStyle/>
            <a:p>
              <a:pPr algn="ctr"/>
              <a:r>
                <a:rPr lang="it-IT" sz="900" b="1" dirty="0" err="1">
                  <a:latin typeface="Arial" pitchFamily="-65" charset="0"/>
                  <a:cs typeface="ＭＳ Ｐゴシック" pitchFamily="-65" charset="-128"/>
                </a:rPr>
                <a:t>Allogeneic</a:t>
              </a:r>
              <a:endParaRPr lang="it-IT" sz="900" b="1" dirty="0">
                <a:latin typeface="Arial" pitchFamily="-65" charset="0"/>
                <a:cs typeface="ＭＳ Ｐゴシック" pitchFamily="-65" charset="-128"/>
              </a:endParaRPr>
            </a:p>
            <a:p>
              <a:pPr algn="ctr"/>
              <a:r>
                <a:rPr lang="it-IT" sz="900" b="1" dirty="0">
                  <a:latin typeface="Arial" pitchFamily="-65" charset="0"/>
                  <a:cs typeface="ＭＳ Ｐゴシック" pitchFamily="-65" charset="-128"/>
                </a:rPr>
                <a:t>HSCT, DLI</a:t>
              </a:r>
            </a:p>
          </p:txBody>
        </p:sp>
        <p:sp>
          <p:nvSpPr>
            <p:cNvPr id="15" name="Pentagono 14">
              <a:extLst>
                <a:ext uri="{FF2B5EF4-FFF2-40B4-BE49-F238E27FC236}">
                  <a16:creationId xmlns:a16="http://schemas.microsoft.com/office/drawing/2014/main" xmlns="" id="{A4A31E32-1392-8C45-8950-D10C3EA8AE48}"/>
                </a:ext>
              </a:extLst>
            </p:cNvPr>
            <p:cNvSpPr/>
            <p:nvPr/>
          </p:nvSpPr>
          <p:spPr bwMode="auto">
            <a:xfrm>
              <a:off x="5584872" y="2679273"/>
              <a:ext cx="2499821" cy="197424"/>
            </a:xfrm>
            <a:prstGeom prst="homePlate">
              <a:avLst/>
            </a:prstGeom>
            <a:solidFill>
              <a:schemeClr val="bg1">
                <a:alpha val="76681"/>
              </a:schemeClr>
            </a:solidFill>
            <a:ln w="50800" cap="sq" cmpd="sng" algn="ctr">
              <a:noFill/>
              <a:prstDash val="solid"/>
              <a:miter lim="800000"/>
              <a:headEnd type="triangle" w="med" len="sm"/>
              <a:tailEnd type="triangle" w="med" len="sm"/>
            </a:ln>
          </p:spPr>
          <p:txBody>
            <a:bodyPr lIns="72000" rIns="0" rtlCol="0" anchor="ctr"/>
            <a:lstStyle/>
            <a:p>
              <a:r>
                <a:rPr lang="it-IT" sz="900" b="1" dirty="0" err="1">
                  <a:latin typeface="Arial" pitchFamily="-65" charset="0"/>
                  <a:cs typeface="ＭＳ Ｐゴシック" pitchFamily="-65" charset="-128"/>
                </a:rPr>
                <a:t>Bendamustine</a:t>
              </a:r>
              <a:endParaRPr lang="it-IT" sz="900" b="1" dirty="0">
                <a:latin typeface="Arial" pitchFamily="-65" charset="0"/>
                <a:cs typeface="ＭＳ Ｐゴシック" pitchFamily="-65" charset="-128"/>
              </a:endParaRPr>
            </a:p>
          </p:txBody>
        </p:sp>
        <p:sp>
          <p:nvSpPr>
            <p:cNvPr id="16" name="Pentagono 15">
              <a:extLst>
                <a:ext uri="{FF2B5EF4-FFF2-40B4-BE49-F238E27FC236}">
                  <a16:creationId xmlns:a16="http://schemas.microsoft.com/office/drawing/2014/main" xmlns="" id="{FC5173B1-8A3A-FE46-A104-899749DB8F64}"/>
                </a:ext>
              </a:extLst>
            </p:cNvPr>
            <p:cNvSpPr/>
            <p:nvPr/>
          </p:nvSpPr>
          <p:spPr bwMode="auto">
            <a:xfrm>
              <a:off x="5584872" y="3055601"/>
              <a:ext cx="3329157" cy="197424"/>
            </a:xfrm>
            <a:prstGeom prst="homePlate">
              <a:avLst/>
            </a:prstGeom>
            <a:solidFill>
              <a:schemeClr val="bg1">
                <a:alpha val="76681"/>
              </a:schemeClr>
            </a:solidFill>
            <a:ln w="50800" cap="sq" cmpd="sng" algn="ctr">
              <a:noFill/>
              <a:prstDash val="solid"/>
              <a:miter lim="800000"/>
              <a:headEnd type="triangle" w="med" len="sm"/>
              <a:tailEnd type="triangle" w="med" len="sm"/>
            </a:ln>
          </p:spPr>
          <p:txBody>
            <a:bodyPr lIns="72000" rIns="0" rtlCol="0" anchor="ctr"/>
            <a:lstStyle/>
            <a:p>
              <a:r>
                <a:rPr lang="it-IT" sz="900" b="1" dirty="0" err="1">
                  <a:latin typeface="Arial" pitchFamily="-65" charset="0"/>
                  <a:cs typeface="ＭＳ Ｐゴシック" pitchFamily="-65" charset="-128"/>
                </a:rPr>
                <a:t>Vaccination</a:t>
              </a:r>
              <a:r>
                <a:rPr lang="it-IT" sz="900" b="1" dirty="0">
                  <a:latin typeface="Arial" pitchFamily="-65" charset="0"/>
                  <a:cs typeface="ＭＳ Ｐゴシック" pitchFamily="-65" charset="-128"/>
                </a:rPr>
                <a:t> with live virus </a:t>
              </a:r>
              <a:r>
                <a:rPr lang="it-IT" sz="900" b="1" dirty="0" err="1">
                  <a:latin typeface="Arial" pitchFamily="-65" charset="0"/>
                  <a:cs typeface="ＭＳ Ｐゴシック" pitchFamily="-65" charset="-128"/>
                </a:rPr>
                <a:t>vaccines</a:t>
              </a:r>
              <a:endParaRPr lang="it-IT" sz="900" b="1" dirty="0">
                <a:latin typeface="Arial" pitchFamily="-65" charset="0"/>
                <a:cs typeface="ＭＳ Ｐゴシック" pitchFamily="-65" charset="-128"/>
              </a:endParaRPr>
            </a:p>
          </p:txBody>
        </p:sp>
        <p:sp>
          <p:nvSpPr>
            <p:cNvPr id="17" name="Pentagono 16">
              <a:extLst>
                <a:ext uri="{FF2B5EF4-FFF2-40B4-BE49-F238E27FC236}">
                  <a16:creationId xmlns:a16="http://schemas.microsoft.com/office/drawing/2014/main" xmlns="" id="{51A89912-9565-0C4E-B7D5-DB81E5BAC600}"/>
                </a:ext>
              </a:extLst>
            </p:cNvPr>
            <p:cNvSpPr/>
            <p:nvPr/>
          </p:nvSpPr>
          <p:spPr bwMode="auto">
            <a:xfrm>
              <a:off x="5584872" y="3413411"/>
              <a:ext cx="4149934" cy="197424"/>
            </a:xfrm>
            <a:prstGeom prst="homePlate">
              <a:avLst/>
            </a:prstGeom>
            <a:solidFill>
              <a:schemeClr val="bg1">
                <a:alpha val="76681"/>
              </a:schemeClr>
            </a:solidFill>
            <a:ln w="50800" cap="sq" cmpd="sng" algn="ctr">
              <a:noFill/>
              <a:prstDash val="solid"/>
              <a:miter lim="800000"/>
              <a:headEnd type="triangle" w="med" len="sm"/>
              <a:tailEnd type="triangle" w="med" len="sm"/>
            </a:ln>
          </p:spPr>
          <p:txBody>
            <a:bodyPr lIns="72000" rIns="0" rtlCol="0" anchor="ctr"/>
            <a:lstStyle/>
            <a:p>
              <a:r>
                <a:rPr lang="it-IT" sz="900" b="1" dirty="0">
                  <a:latin typeface="Arial" pitchFamily="-65" charset="0"/>
                  <a:cs typeface="ＭＳ Ｐゴシック" pitchFamily="-65" charset="-128"/>
                </a:rPr>
                <a:t>PEG-</a:t>
              </a:r>
              <a:r>
                <a:rPr lang="it-IT" sz="900" b="1" dirty="0" err="1">
                  <a:latin typeface="Arial" pitchFamily="-65" charset="0"/>
                  <a:cs typeface="ＭＳ Ｐゴシック" pitchFamily="-65" charset="-128"/>
                </a:rPr>
                <a:t>asparaginase</a:t>
              </a:r>
              <a:r>
                <a:rPr lang="it-IT" sz="900" b="1" dirty="0">
                  <a:latin typeface="Arial" pitchFamily="-65" charset="0"/>
                  <a:cs typeface="ＭＳ Ｐゴシック" pitchFamily="-65" charset="-128"/>
                </a:rPr>
                <a:t>, </a:t>
              </a:r>
              <a:r>
                <a:rPr lang="it-IT" sz="900" b="1" dirty="0" err="1">
                  <a:latin typeface="Arial" pitchFamily="-65" charset="0"/>
                  <a:cs typeface="ＭＳ Ｐゴシック" pitchFamily="-65" charset="-128"/>
                </a:rPr>
                <a:t>lenalidomide</a:t>
              </a:r>
              <a:endParaRPr lang="it-IT" sz="900" b="1" dirty="0">
                <a:latin typeface="Arial" pitchFamily="-65" charset="0"/>
                <a:cs typeface="ＭＳ Ｐゴシック" pitchFamily="-65" charset="-128"/>
              </a:endParaRPr>
            </a:p>
          </p:txBody>
        </p:sp>
        <p:sp>
          <p:nvSpPr>
            <p:cNvPr id="18" name="Pentagono 17">
              <a:extLst>
                <a:ext uri="{FF2B5EF4-FFF2-40B4-BE49-F238E27FC236}">
                  <a16:creationId xmlns:a16="http://schemas.microsoft.com/office/drawing/2014/main" xmlns="" id="{FBF0E4DD-166F-8246-87C1-B1BA2F485060}"/>
                </a:ext>
              </a:extLst>
            </p:cNvPr>
            <p:cNvSpPr/>
            <p:nvPr/>
          </p:nvSpPr>
          <p:spPr bwMode="auto">
            <a:xfrm>
              <a:off x="5584871" y="3774240"/>
              <a:ext cx="4982861" cy="197424"/>
            </a:xfrm>
            <a:prstGeom prst="homePlate">
              <a:avLst/>
            </a:prstGeom>
            <a:solidFill>
              <a:schemeClr val="bg1">
                <a:alpha val="76681"/>
              </a:schemeClr>
            </a:solidFill>
            <a:ln w="50800" cap="sq" cmpd="sng" algn="ctr">
              <a:noFill/>
              <a:prstDash val="solid"/>
              <a:miter lim="800000"/>
              <a:headEnd type="triangle" w="med" len="sm"/>
              <a:tailEnd type="triangle" w="med" len="sm"/>
            </a:ln>
          </p:spPr>
          <p:txBody>
            <a:bodyPr lIns="72000" rIns="0" rtlCol="0" anchor="ctr"/>
            <a:lstStyle/>
            <a:p>
              <a:r>
                <a:rPr lang="it-IT" sz="900" b="1" dirty="0" err="1">
                  <a:latin typeface="Arial" pitchFamily="-65" charset="0"/>
                  <a:cs typeface="ＭＳ Ｐゴシック" pitchFamily="-65" charset="-128"/>
                </a:rPr>
                <a:t>Growth</a:t>
              </a:r>
              <a:r>
                <a:rPr lang="it-IT" sz="900" b="1" dirty="0">
                  <a:latin typeface="Arial" pitchFamily="-65" charset="0"/>
                  <a:cs typeface="ＭＳ Ｐゴシック" pitchFamily="-65" charset="-128"/>
                </a:rPr>
                <a:t> </a:t>
              </a:r>
              <a:r>
                <a:rPr lang="it-IT" sz="900" b="1" dirty="0" err="1">
                  <a:latin typeface="Arial" pitchFamily="-65" charset="0"/>
                  <a:cs typeface="ＭＳ Ｐゴシック" pitchFamily="-65" charset="-128"/>
                </a:rPr>
                <a:t>factor</a:t>
              </a:r>
              <a:r>
                <a:rPr lang="it-IT" sz="900" b="1" dirty="0">
                  <a:latin typeface="Arial" pitchFamily="-65" charset="0"/>
                  <a:cs typeface="ＭＳ Ｐゴシック" pitchFamily="-65" charset="-128"/>
                </a:rPr>
                <a:t> (long </a:t>
              </a:r>
              <a:r>
                <a:rPr lang="it-IT" sz="900" b="1" dirty="0" err="1">
                  <a:latin typeface="Arial" pitchFamily="-65" charset="0"/>
                  <a:cs typeface="ＭＳ Ｐゴシック" pitchFamily="-65" charset="-128"/>
                </a:rPr>
                <a:t>acting</a:t>
              </a:r>
              <a:r>
                <a:rPr lang="it-IT" sz="900" b="1" dirty="0">
                  <a:latin typeface="Arial" pitchFamily="-65" charset="0"/>
                  <a:cs typeface="ＭＳ Ｐゴシック" pitchFamily="-65" charset="-128"/>
                </a:rPr>
                <a:t>, e.g. </a:t>
              </a:r>
              <a:r>
                <a:rPr lang="it-IT" sz="900" b="1" dirty="0" err="1">
                  <a:latin typeface="Arial" pitchFamily="-65" charset="0"/>
                  <a:cs typeface="ＭＳ Ｐゴシック" pitchFamily="-65" charset="-128"/>
                </a:rPr>
                <a:t>pegfilgrastim</a:t>
              </a:r>
              <a:r>
                <a:rPr lang="it-IT" sz="900" b="1" dirty="0">
                  <a:latin typeface="Arial" pitchFamily="-65" charset="0"/>
                  <a:cs typeface="ＭＳ Ｐゴシック" pitchFamily="-65" charset="-128"/>
                </a:rPr>
                <a:t>)</a:t>
              </a:r>
            </a:p>
          </p:txBody>
        </p:sp>
        <p:sp>
          <p:nvSpPr>
            <p:cNvPr id="19" name="Pentagono 18">
              <a:extLst>
                <a:ext uri="{FF2B5EF4-FFF2-40B4-BE49-F238E27FC236}">
                  <a16:creationId xmlns:a16="http://schemas.microsoft.com/office/drawing/2014/main" xmlns="" id="{44D5D4EB-4A4C-EF49-A877-4FAFE4328039}"/>
                </a:ext>
              </a:extLst>
            </p:cNvPr>
            <p:cNvSpPr/>
            <p:nvPr/>
          </p:nvSpPr>
          <p:spPr bwMode="auto">
            <a:xfrm>
              <a:off x="5584871" y="4144557"/>
              <a:ext cx="5382139" cy="473147"/>
            </a:xfrm>
            <a:prstGeom prst="homePlate">
              <a:avLst/>
            </a:prstGeom>
            <a:solidFill>
              <a:schemeClr val="bg1">
                <a:alpha val="76681"/>
              </a:schemeClr>
            </a:solidFill>
            <a:ln w="50800" cap="sq" cmpd="sng" algn="ctr">
              <a:noFill/>
              <a:prstDash val="solid"/>
              <a:miter lim="800000"/>
              <a:headEnd type="triangle" w="med" len="sm"/>
              <a:tailEnd type="triangle" w="med" len="sm"/>
            </a:ln>
          </p:spPr>
          <p:txBody>
            <a:bodyPr lIns="72000" rIns="0" rtlCol="0" anchor="ctr"/>
            <a:lstStyle/>
            <a:p>
              <a:r>
                <a:rPr lang="it-IT" sz="900" b="1" dirty="0" err="1">
                  <a:latin typeface="Arial" pitchFamily="-65" charset="0"/>
                  <a:cs typeface="ＭＳ Ｐゴシック" pitchFamily="-65" charset="-128"/>
                </a:rPr>
                <a:t>Inotuzumab-ozogamicin</a:t>
              </a:r>
              <a:r>
                <a:rPr lang="it-IT" sz="900" b="1" dirty="0">
                  <a:latin typeface="Arial" pitchFamily="-65" charset="0"/>
                  <a:cs typeface="ＭＳ Ｐゴシック" pitchFamily="-65" charset="-128"/>
                </a:rPr>
                <a:t>, </a:t>
              </a:r>
              <a:r>
                <a:rPr lang="it-IT" sz="900" b="1" dirty="0" err="1">
                  <a:latin typeface="Arial" pitchFamily="-65" charset="0"/>
                  <a:cs typeface="ＭＳ Ｐゴシック" pitchFamily="-65" charset="-128"/>
                </a:rPr>
                <a:t>polatuzumab-vedotin</a:t>
              </a:r>
              <a:r>
                <a:rPr lang="it-IT" sz="900" b="1" dirty="0">
                  <a:latin typeface="Arial" pitchFamily="-65" charset="0"/>
                  <a:cs typeface="ＭＳ Ｐゴシック" pitchFamily="-65" charset="-128"/>
                </a:rPr>
                <a:t>, </a:t>
              </a:r>
              <a:r>
                <a:rPr lang="it-IT" sz="900" b="1" dirty="0" err="1">
                  <a:latin typeface="Arial" pitchFamily="-65" charset="0"/>
                  <a:cs typeface="ＭＳ Ｐゴシック" pitchFamily="-65" charset="-128"/>
                </a:rPr>
                <a:t>blinatumomab</a:t>
              </a:r>
              <a:endParaRPr lang="it-IT" sz="900" b="1" dirty="0">
                <a:latin typeface="Arial" pitchFamily="-65" charset="0"/>
                <a:cs typeface="ＭＳ Ｐゴシック" pitchFamily="-65" charset="-128"/>
              </a:endParaRPr>
            </a:p>
            <a:p>
              <a:r>
                <a:rPr lang="it-IT" sz="900" b="1" dirty="0">
                  <a:latin typeface="Arial" pitchFamily="-65" charset="0"/>
                  <a:cs typeface="ＭＳ Ｐゴシック" pitchFamily="-65" charset="-128"/>
                </a:rPr>
                <a:t>MTX (</a:t>
              </a:r>
              <a:r>
                <a:rPr lang="it-IT" sz="900" b="1" dirty="0" err="1">
                  <a:latin typeface="Arial" pitchFamily="-65" charset="0"/>
                  <a:cs typeface="ＭＳ Ｐゴシック" pitchFamily="-65" charset="-128"/>
                </a:rPr>
                <a:t>intrathecal</a:t>
              </a:r>
              <a:r>
                <a:rPr lang="it-IT" sz="900" b="1" dirty="0">
                  <a:latin typeface="Arial" pitchFamily="-65" charset="0"/>
                  <a:cs typeface="ＭＳ Ｐゴシック" pitchFamily="-65" charset="-128"/>
                </a:rPr>
                <a:t>), </a:t>
              </a:r>
              <a:r>
                <a:rPr lang="it-IT" sz="900" b="1" dirty="0" err="1">
                  <a:latin typeface="Arial" pitchFamily="-65" charset="0"/>
                  <a:cs typeface="ＭＳ Ｐゴシック" pitchFamily="-65" charset="-128"/>
                </a:rPr>
                <a:t>cyclophosphamide</a:t>
              </a:r>
              <a:endParaRPr lang="it-IT" sz="900" b="1" dirty="0">
                <a:latin typeface="Arial" pitchFamily="-65" charset="0"/>
                <a:cs typeface="ＭＳ Ｐゴシック" pitchFamily="-65" charset="-128"/>
              </a:endParaRPr>
            </a:p>
            <a:p>
              <a:r>
                <a:rPr lang="it-IT" sz="900" b="1" dirty="0" err="1">
                  <a:latin typeface="Arial" pitchFamily="-65" charset="0"/>
                  <a:cs typeface="ＭＳ Ｐゴシック" pitchFamily="-65" charset="-128"/>
                </a:rPr>
                <a:t>Growth</a:t>
              </a:r>
              <a:r>
                <a:rPr lang="it-IT" sz="900" b="1" dirty="0">
                  <a:latin typeface="Arial" pitchFamily="-65" charset="0"/>
                  <a:cs typeface="ＭＳ Ｐゴシック" pitchFamily="-65" charset="-128"/>
                </a:rPr>
                <a:t> </a:t>
              </a:r>
              <a:r>
                <a:rPr lang="it-IT" sz="900" b="1" dirty="0" err="1">
                  <a:latin typeface="Arial" pitchFamily="-65" charset="0"/>
                  <a:cs typeface="ＭＳ Ｐゴシック" pitchFamily="-65" charset="-128"/>
                </a:rPr>
                <a:t>factor</a:t>
              </a:r>
              <a:r>
                <a:rPr lang="it-IT" sz="900" b="1" dirty="0">
                  <a:latin typeface="Arial" pitchFamily="-65" charset="0"/>
                  <a:cs typeface="ＭＳ Ｐゴシック" pitchFamily="-65" charset="-128"/>
                </a:rPr>
                <a:t> (short </a:t>
              </a:r>
              <a:r>
                <a:rPr lang="it-IT" sz="900" b="1" dirty="0" err="1">
                  <a:latin typeface="Arial" pitchFamily="-65" charset="0"/>
                  <a:cs typeface="ＭＳ Ｐゴシック" pitchFamily="-65" charset="-128"/>
                </a:rPr>
                <a:t>acting</a:t>
              </a:r>
              <a:r>
                <a:rPr lang="it-IT" sz="900" b="1" dirty="0">
                  <a:latin typeface="Arial" pitchFamily="-65" charset="0"/>
                  <a:cs typeface="ＭＳ Ｐゴシック" pitchFamily="-65" charset="-128"/>
                </a:rPr>
                <a:t>, e.g. </a:t>
              </a:r>
              <a:r>
                <a:rPr lang="it-IT" sz="900" b="1" dirty="0" err="1">
                  <a:latin typeface="Arial" pitchFamily="-65" charset="0"/>
                  <a:cs typeface="ＭＳ Ｐゴシック" pitchFamily="-65" charset="-128"/>
                </a:rPr>
                <a:t>filgrastim</a:t>
              </a:r>
              <a:r>
                <a:rPr lang="it-IT" sz="900" b="1" dirty="0">
                  <a:latin typeface="Arial" pitchFamily="-65" charset="0"/>
                  <a:cs typeface="ＭＳ Ｐゴシック" pitchFamily="-65" charset="-128"/>
                </a:rPr>
                <a:t>)</a:t>
              </a:r>
            </a:p>
          </p:txBody>
        </p:sp>
        <p:sp>
          <p:nvSpPr>
            <p:cNvPr id="20" name="Pentagono 19">
              <a:extLst>
                <a:ext uri="{FF2B5EF4-FFF2-40B4-BE49-F238E27FC236}">
                  <a16:creationId xmlns:a16="http://schemas.microsoft.com/office/drawing/2014/main" xmlns="" id="{0B2087B2-2A0A-5241-A3F6-7FF5F01E0699}"/>
                </a:ext>
              </a:extLst>
            </p:cNvPr>
            <p:cNvSpPr/>
            <p:nvPr/>
          </p:nvSpPr>
          <p:spPr bwMode="auto">
            <a:xfrm>
              <a:off x="5584871" y="4782018"/>
              <a:ext cx="5618329" cy="473147"/>
            </a:xfrm>
            <a:prstGeom prst="homePlate">
              <a:avLst/>
            </a:prstGeom>
            <a:solidFill>
              <a:schemeClr val="bg1">
                <a:alpha val="76681"/>
              </a:schemeClr>
            </a:solidFill>
            <a:ln w="50800" cap="sq" cmpd="sng" algn="ctr">
              <a:noFill/>
              <a:prstDash val="solid"/>
              <a:miter lim="800000"/>
              <a:headEnd type="triangle" w="med" len="sm"/>
              <a:tailEnd type="triangle" w="med" len="sm"/>
            </a:ln>
          </p:spPr>
          <p:txBody>
            <a:bodyPr lIns="72000" rIns="0" rtlCol="0" anchor="ctr"/>
            <a:lstStyle/>
            <a:p>
              <a:r>
                <a:rPr lang="it-IT" sz="900" b="1" dirty="0" err="1">
                  <a:latin typeface="Arial" pitchFamily="-65" charset="0"/>
                  <a:cs typeface="ＭＳ Ｐゴシック" pitchFamily="-65" charset="-128"/>
                </a:rPr>
                <a:t>Steroids</a:t>
              </a:r>
              <a:endParaRPr lang="it-IT" sz="900" b="1" dirty="0">
                <a:latin typeface="Arial" pitchFamily="-65" charset="0"/>
                <a:cs typeface="ＭＳ Ｐゴシック" pitchFamily="-65" charset="-128"/>
              </a:endParaRPr>
            </a:p>
            <a:p>
              <a:r>
                <a:rPr lang="it-IT" sz="900" b="1" dirty="0" err="1">
                  <a:latin typeface="Arial" pitchFamily="-65" charset="0"/>
                  <a:cs typeface="ＭＳ Ｐゴシック" pitchFamily="-65" charset="-128"/>
                </a:rPr>
                <a:t>Rituximab</a:t>
              </a:r>
              <a:r>
                <a:rPr lang="it-IT" sz="900" b="1" dirty="0">
                  <a:latin typeface="Arial" pitchFamily="-65" charset="0"/>
                  <a:cs typeface="ＭＳ Ｐゴシック" pitchFamily="-65" charset="-128"/>
                </a:rPr>
                <a:t>, </a:t>
              </a:r>
              <a:r>
                <a:rPr lang="it-IT" sz="900" b="1" dirty="0" err="1">
                  <a:latin typeface="Arial" pitchFamily="-65" charset="0"/>
                  <a:cs typeface="ＭＳ Ｐゴシック" pitchFamily="-65" charset="-128"/>
                </a:rPr>
                <a:t>obinutuzumab</a:t>
              </a:r>
              <a:endParaRPr lang="it-IT" sz="900" b="1" dirty="0">
                <a:latin typeface="Arial" pitchFamily="-65" charset="0"/>
                <a:cs typeface="ＭＳ Ｐゴシック" pitchFamily="-65" charset="-128"/>
              </a:endParaRPr>
            </a:p>
            <a:p>
              <a:r>
                <a:rPr lang="it-IT" sz="900" b="1" dirty="0">
                  <a:latin typeface="Arial" pitchFamily="-65" charset="0"/>
                  <a:cs typeface="ＭＳ Ｐゴシック" pitchFamily="-65" charset="-128"/>
                </a:rPr>
                <a:t>BTK-</a:t>
              </a:r>
              <a:r>
                <a:rPr lang="it-IT" sz="900" b="1" dirty="0" err="1">
                  <a:latin typeface="Arial" pitchFamily="-65" charset="0"/>
                  <a:cs typeface="ＭＳ Ｐゴシック" pitchFamily="-65" charset="-128"/>
                </a:rPr>
                <a:t>inhibitors</a:t>
              </a:r>
              <a:r>
                <a:rPr lang="it-IT" sz="900" b="1" dirty="0">
                  <a:latin typeface="Arial" pitchFamily="-65" charset="0"/>
                  <a:cs typeface="ＭＳ Ｐゴシック" pitchFamily="-65" charset="-128"/>
                </a:rPr>
                <a:t> (e.g. </a:t>
              </a:r>
              <a:r>
                <a:rPr lang="it-IT" sz="900" b="1" dirty="0" err="1">
                  <a:latin typeface="Arial" pitchFamily="-65" charset="0"/>
                  <a:cs typeface="ＭＳ Ｐゴシック" pitchFamily="-65" charset="-128"/>
                </a:rPr>
                <a:t>ibrutinib</a:t>
              </a:r>
              <a:r>
                <a:rPr lang="it-IT" sz="900" b="1" dirty="0">
                  <a:latin typeface="Arial" pitchFamily="-65" charset="0"/>
                  <a:cs typeface="ＭＳ Ｐゴシック" pitchFamily="-65" charset="-128"/>
                </a:rPr>
                <a:t>)</a:t>
              </a:r>
            </a:p>
          </p:txBody>
        </p:sp>
        <p:cxnSp>
          <p:nvCxnSpPr>
            <p:cNvPr id="23" name="Connettore 1 22">
              <a:extLst>
                <a:ext uri="{FF2B5EF4-FFF2-40B4-BE49-F238E27FC236}">
                  <a16:creationId xmlns:a16="http://schemas.microsoft.com/office/drawing/2014/main" xmlns="" id="{42E521F4-9437-DB44-B4CB-EFB166C3E9C1}"/>
                </a:ext>
              </a:extLst>
            </p:cNvPr>
            <p:cNvCxnSpPr/>
            <p:nvPr/>
          </p:nvCxnSpPr>
          <p:spPr>
            <a:xfrm>
              <a:off x="6446399" y="2184957"/>
              <a:ext cx="0" cy="244405"/>
            </a:xfrm>
            <a:prstGeom prst="line">
              <a:avLst/>
            </a:prstGeom>
            <a:noFill/>
            <a:ln w="34925" cap="sq" cmpd="sng" algn="ctr">
              <a:solidFill>
                <a:srgbClr val="F16530"/>
              </a:solidFill>
              <a:prstDash val="solid"/>
              <a:miter lim="800000"/>
              <a:headEnd type="none" w="med" len="med"/>
              <a:tailEnd type="none" w="lg" len="lg"/>
            </a:ln>
          </p:spPr>
        </p:cxnSp>
        <p:cxnSp>
          <p:nvCxnSpPr>
            <p:cNvPr id="24" name="Connettore 1 23">
              <a:extLst>
                <a:ext uri="{FF2B5EF4-FFF2-40B4-BE49-F238E27FC236}">
                  <a16:creationId xmlns:a16="http://schemas.microsoft.com/office/drawing/2014/main" xmlns="" id="{D0BBB1B9-EFCC-1A40-89C0-71BA6E3AFE0F}"/>
                </a:ext>
              </a:extLst>
            </p:cNvPr>
            <p:cNvCxnSpPr/>
            <p:nvPr/>
          </p:nvCxnSpPr>
          <p:spPr>
            <a:xfrm>
              <a:off x="8087024" y="2648060"/>
              <a:ext cx="0" cy="244405"/>
            </a:xfrm>
            <a:prstGeom prst="line">
              <a:avLst/>
            </a:prstGeom>
            <a:noFill/>
            <a:ln w="34925" cap="sq" cmpd="sng" algn="ctr">
              <a:solidFill>
                <a:srgbClr val="F16530"/>
              </a:solidFill>
              <a:prstDash val="solid"/>
              <a:miter lim="800000"/>
              <a:headEnd type="none" w="med" len="med"/>
              <a:tailEnd type="none" w="lg" len="lg"/>
            </a:ln>
          </p:spPr>
        </p:cxnSp>
        <p:cxnSp>
          <p:nvCxnSpPr>
            <p:cNvPr id="25" name="Connettore 1 24">
              <a:extLst>
                <a:ext uri="{FF2B5EF4-FFF2-40B4-BE49-F238E27FC236}">
                  <a16:creationId xmlns:a16="http://schemas.microsoft.com/office/drawing/2014/main" xmlns="" id="{045D4969-3E36-104C-B173-970E4F3BE92F}"/>
                </a:ext>
              </a:extLst>
            </p:cNvPr>
            <p:cNvCxnSpPr/>
            <p:nvPr/>
          </p:nvCxnSpPr>
          <p:spPr>
            <a:xfrm>
              <a:off x="8914029" y="3031949"/>
              <a:ext cx="0" cy="244405"/>
            </a:xfrm>
            <a:prstGeom prst="line">
              <a:avLst/>
            </a:prstGeom>
            <a:noFill/>
            <a:ln w="34925" cap="sq" cmpd="sng" algn="ctr">
              <a:solidFill>
                <a:srgbClr val="F16530"/>
              </a:solidFill>
              <a:prstDash val="solid"/>
              <a:miter lim="800000"/>
              <a:headEnd type="none" w="med" len="med"/>
              <a:tailEnd type="none" w="lg" len="lg"/>
            </a:ln>
          </p:spPr>
        </p:cxnSp>
        <p:cxnSp>
          <p:nvCxnSpPr>
            <p:cNvPr id="26" name="Connettore 1 25">
              <a:extLst>
                <a:ext uri="{FF2B5EF4-FFF2-40B4-BE49-F238E27FC236}">
                  <a16:creationId xmlns:a16="http://schemas.microsoft.com/office/drawing/2014/main" xmlns="" id="{E4AB9776-0BEF-E04F-94E9-A23ED098BCEC}"/>
                </a:ext>
              </a:extLst>
            </p:cNvPr>
            <p:cNvCxnSpPr/>
            <p:nvPr/>
          </p:nvCxnSpPr>
          <p:spPr>
            <a:xfrm>
              <a:off x="9734806" y="3389759"/>
              <a:ext cx="0" cy="244405"/>
            </a:xfrm>
            <a:prstGeom prst="line">
              <a:avLst/>
            </a:prstGeom>
            <a:noFill/>
            <a:ln w="34925" cap="sq" cmpd="sng" algn="ctr">
              <a:solidFill>
                <a:srgbClr val="F16530"/>
              </a:solidFill>
              <a:prstDash val="solid"/>
              <a:miter lim="800000"/>
              <a:headEnd type="none" w="med" len="med"/>
              <a:tailEnd type="none" w="lg" len="lg"/>
            </a:ln>
          </p:spPr>
        </p:cxnSp>
        <p:cxnSp>
          <p:nvCxnSpPr>
            <p:cNvPr id="27" name="Connettore 1 26">
              <a:extLst>
                <a:ext uri="{FF2B5EF4-FFF2-40B4-BE49-F238E27FC236}">
                  <a16:creationId xmlns:a16="http://schemas.microsoft.com/office/drawing/2014/main" xmlns="" id="{15565600-E49A-2248-A25D-F7D3205A484F}"/>
                </a:ext>
              </a:extLst>
            </p:cNvPr>
            <p:cNvCxnSpPr/>
            <p:nvPr/>
          </p:nvCxnSpPr>
          <p:spPr>
            <a:xfrm>
              <a:off x="10567732" y="3754176"/>
              <a:ext cx="0" cy="244405"/>
            </a:xfrm>
            <a:prstGeom prst="line">
              <a:avLst/>
            </a:prstGeom>
            <a:noFill/>
            <a:ln w="34925" cap="sq" cmpd="sng" algn="ctr">
              <a:solidFill>
                <a:srgbClr val="F16530"/>
              </a:solidFill>
              <a:prstDash val="solid"/>
              <a:miter lim="800000"/>
              <a:headEnd type="none" w="med" len="med"/>
              <a:tailEnd type="none" w="lg" len="lg"/>
            </a:ln>
          </p:spPr>
        </p:cxnSp>
        <p:cxnSp>
          <p:nvCxnSpPr>
            <p:cNvPr id="28" name="Connettore 1 27">
              <a:extLst>
                <a:ext uri="{FF2B5EF4-FFF2-40B4-BE49-F238E27FC236}">
                  <a16:creationId xmlns:a16="http://schemas.microsoft.com/office/drawing/2014/main" xmlns="" id="{230C2578-9621-E94A-A8F0-DF3394BB3D1C}"/>
                </a:ext>
              </a:extLst>
            </p:cNvPr>
            <p:cNvCxnSpPr/>
            <p:nvPr/>
          </p:nvCxnSpPr>
          <p:spPr>
            <a:xfrm>
              <a:off x="10967010" y="4111121"/>
              <a:ext cx="0" cy="523902"/>
            </a:xfrm>
            <a:prstGeom prst="line">
              <a:avLst/>
            </a:prstGeom>
            <a:noFill/>
            <a:ln w="34925" cap="sq" cmpd="sng" algn="ctr">
              <a:solidFill>
                <a:srgbClr val="F16530"/>
              </a:solidFill>
              <a:prstDash val="solid"/>
              <a:miter lim="800000"/>
              <a:headEnd type="none" w="med" len="med"/>
              <a:tailEnd type="none" w="lg" len="lg"/>
            </a:ln>
          </p:spPr>
        </p:cxnSp>
        <p:cxnSp>
          <p:nvCxnSpPr>
            <p:cNvPr id="29" name="Connettore 1 28">
              <a:extLst>
                <a:ext uri="{FF2B5EF4-FFF2-40B4-BE49-F238E27FC236}">
                  <a16:creationId xmlns:a16="http://schemas.microsoft.com/office/drawing/2014/main" xmlns="" id="{FA177661-22A1-B247-91B4-41515B3E2A4C}"/>
                </a:ext>
              </a:extLst>
            </p:cNvPr>
            <p:cNvCxnSpPr/>
            <p:nvPr/>
          </p:nvCxnSpPr>
          <p:spPr>
            <a:xfrm>
              <a:off x="11203200" y="4746498"/>
              <a:ext cx="0" cy="523902"/>
            </a:xfrm>
            <a:prstGeom prst="line">
              <a:avLst/>
            </a:prstGeom>
            <a:noFill/>
            <a:ln w="34925" cap="sq" cmpd="sng" algn="ctr">
              <a:solidFill>
                <a:srgbClr val="F16530"/>
              </a:solidFill>
              <a:prstDash val="solid"/>
              <a:miter lim="800000"/>
              <a:headEnd type="none" w="med" len="med"/>
              <a:tailEnd type="none" w="lg" len="lg"/>
            </a:ln>
          </p:spPr>
        </p:cxnSp>
      </p:grpSp>
      <p:sp>
        <p:nvSpPr>
          <p:cNvPr id="31" name="CasellaDiTesto 30">
            <a:extLst>
              <a:ext uri="{FF2B5EF4-FFF2-40B4-BE49-F238E27FC236}">
                <a16:creationId xmlns:a16="http://schemas.microsoft.com/office/drawing/2014/main" xmlns="" id="{99880F83-106E-FD4C-B2DD-D1EFC7940721}"/>
              </a:ext>
            </a:extLst>
          </p:cNvPr>
          <p:cNvSpPr txBox="1"/>
          <p:nvPr/>
        </p:nvSpPr>
        <p:spPr>
          <a:xfrm>
            <a:off x="14288" y="6302831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HSCT: </a:t>
            </a:r>
            <a:r>
              <a:rPr lang="it-IT" sz="800" i="1" dirty="0" err="1">
                <a:solidFill>
                  <a:schemeClr val="bg1"/>
                </a:solidFill>
                <a:latin typeface="+mn-lt"/>
              </a:rPr>
              <a:t>hematopoietic</a:t>
            </a:r>
            <a:r>
              <a:rPr lang="it-IT" sz="8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+mn-lt"/>
              </a:rPr>
              <a:t>stem</a:t>
            </a:r>
            <a:r>
              <a:rPr lang="it-IT" sz="8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+mn-lt"/>
              </a:rPr>
              <a:t>cell</a:t>
            </a:r>
            <a:r>
              <a:rPr lang="it-IT" sz="8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+mn-lt"/>
              </a:rPr>
              <a:t>transplantation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; DLI: </a:t>
            </a:r>
            <a:r>
              <a:rPr lang="it-IT" sz="800" i="1" dirty="0" err="1">
                <a:solidFill>
                  <a:schemeClr val="bg1"/>
                </a:solidFill>
                <a:latin typeface="+mn-lt"/>
              </a:rPr>
              <a:t>donor</a:t>
            </a:r>
            <a:r>
              <a:rPr lang="it-IT" sz="8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+mn-lt"/>
              </a:rPr>
              <a:t>lymphocyte</a:t>
            </a:r>
            <a:r>
              <a:rPr lang="it-IT" sz="8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+mn-lt"/>
              </a:rPr>
              <a:t>infusion</a:t>
            </a:r>
            <a:r>
              <a:rPr lang="it-IT" sz="800" i="1" dirty="0">
                <a:solidFill>
                  <a:schemeClr val="bg1"/>
                </a:solidFill>
                <a:latin typeface="+mn-lt"/>
              </a:rPr>
              <a:t>,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; MTX: </a:t>
            </a:r>
            <a:r>
              <a:rPr lang="it-IT" sz="800" i="1" dirty="0" err="1">
                <a:solidFill>
                  <a:schemeClr val="bg1"/>
                </a:solidFill>
                <a:latin typeface="+mn-lt"/>
              </a:rPr>
              <a:t>methotrexate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; BTK: </a:t>
            </a:r>
            <a:r>
              <a:rPr lang="it-IT" sz="800" i="1" dirty="0" err="1">
                <a:solidFill>
                  <a:schemeClr val="bg1"/>
                </a:solidFill>
                <a:latin typeface="+mn-lt"/>
              </a:rPr>
              <a:t>Bruton</a:t>
            </a:r>
            <a:r>
              <a:rPr lang="it-IT" sz="800" i="1" dirty="0">
                <a:solidFill>
                  <a:schemeClr val="bg1"/>
                </a:solidFill>
                <a:latin typeface="+mn-lt"/>
              </a:rPr>
              <a:t>  tyrosine </a:t>
            </a:r>
            <a:r>
              <a:rPr lang="it-IT" sz="800" i="1" dirty="0" err="1">
                <a:solidFill>
                  <a:schemeClr val="bg1"/>
                </a:solidFill>
                <a:latin typeface="+mn-lt"/>
              </a:rPr>
              <a:t>kinase</a:t>
            </a:r>
            <a:r>
              <a:rPr lang="it-IT" sz="800" i="1" dirty="0">
                <a:solidFill>
                  <a:schemeClr val="bg1"/>
                </a:solidFill>
                <a:latin typeface="+mn-lt"/>
              </a:rPr>
              <a:t>; PEG: </a:t>
            </a:r>
            <a:r>
              <a:rPr lang="it-IT" sz="800" i="1" dirty="0" err="1">
                <a:solidFill>
                  <a:schemeClr val="bg1"/>
                </a:solidFill>
                <a:latin typeface="+mn-lt"/>
              </a:rPr>
              <a:t>pegylated</a:t>
            </a:r>
            <a:endParaRPr lang="en-US" sz="800" i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xmlns="" id="{ADCBE417-51E8-9140-871C-DA5554536C31}"/>
              </a:ext>
            </a:extLst>
          </p:cNvPr>
          <p:cNvSpPr txBox="1"/>
          <p:nvPr/>
        </p:nvSpPr>
        <p:spPr>
          <a:xfrm>
            <a:off x="7567127" y="6357937"/>
            <a:ext cx="4624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da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Korell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, et al.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Cells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2020; 9: 1225</a:t>
            </a:r>
            <a:endParaRPr lang="it-IT" sz="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tangolo con angoli arrotondati 1">
            <a:extLst>
              <a:ext uri="{FF2B5EF4-FFF2-40B4-BE49-F238E27FC236}">
                <a16:creationId xmlns:a16="http://schemas.microsoft.com/office/drawing/2014/main" xmlns="" id="{A911FA7F-D273-F843-8A33-37985961CB06}"/>
              </a:ext>
            </a:extLst>
          </p:cNvPr>
          <p:cNvSpPr/>
          <p:nvPr/>
        </p:nvSpPr>
        <p:spPr bwMode="auto">
          <a:xfrm>
            <a:off x="378182" y="2627915"/>
            <a:ext cx="5125797" cy="732693"/>
          </a:xfrm>
          <a:prstGeom prst="roundRect">
            <a:avLst/>
          </a:prstGeom>
          <a:noFill/>
          <a:ln w="12700" cap="sq" cmpd="sng" algn="ctr">
            <a:solidFill>
              <a:schemeClr val="bg1"/>
            </a:solidFill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endParaRPr lang="it-IT" sz="1200" dirty="0">
              <a:solidFill>
                <a:schemeClr val="bg1"/>
              </a:solidFill>
              <a:latin typeface="Arial" pitchFamily="-65" charset="0"/>
              <a:cs typeface="ＭＳ Ｐゴシック" pitchFamily="-65" charset="-128"/>
            </a:endParaRPr>
          </a:p>
        </p:txBody>
      </p:sp>
      <p:sp>
        <p:nvSpPr>
          <p:cNvPr id="33" name="Rettangolo con angoli arrotondati 1">
            <a:extLst>
              <a:ext uri="{FF2B5EF4-FFF2-40B4-BE49-F238E27FC236}">
                <a16:creationId xmlns:a16="http://schemas.microsoft.com/office/drawing/2014/main" xmlns="" id="{A911FA7F-D273-F843-8A33-37985961CB06}"/>
              </a:ext>
            </a:extLst>
          </p:cNvPr>
          <p:cNvSpPr/>
          <p:nvPr/>
        </p:nvSpPr>
        <p:spPr bwMode="auto">
          <a:xfrm>
            <a:off x="354736" y="3767007"/>
            <a:ext cx="5125797" cy="621325"/>
          </a:xfrm>
          <a:prstGeom prst="roundRect">
            <a:avLst/>
          </a:prstGeom>
          <a:noFill/>
          <a:ln w="12700" cap="sq" cmpd="sng" algn="ctr">
            <a:solidFill>
              <a:srgbClr val="F16530"/>
            </a:solidFill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endParaRPr lang="it-IT" sz="1200" dirty="0">
              <a:solidFill>
                <a:schemeClr val="bg1"/>
              </a:solidFill>
              <a:latin typeface="Arial" pitchFamily="-65" charset="0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5238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xmlns="" id="{3020CE21-87BB-F34A-A718-65BE4B09C35E}"/>
              </a:ext>
            </a:extLst>
          </p:cNvPr>
          <p:cNvSpPr txBox="1">
            <a:spLocks/>
          </p:cNvSpPr>
          <p:nvPr/>
        </p:nvSpPr>
        <p:spPr>
          <a:xfrm>
            <a:off x="0" y="506413"/>
            <a:ext cx="9144000" cy="363742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/>
                <a:ea typeface="ＭＳ Ｐゴシック" pitchFamily="-101" charset="-128"/>
                <a:cs typeface="ＭＳ Ｐゴシック" pitchFamily="-101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dirty="0" err="1"/>
              <a:t>Patient</a:t>
            </a:r>
            <a:r>
              <a:rPr lang="it-IT" dirty="0"/>
              <a:t> </a:t>
            </a:r>
            <a:r>
              <a:rPr lang="it-IT" dirty="0" err="1"/>
              <a:t>journey</a:t>
            </a:r>
            <a:endParaRPr lang="it-IT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xmlns="" id="{CB74D220-5992-0D49-A3BF-E67AE5E4931F}"/>
              </a:ext>
            </a:extLst>
          </p:cNvPr>
          <p:cNvGrpSpPr/>
          <p:nvPr/>
        </p:nvGrpSpPr>
        <p:grpSpPr>
          <a:xfrm>
            <a:off x="642642" y="1514879"/>
            <a:ext cx="10265358" cy="3442852"/>
            <a:chOff x="424099" y="1471678"/>
            <a:chExt cx="11345025" cy="4197465"/>
          </a:xfrm>
        </p:grpSpPr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xmlns="" id="{D1ADCE45-13B8-144D-851E-1E085D35E0F5}"/>
                </a:ext>
              </a:extLst>
            </p:cNvPr>
            <p:cNvSpPr txBox="1"/>
            <p:nvPr/>
          </p:nvSpPr>
          <p:spPr>
            <a:xfrm>
              <a:off x="424099" y="2444103"/>
              <a:ext cx="898557" cy="506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DLBCL or</a:t>
              </a:r>
            </a:p>
            <a:p>
              <a:pPr algn="ctr"/>
              <a:r>
                <a:rPr lang="it-IT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PMBCL</a:t>
              </a:r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xmlns="" id="{259D8477-9A10-D249-96D2-2BB94D6E9DA3}"/>
                </a:ext>
              </a:extLst>
            </p:cNvPr>
            <p:cNvSpPr txBox="1"/>
            <p:nvPr/>
          </p:nvSpPr>
          <p:spPr>
            <a:xfrm>
              <a:off x="1029733" y="1681142"/>
              <a:ext cx="925130" cy="487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Relapse or</a:t>
              </a:r>
            </a:p>
            <a:p>
              <a:pPr algn="ctr"/>
              <a:r>
                <a:rPr lang="it-IT" sz="1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resistance</a:t>
              </a:r>
              <a:endParaRPr lang="it-I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xmlns="" id="{C9B75BAF-37C7-7548-B7A5-6CBD9BA584A3}"/>
                </a:ext>
              </a:extLst>
            </p:cNvPr>
            <p:cNvSpPr txBox="1"/>
            <p:nvPr/>
          </p:nvSpPr>
          <p:spPr>
            <a:xfrm>
              <a:off x="1675858" y="2447173"/>
              <a:ext cx="925130" cy="487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Relapse or</a:t>
              </a:r>
            </a:p>
            <a:p>
              <a:pPr algn="ctr"/>
              <a:r>
                <a:rPr lang="it-IT" sz="1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resistance</a:t>
              </a:r>
              <a:endParaRPr lang="it-I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Connettore 1 8">
              <a:extLst>
                <a:ext uri="{FF2B5EF4-FFF2-40B4-BE49-F238E27FC236}">
                  <a16:creationId xmlns:a16="http://schemas.microsoft.com/office/drawing/2014/main" xmlns="" id="{902A575F-9882-1D46-8134-256872CF61BC}"/>
                </a:ext>
              </a:extLst>
            </p:cNvPr>
            <p:cNvCxnSpPr/>
            <p:nvPr/>
          </p:nvCxnSpPr>
          <p:spPr>
            <a:xfrm>
              <a:off x="765310" y="3575957"/>
              <a:ext cx="10841442" cy="0"/>
            </a:xfrm>
            <a:prstGeom prst="line">
              <a:avLst/>
            </a:prstGeom>
            <a:noFill/>
            <a:ln w="19050" cap="sq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 type="none" w="med" len="med"/>
              <a:tailEnd type="arrow" w="lg" len="med"/>
            </a:ln>
          </p:spPr>
        </p:cxn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xmlns="" id="{639112A3-9EB7-5841-A6ED-60845A5E0B7E}"/>
                </a:ext>
              </a:extLst>
            </p:cNvPr>
            <p:cNvSpPr txBox="1"/>
            <p:nvPr/>
          </p:nvSpPr>
          <p:spPr>
            <a:xfrm>
              <a:off x="2555085" y="1845201"/>
              <a:ext cx="755056" cy="262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800" b="1" dirty="0" err="1">
                  <a:solidFill>
                    <a:schemeClr val="accent6">
                      <a:lumMod val="9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Apheresis</a:t>
              </a:r>
              <a:endParaRPr lang="it-IT" sz="800" b="1" dirty="0">
                <a:solidFill>
                  <a:schemeClr val="accent6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xmlns="" id="{6980BF4B-487C-EC4B-84CA-256202E6E1F5}"/>
                </a:ext>
              </a:extLst>
            </p:cNvPr>
            <p:cNvSpPr txBox="1"/>
            <p:nvPr/>
          </p:nvSpPr>
          <p:spPr>
            <a:xfrm>
              <a:off x="2942989" y="2117316"/>
              <a:ext cx="926901" cy="675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000" b="1" dirty="0" err="1">
                  <a:solidFill>
                    <a:schemeClr val="accent6">
                      <a:lumMod val="9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Bridging</a:t>
              </a:r>
              <a:r>
                <a:rPr lang="it-IT" sz="1000" b="1" dirty="0">
                  <a:solidFill>
                    <a:schemeClr val="accent6">
                      <a:lumMod val="9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it-IT" sz="1000" b="1" dirty="0" err="1">
                  <a:solidFill>
                    <a:schemeClr val="accent6">
                      <a:lumMod val="9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therapy</a:t>
              </a:r>
              <a:endParaRPr lang="it-IT" sz="1000" b="1" dirty="0">
                <a:solidFill>
                  <a:schemeClr val="accent6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it-IT" sz="1000" dirty="0">
                  <a:solidFill>
                    <a:schemeClr val="accent6">
                      <a:lumMod val="9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it-IT" sz="1000" dirty="0" err="1">
                  <a:solidFill>
                    <a:schemeClr val="accent6">
                      <a:lumMod val="9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if</a:t>
              </a:r>
              <a:r>
                <a:rPr lang="it-IT" sz="1000" dirty="0">
                  <a:solidFill>
                    <a:schemeClr val="accent6">
                      <a:lumMod val="9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000" dirty="0" err="1">
                  <a:solidFill>
                    <a:schemeClr val="accent6">
                      <a:lumMod val="9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required</a:t>
              </a:r>
              <a:r>
                <a:rPr lang="it-IT" sz="1000" dirty="0">
                  <a:solidFill>
                    <a:schemeClr val="accent6">
                      <a:lumMod val="9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cxnSp>
          <p:nvCxnSpPr>
            <p:cNvPr id="13" name="Connettore 1 12">
              <a:extLst>
                <a:ext uri="{FF2B5EF4-FFF2-40B4-BE49-F238E27FC236}">
                  <a16:creationId xmlns:a16="http://schemas.microsoft.com/office/drawing/2014/main" xmlns="" id="{ACF294F4-A2D9-7F4D-B8F1-A4116B158CEA}"/>
                </a:ext>
              </a:extLst>
            </p:cNvPr>
            <p:cNvCxnSpPr/>
            <p:nvPr/>
          </p:nvCxnSpPr>
          <p:spPr>
            <a:xfrm>
              <a:off x="873376" y="2896882"/>
              <a:ext cx="0" cy="679075"/>
            </a:xfrm>
            <a:prstGeom prst="line">
              <a:avLst/>
            </a:prstGeom>
            <a:noFill/>
            <a:ln w="22225" cap="sq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oval" w="lg" len="lg"/>
            </a:ln>
          </p:spPr>
        </p:cxnSp>
        <p:cxnSp>
          <p:nvCxnSpPr>
            <p:cNvPr id="14" name="Connettore 1 13">
              <a:extLst>
                <a:ext uri="{FF2B5EF4-FFF2-40B4-BE49-F238E27FC236}">
                  <a16:creationId xmlns:a16="http://schemas.microsoft.com/office/drawing/2014/main" xmlns="" id="{49F02584-643C-634E-B6EB-ED5FBCB901AC}"/>
                </a:ext>
              </a:extLst>
            </p:cNvPr>
            <p:cNvCxnSpPr>
              <a:cxnSpLocks/>
            </p:cNvCxnSpPr>
            <p:nvPr/>
          </p:nvCxnSpPr>
          <p:spPr>
            <a:xfrm>
              <a:off x="1480205" y="2152996"/>
              <a:ext cx="0" cy="1422961"/>
            </a:xfrm>
            <a:prstGeom prst="line">
              <a:avLst/>
            </a:prstGeom>
            <a:noFill/>
            <a:ln w="22225" cap="sq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oval" w="lg" len="lg"/>
            </a:ln>
          </p:spPr>
        </p:cxnSp>
        <p:cxnSp>
          <p:nvCxnSpPr>
            <p:cNvPr id="16" name="Connettore 1 15">
              <a:extLst>
                <a:ext uri="{FF2B5EF4-FFF2-40B4-BE49-F238E27FC236}">
                  <a16:creationId xmlns:a16="http://schemas.microsoft.com/office/drawing/2014/main" xmlns="" id="{2B146FCA-E473-A945-AC3E-01DB7A0157D7}"/>
                </a:ext>
              </a:extLst>
            </p:cNvPr>
            <p:cNvCxnSpPr/>
            <p:nvPr/>
          </p:nvCxnSpPr>
          <p:spPr>
            <a:xfrm>
              <a:off x="2111972" y="2896882"/>
              <a:ext cx="0" cy="679075"/>
            </a:xfrm>
            <a:prstGeom prst="line">
              <a:avLst/>
            </a:prstGeom>
            <a:noFill/>
            <a:ln w="22225" cap="sq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oval" w="lg" len="lg"/>
            </a:ln>
          </p:spPr>
        </p:cxnSp>
        <p:cxnSp>
          <p:nvCxnSpPr>
            <p:cNvPr id="17" name="Connettore 1 16">
              <a:extLst>
                <a:ext uri="{FF2B5EF4-FFF2-40B4-BE49-F238E27FC236}">
                  <a16:creationId xmlns:a16="http://schemas.microsoft.com/office/drawing/2014/main" xmlns="" id="{D2F918B5-81FF-D447-B063-D81E89EAA4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2635" y="3575957"/>
              <a:ext cx="0" cy="646908"/>
            </a:xfrm>
            <a:prstGeom prst="line">
              <a:avLst/>
            </a:prstGeom>
            <a:noFill/>
            <a:ln w="22225" cap="sq" cmpd="sng" algn="ctr">
              <a:solidFill>
                <a:srgbClr val="6E349F"/>
              </a:solidFill>
              <a:prstDash val="solid"/>
              <a:miter lim="800000"/>
              <a:headEnd type="none" w="med" len="med"/>
              <a:tailEnd type="oval" w="lg" len="lg"/>
            </a:ln>
          </p:spPr>
        </p:cxn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xmlns="" id="{31159C5F-0D15-C741-922E-0E3A6F972A24}"/>
                </a:ext>
              </a:extLst>
            </p:cNvPr>
            <p:cNvSpPr txBox="1"/>
            <p:nvPr/>
          </p:nvSpPr>
          <p:spPr>
            <a:xfrm>
              <a:off x="751702" y="4243555"/>
              <a:ext cx="841864" cy="412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800" b="1" dirty="0">
                  <a:solidFill>
                    <a:schemeClr val="accent6">
                      <a:lumMod val="9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it-IT" sz="800" b="1" baseline="30000" dirty="0">
                  <a:solidFill>
                    <a:schemeClr val="accent6">
                      <a:lumMod val="9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 </a:t>
              </a:r>
              <a:r>
                <a:rPr lang="it-IT" sz="800" b="1" dirty="0" err="1">
                  <a:solidFill>
                    <a:schemeClr val="accent6">
                      <a:lumMod val="9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systemic</a:t>
              </a:r>
              <a:r>
                <a:rPr lang="it-IT" sz="800" b="1" dirty="0">
                  <a:solidFill>
                    <a:schemeClr val="accent6">
                      <a:lumMod val="9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it-IT" sz="800" b="1" dirty="0">
                  <a:solidFill>
                    <a:schemeClr val="accent6">
                      <a:lumMod val="9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it-IT" sz="800" b="1" dirty="0" err="1">
                  <a:solidFill>
                    <a:schemeClr val="accent6">
                      <a:lumMod val="9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therapy</a:t>
              </a:r>
              <a:endParaRPr lang="it-IT" sz="800" b="1" dirty="0">
                <a:solidFill>
                  <a:schemeClr val="accent6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Connettore 1 19">
              <a:extLst>
                <a:ext uri="{FF2B5EF4-FFF2-40B4-BE49-F238E27FC236}">
                  <a16:creationId xmlns:a16="http://schemas.microsoft.com/office/drawing/2014/main" xmlns="" id="{DD217570-C686-C649-AB06-96C2798825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4402" y="3575957"/>
              <a:ext cx="0" cy="1361803"/>
            </a:xfrm>
            <a:prstGeom prst="line">
              <a:avLst/>
            </a:prstGeom>
            <a:noFill/>
            <a:ln w="22225" cap="sq" cmpd="sng" algn="ctr">
              <a:solidFill>
                <a:srgbClr val="6E349F"/>
              </a:solidFill>
              <a:prstDash val="solid"/>
              <a:miter lim="800000"/>
              <a:headEnd type="none" w="med" len="med"/>
              <a:tailEnd type="oval" w="lg" len="lg"/>
            </a:ln>
          </p:spPr>
        </p:cxn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xmlns="" id="{DAD3FBB6-B79A-F84B-ACB6-9098C9C40058}"/>
                </a:ext>
              </a:extLst>
            </p:cNvPr>
            <p:cNvSpPr txBox="1"/>
            <p:nvPr/>
          </p:nvSpPr>
          <p:spPr>
            <a:xfrm>
              <a:off x="1369297" y="4972584"/>
              <a:ext cx="870210" cy="412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800" b="1" dirty="0">
                  <a:solidFill>
                    <a:schemeClr val="accent6">
                      <a:lumMod val="9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it-IT" sz="800" b="1" baseline="30000" dirty="0">
                  <a:solidFill>
                    <a:schemeClr val="accent6">
                      <a:lumMod val="9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nd </a:t>
              </a:r>
              <a:r>
                <a:rPr lang="it-IT" sz="800" b="1" dirty="0" err="1">
                  <a:solidFill>
                    <a:schemeClr val="accent6">
                      <a:lumMod val="9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systemic</a:t>
              </a:r>
              <a:r>
                <a:rPr lang="it-IT" sz="800" b="1" dirty="0">
                  <a:solidFill>
                    <a:schemeClr val="accent6">
                      <a:lumMod val="9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it-IT" sz="800" b="1" dirty="0">
                  <a:solidFill>
                    <a:schemeClr val="accent6">
                      <a:lumMod val="9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it-IT" sz="800" b="1" dirty="0" err="1">
                  <a:solidFill>
                    <a:schemeClr val="accent6">
                      <a:lumMod val="9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therapy</a:t>
              </a:r>
              <a:endParaRPr lang="it-IT" sz="800" b="1" dirty="0">
                <a:solidFill>
                  <a:schemeClr val="accent6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xmlns="" id="{E92EBCB1-EB95-2A41-9478-9D25BF2A83E6}"/>
                </a:ext>
              </a:extLst>
            </p:cNvPr>
            <p:cNvSpPr txBox="1"/>
            <p:nvPr/>
          </p:nvSpPr>
          <p:spPr>
            <a:xfrm>
              <a:off x="3641144" y="4354030"/>
              <a:ext cx="1150123" cy="412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800" b="1" dirty="0" err="1">
                  <a:solidFill>
                    <a:schemeClr val="accent6">
                      <a:lumMod val="9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Lymphodepleting</a:t>
              </a:r>
              <a:endParaRPr lang="it-IT" sz="800" b="1" dirty="0">
                <a:solidFill>
                  <a:schemeClr val="accent6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it-IT" sz="800" b="1" dirty="0" err="1">
                  <a:solidFill>
                    <a:schemeClr val="accent6">
                      <a:lumMod val="9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chemotherapy</a:t>
              </a:r>
              <a:endParaRPr lang="it-IT" sz="800" b="1" dirty="0">
                <a:solidFill>
                  <a:schemeClr val="accent6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xmlns="" id="{A25FFED4-7786-1F40-A213-60E0E4C81CB5}"/>
                </a:ext>
              </a:extLst>
            </p:cNvPr>
            <p:cNvSpPr txBox="1"/>
            <p:nvPr/>
          </p:nvSpPr>
          <p:spPr>
            <a:xfrm>
              <a:off x="6157215" y="1761709"/>
              <a:ext cx="1345010" cy="1163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800" dirty="0" err="1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Patients</a:t>
              </a:r>
              <a:r>
                <a:rPr lang="it-IT" sz="800" dirty="0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800" dirty="0" err="1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should</a:t>
              </a:r>
              <a:r>
                <a:rPr lang="it-IT" sz="800" dirty="0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be </a:t>
              </a:r>
              <a:r>
                <a:rPr lang="it-IT" sz="800" b="1" dirty="0" err="1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monitored</a:t>
              </a:r>
              <a:r>
                <a:rPr lang="it-IT" sz="800" b="1" dirty="0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800" b="1" dirty="0" err="1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daily</a:t>
              </a:r>
              <a:r>
                <a:rPr lang="it-IT" sz="800" b="1" dirty="0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for the first 10 </a:t>
              </a:r>
              <a:r>
                <a:rPr lang="it-IT" sz="800" b="1" dirty="0" err="1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days</a:t>
              </a:r>
              <a:r>
                <a:rPr lang="it-IT" sz="800" b="1" dirty="0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800" dirty="0" err="1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folllowing</a:t>
              </a:r>
              <a:r>
                <a:rPr lang="it-IT" sz="800" dirty="0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800" dirty="0" err="1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infusion</a:t>
              </a:r>
              <a:r>
                <a:rPr lang="it-IT" sz="800" dirty="0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for </a:t>
              </a:r>
              <a:r>
                <a:rPr lang="it-IT" sz="800" dirty="0" err="1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signs</a:t>
              </a:r>
              <a:r>
                <a:rPr lang="it-IT" sz="800" dirty="0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it-IT" sz="800" dirty="0" err="1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symptoms</a:t>
              </a:r>
              <a:r>
                <a:rPr lang="it-IT" sz="800" dirty="0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of CRS, NE and </a:t>
              </a:r>
              <a:r>
                <a:rPr lang="it-IT" sz="800" dirty="0" err="1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other</a:t>
              </a:r>
              <a:r>
                <a:rPr lang="it-IT" sz="800" dirty="0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800" dirty="0" err="1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AEs</a:t>
              </a:r>
              <a:endParaRPr lang="it-IT" sz="800" dirty="0">
                <a:solidFill>
                  <a:srgbClr val="F1653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xmlns="" id="{CB78DB0C-EF62-7343-9E52-7C9418729E90}"/>
                </a:ext>
              </a:extLst>
            </p:cNvPr>
            <p:cNvSpPr txBox="1"/>
            <p:nvPr/>
          </p:nvSpPr>
          <p:spPr>
            <a:xfrm>
              <a:off x="7768886" y="1761709"/>
              <a:ext cx="1269098" cy="1163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800" dirty="0" err="1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Patients</a:t>
              </a:r>
              <a:r>
                <a:rPr lang="it-IT" sz="800" dirty="0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800" dirty="0" err="1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should</a:t>
              </a:r>
              <a:r>
                <a:rPr lang="it-IT" sz="800" dirty="0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be </a:t>
              </a:r>
              <a:r>
                <a:rPr lang="it-IT" sz="800" dirty="0" err="1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advised</a:t>
              </a:r>
              <a:r>
                <a:rPr lang="it-IT" sz="800" dirty="0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</a:t>
              </a:r>
              <a:r>
                <a:rPr lang="it-IT" sz="800" b="1" dirty="0" err="1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remain</a:t>
              </a:r>
              <a:r>
                <a:rPr lang="it-IT" sz="800" b="1" dirty="0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800" b="1" dirty="0" err="1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within</a:t>
              </a:r>
              <a:r>
                <a:rPr lang="it-IT" sz="800" b="1" dirty="0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800" b="1" dirty="0" err="1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proximity</a:t>
              </a:r>
              <a:r>
                <a:rPr lang="it-IT" sz="800" b="1" dirty="0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of a </a:t>
              </a:r>
              <a:r>
                <a:rPr lang="it-IT" sz="800" b="1" dirty="0" err="1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qualified</a:t>
              </a:r>
              <a:r>
                <a:rPr lang="it-IT" sz="800" b="1" dirty="0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800" b="1" dirty="0" err="1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clinical</a:t>
              </a:r>
              <a:r>
                <a:rPr lang="it-IT" sz="800" b="1" dirty="0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800" b="1" dirty="0" err="1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facility</a:t>
              </a:r>
              <a:r>
                <a:rPr lang="it-IT" sz="800" b="1" dirty="0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800" dirty="0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</a:t>
              </a:r>
              <a:r>
                <a:rPr lang="it-IT" sz="800" dirty="0" err="1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</a:t>
              </a:r>
              <a:r>
                <a:rPr lang="it-IT" sz="800" dirty="0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800" dirty="0" err="1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least</a:t>
              </a:r>
              <a:r>
                <a:rPr lang="it-IT" sz="800" dirty="0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 weeks </a:t>
              </a:r>
              <a:r>
                <a:rPr lang="it-IT" sz="800" dirty="0" err="1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following</a:t>
              </a:r>
              <a:r>
                <a:rPr lang="it-IT" sz="800" dirty="0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800" dirty="0" err="1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infusion</a:t>
              </a:r>
              <a:endParaRPr lang="it-IT" sz="800" dirty="0">
                <a:solidFill>
                  <a:srgbClr val="F1653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xmlns="" id="{2351A772-E0AD-764B-B3D6-42828DD3EB3F}"/>
                </a:ext>
              </a:extLst>
            </p:cNvPr>
            <p:cNvSpPr txBox="1"/>
            <p:nvPr/>
          </p:nvSpPr>
          <p:spPr>
            <a:xfrm>
              <a:off x="9638380" y="1471678"/>
              <a:ext cx="1202596" cy="675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b="1" dirty="0">
                  <a:solidFill>
                    <a:srgbClr val="8CC6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Follow-up </a:t>
              </a:r>
              <a:br>
                <a:rPr lang="it-IT" sz="1000" b="1" dirty="0">
                  <a:solidFill>
                    <a:srgbClr val="8CC6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it-IT" sz="1000" b="1" dirty="0" err="1">
                  <a:solidFill>
                    <a:srgbClr val="8CC6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</a:t>
              </a:r>
              <a:r>
                <a:rPr lang="it-IT" sz="1000" b="1" dirty="0">
                  <a:solidFill>
                    <a:srgbClr val="8CC6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000" b="1" dirty="0" err="1">
                  <a:solidFill>
                    <a:srgbClr val="8CC6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least</a:t>
              </a:r>
              <a:r>
                <a:rPr lang="it-IT" sz="1000" b="1" dirty="0">
                  <a:solidFill>
                    <a:srgbClr val="8CC6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000" b="1" dirty="0" err="1">
                  <a:solidFill>
                    <a:srgbClr val="8CC6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every</a:t>
              </a:r>
              <a:r>
                <a:rPr lang="it-IT" sz="1000" b="1" dirty="0">
                  <a:solidFill>
                    <a:srgbClr val="8CC6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it-IT" sz="1000" b="1" dirty="0" err="1">
                  <a:solidFill>
                    <a:srgbClr val="8CC6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months</a:t>
              </a:r>
              <a:endParaRPr lang="it-IT" sz="1000" b="1" dirty="0">
                <a:solidFill>
                  <a:srgbClr val="8CC6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xmlns="" id="{A3B4D2F9-840E-B949-9C0A-03CCA195CCA1}"/>
                </a:ext>
              </a:extLst>
            </p:cNvPr>
            <p:cNvSpPr txBox="1"/>
            <p:nvPr/>
          </p:nvSpPr>
          <p:spPr>
            <a:xfrm>
              <a:off x="10428252" y="4199864"/>
              <a:ext cx="1340872" cy="675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b="1" dirty="0">
                  <a:solidFill>
                    <a:srgbClr val="8CC6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Follow-up </a:t>
              </a:r>
              <a:br>
                <a:rPr lang="it-IT" sz="1000" b="1" dirty="0">
                  <a:solidFill>
                    <a:srgbClr val="8CC6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it-IT" sz="1000" b="1" dirty="0" err="1">
                  <a:solidFill>
                    <a:srgbClr val="8CC6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</a:t>
              </a:r>
              <a:r>
                <a:rPr lang="it-IT" sz="1000" b="1" dirty="0">
                  <a:solidFill>
                    <a:srgbClr val="8CC6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000" b="1" dirty="0" err="1">
                  <a:solidFill>
                    <a:srgbClr val="8CC6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least</a:t>
              </a:r>
              <a:r>
                <a:rPr lang="it-IT" sz="1000" b="1" dirty="0">
                  <a:solidFill>
                    <a:srgbClr val="8CC6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000" b="1" dirty="0" err="1">
                  <a:solidFill>
                    <a:srgbClr val="8CC6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every</a:t>
              </a:r>
              <a:r>
                <a:rPr lang="it-IT" sz="1000" b="1" dirty="0">
                  <a:solidFill>
                    <a:srgbClr val="8CC6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 </a:t>
              </a:r>
              <a:r>
                <a:rPr lang="it-IT" sz="1000" b="1" dirty="0" err="1">
                  <a:solidFill>
                    <a:srgbClr val="8CC6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months</a:t>
              </a:r>
              <a:endParaRPr lang="it-IT" sz="1000" b="1" dirty="0">
                <a:solidFill>
                  <a:srgbClr val="8CC6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xmlns="" id="{5E3F4F42-2670-7C4F-B828-078A79F81A9F}"/>
                </a:ext>
              </a:extLst>
            </p:cNvPr>
            <p:cNvSpPr txBox="1"/>
            <p:nvPr/>
          </p:nvSpPr>
          <p:spPr>
            <a:xfrm>
              <a:off x="8715232" y="4993718"/>
              <a:ext cx="1343774" cy="675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b="1" dirty="0">
                  <a:solidFill>
                    <a:srgbClr val="8CC6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Follow-up </a:t>
              </a:r>
              <a:br>
                <a:rPr lang="it-IT" sz="1000" b="1" dirty="0">
                  <a:solidFill>
                    <a:srgbClr val="8CC6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it-IT" sz="1000" b="1" dirty="0" err="1">
                  <a:solidFill>
                    <a:srgbClr val="8CC6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</a:t>
              </a:r>
              <a:r>
                <a:rPr lang="it-IT" sz="1000" b="1" dirty="0">
                  <a:solidFill>
                    <a:srgbClr val="8CC6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000" b="1" dirty="0" err="1">
                  <a:solidFill>
                    <a:srgbClr val="8CC6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least</a:t>
              </a:r>
              <a:r>
                <a:rPr lang="it-IT" sz="1000" b="1" dirty="0">
                  <a:solidFill>
                    <a:srgbClr val="8CC6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000" b="1" dirty="0" err="1">
                  <a:solidFill>
                    <a:srgbClr val="8CC6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every</a:t>
              </a:r>
              <a:r>
                <a:rPr lang="it-IT" sz="1000" b="1" dirty="0">
                  <a:solidFill>
                    <a:srgbClr val="8CC6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000" b="1" dirty="0" err="1">
                  <a:solidFill>
                    <a:srgbClr val="8CC6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months</a:t>
              </a:r>
              <a:endParaRPr lang="it-IT" sz="1000" b="1" dirty="0">
                <a:solidFill>
                  <a:srgbClr val="8CC6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xmlns="" id="{D2F8BA73-860B-6D4B-A7CD-9E677530BE41}"/>
                </a:ext>
              </a:extLst>
            </p:cNvPr>
            <p:cNvSpPr txBox="1"/>
            <p:nvPr/>
          </p:nvSpPr>
          <p:spPr>
            <a:xfrm>
              <a:off x="7030932" y="4138219"/>
              <a:ext cx="1136094" cy="1013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800" dirty="0" err="1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After</a:t>
              </a:r>
              <a:r>
                <a:rPr lang="it-IT" sz="800" dirty="0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the first </a:t>
              </a:r>
              <a:br>
                <a:rPr lang="it-IT" sz="800" dirty="0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it-IT" sz="800" dirty="0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</a:t>
              </a:r>
              <a:r>
                <a:rPr lang="it-IT" sz="800" dirty="0" err="1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days</a:t>
              </a:r>
              <a:r>
                <a:rPr lang="it-IT" sz="800" dirty="0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it-IT" sz="800" b="1" dirty="0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it-IT" sz="800" b="1" dirty="0" err="1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patient</a:t>
              </a:r>
              <a:r>
                <a:rPr lang="it-IT" sz="800" b="1" dirty="0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800" b="1" dirty="0" err="1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should</a:t>
              </a:r>
              <a:r>
                <a:rPr lang="it-IT" sz="800" b="1" dirty="0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be </a:t>
              </a:r>
              <a:r>
                <a:rPr lang="it-IT" sz="800" b="1" dirty="0" err="1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monitored</a:t>
              </a:r>
              <a:r>
                <a:rPr lang="it-IT" sz="800" b="1" dirty="0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800" b="1" dirty="0" err="1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</a:t>
              </a:r>
              <a:r>
                <a:rPr lang="it-IT" sz="800" b="1" dirty="0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the </a:t>
              </a:r>
              <a:r>
                <a:rPr lang="it-IT" sz="800" b="1" dirty="0" err="1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physician’s</a:t>
              </a:r>
              <a:r>
                <a:rPr lang="it-IT" sz="800" b="1" dirty="0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800" b="1" dirty="0" err="1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discretion</a:t>
              </a:r>
              <a:endParaRPr lang="it-IT" sz="800" b="1" dirty="0">
                <a:solidFill>
                  <a:srgbClr val="F1653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xmlns="" id="{D792C1EE-B57A-1045-A438-AF96C235D150}"/>
                </a:ext>
              </a:extLst>
            </p:cNvPr>
            <p:cNvSpPr txBox="1"/>
            <p:nvPr/>
          </p:nvSpPr>
          <p:spPr>
            <a:xfrm>
              <a:off x="5076816" y="2499843"/>
              <a:ext cx="958790" cy="487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000" b="1" dirty="0">
                  <a:solidFill>
                    <a:srgbClr val="2AAAE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CAR-T </a:t>
              </a:r>
              <a:r>
                <a:rPr lang="it-IT" sz="1000" b="1" dirty="0" err="1">
                  <a:solidFill>
                    <a:srgbClr val="2AAAE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cell</a:t>
              </a:r>
              <a:r>
                <a:rPr lang="it-IT" sz="1000" b="1" dirty="0">
                  <a:solidFill>
                    <a:srgbClr val="2AAAE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it-IT" sz="1000" b="1" dirty="0">
                  <a:solidFill>
                    <a:srgbClr val="2AAAE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it-IT" sz="1000" b="1" dirty="0" err="1">
                  <a:solidFill>
                    <a:srgbClr val="2AAAE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infusion</a:t>
              </a:r>
              <a:endParaRPr lang="it-IT" sz="1000" b="1" dirty="0">
                <a:solidFill>
                  <a:srgbClr val="2AAAE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1" name="Connettore 1 30">
              <a:extLst>
                <a:ext uri="{FF2B5EF4-FFF2-40B4-BE49-F238E27FC236}">
                  <a16:creationId xmlns:a16="http://schemas.microsoft.com/office/drawing/2014/main" xmlns="" id="{20911C61-75C6-594E-A6D0-8E2C5B779D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10736" y="3575958"/>
              <a:ext cx="0" cy="590654"/>
            </a:xfrm>
            <a:prstGeom prst="line">
              <a:avLst/>
            </a:prstGeom>
            <a:noFill/>
            <a:ln w="22225" cap="sq" cmpd="sng" algn="ctr">
              <a:solidFill>
                <a:srgbClr val="F16530"/>
              </a:solidFill>
              <a:prstDash val="solid"/>
              <a:miter lim="800000"/>
              <a:headEnd type="none" w="med" len="med"/>
              <a:tailEnd type="oval" w="lg" len="lg"/>
            </a:ln>
          </p:spPr>
        </p:cxn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xmlns="" id="{D4F645AC-DCA4-9E4F-9A3C-409CDCEE93C9}"/>
                </a:ext>
              </a:extLst>
            </p:cNvPr>
            <p:cNvSpPr txBox="1"/>
            <p:nvPr/>
          </p:nvSpPr>
          <p:spPr>
            <a:xfrm>
              <a:off x="2034297" y="4201691"/>
              <a:ext cx="1136094" cy="506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b="1" i="1" dirty="0" err="1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Patient</a:t>
              </a:r>
              <a:endParaRPr lang="it-IT" sz="1000" b="1" i="1" dirty="0">
                <a:solidFill>
                  <a:srgbClr val="F1653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it-IT" sz="1000" b="1" i="1" dirty="0" err="1">
                  <a:solidFill>
                    <a:srgbClr val="F165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identification</a:t>
              </a:r>
              <a:endParaRPr lang="it-IT" sz="1000" b="1" i="1" dirty="0">
                <a:solidFill>
                  <a:srgbClr val="F1653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4" name="Connettore 1 33">
              <a:extLst>
                <a:ext uri="{FF2B5EF4-FFF2-40B4-BE49-F238E27FC236}">
                  <a16:creationId xmlns:a16="http://schemas.microsoft.com/office/drawing/2014/main" xmlns="" id="{4C6ADBDA-D4E1-3441-B07B-EEE402750AB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98374" y="3578257"/>
              <a:ext cx="604" cy="559552"/>
            </a:xfrm>
            <a:prstGeom prst="line">
              <a:avLst/>
            </a:prstGeom>
            <a:noFill/>
            <a:ln w="22225" cap="sq" cmpd="sng" algn="ctr">
              <a:solidFill>
                <a:srgbClr val="F16530"/>
              </a:solidFill>
              <a:prstDash val="solid"/>
              <a:miter lim="800000"/>
              <a:headEnd type="none" w="med" len="med"/>
              <a:tailEnd type="oval" w="lg" len="lg"/>
            </a:ln>
          </p:spPr>
        </p:cxnSp>
        <p:cxnSp>
          <p:nvCxnSpPr>
            <p:cNvPr id="36" name="Connettore 1 35">
              <a:extLst>
                <a:ext uri="{FF2B5EF4-FFF2-40B4-BE49-F238E27FC236}">
                  <a16:creationId xmlns:a16="http://schemas.microsoft.com/office/drawing/2014/main" xmlns="" id="{2A3991C5-B1CA-5C4A-90AA-56EDC53DCC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87119" y="3575959"/>
              <a:ext cx="0" cy="1361801"/>
            </a:xfrm>
            <a:prstGeom prst="line">
              <a:avLst/>
            </a:prstGeom>
            <a:noFill/>
            <a:ln w="22225" cap="sq" cmpd="sng" algn="ctr">
              <a:solidFill>
                <a:srgbClr val="8CC63F"/>
              </a:solidFill>
              <a:prstDash val="solid"/>
              <a:miter lim="800000"/>
              <a:headEnd type="none" w="med" len="med"/>
              <a:tailEnd type="none" w="lg" len="lg"/>
            </a:ln>
          </p:spPr>
        </p:cxnSp>
        <p:cxnSp>
          <p:nvCxnSpPr>
            <p:cNvPr id="38" name="Connettore 1 37">
              <a:extLst>
                <a:ext uri="{FF2B5EF4-FFF2-40B4-BE49-F238E27FC236}">
                  <a16:creationId xmlns:a16="http://schemas.microsoft.com/office/drawing/2014/main" xmlns="" id="{9F099BD0-A93B-954A-8AB7-A6D857F4B1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73037" y="3575960"/>
              <a:ext cx="0" cy="590652"/>
            </a:xfrm>
            <a:prstGeom prst="line">
              <a:avLst/>
            </a:prstGeom>
            <a:noFill/>
            <a:ln w="22225" cap="sq" cmpd="sng" algn="ctr">
              <a:solidFill>
                <a:srgbClr val="8CC63F"/>
              </a:solidFill>
              <a:prstDash val="solid"/>
              <a:miter lim="800000"/>
              <a:headEnd type="none" w="med" len="med"/>
              <a:tailEnd type="none" w="lg" len="lg"/>
            </a:ln>
          </p:spPr>
        </p:cxnSp>
        <p:cxnSp>
          <p:nvCxnSpPr>
            <p:cNvPr id="40" name="Connettore 1 39">
              <a:extLst>
                <a:ext uri="{FF2B5EF4-FFF2-40B4-BE49-F238E27FC236}">
                  <a16:creationId xmlns:a16="http://schemas.microsoft.com/office/drawing/2014/main" xmlns="" id="{C1E2787D-E93C-DF45-BEE2-2AC032786F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44894" y="2161309"/>
              <a:ext cx="0" cy="1267691"/>
            </a:xfrm>
            <a:prstGeom prst="line">
              <a:avLst/>
            </a:prstGeom>
            <a:noFill/>
            <a:ln w="22225" cap="sq" cmpd="sng" algn="ctr">
              <a:solidFill>
                <a:srgbClr val="8CC63F"/>
              </a:solidFill>
              <a:prstDash val="solid"/>
              <a:miter lim="800000"/>
              <a:headEnd type="none" w="med" len="med"/>
              <a:tailEnd type="none" w="lg" len="lg"/>
            </a:ln>
          </p:spPr>
        </p:cxnSp>
        <p:sp>
          <p:nvSpPr>
            <p:cNvPr id="42" name="Ovale 41">
              <a:extLst>
                <a:ext uri="{FF2B5EF4-FFF2-40B4-BE49-F238E27FC236}">
                  <a16:creationId xmlns:a16="http://schemas.microsoft.com/office/drawing/2014/main" xmlns="" id="{0C1B197B-55A9-B44D-875D-9C5D04A389CD}"/>
                </a:ext>
              </a:extLst>
            </p:cNvPr>
            <p:cNvSpPr/>
            <p:nvPr/>
          </p:nvSpPr>
          <p:spPr bwMode="auto">
            <a:xfrm>
              <a:off x="9107923" y="3282041"/>
              <a:ext cx="544785" cy="544785"/>
            </a:xfrm>
            <a:prstGeom prst="ellipse">
              <a:avLst/>
            </a:prstGeom>
            <a:solidFill>
              <a:srgbClr val="8CC63F"/>
            </a:solidFill>
            <a:ln w="50800" cap="sq" cmpd="sng" algn="ctr">
              <a:noFill/>
              <a:prstDash val="solid"/>
              <a:miter lim="800000"/>
              <a:headEnd type="triangle" w="med" len="sm"/>
              <a:tailEnd type="triangle" w="med" len="sm"/>
            </a:ln>
          </p:spPr>
          <p:txBody>
            <a:bodyPr rtlCol="0" anchor="ctr"/>
            <a:lstStyle/>
            <a:p>
              <a:pPr algn="ctr"/>
              <a:endParaRPr lang="it-IT" sz="1800">
                <a:latin typeface="Arial" pitchFamily="-65" charset="0"/>
                <a:cs typeface="ＭＳ Ｐゴシック" pitchFamily="-65" charset="-128"/>
              </a:endParaRPr>
            </a:p>
          </p:txBody>
        </p:sp>
        <p:sp>
          <p:nvSpPr>
            <p:cNvPr id="43" name="Ovale 42">
              <a:extLst>
                <a:ext uri="{FF2B5EF4-FFF2-40B4-BE49-F238E27FC236}">
                  <a16:creationId xmlns:a16="http://schemas.microsoft.com/office/drawing/2014/main" xmlns="" id="{ADC92CCA-C534-F944-99A0-08A2BD75CE3F}"/>
                </a:ext>
              </a:extLst>
            </p:cNvPr>
            <p:cNvSpPr/>
            <p:nvPr/>
          </p:nvSpPr>
          <p:spPr bwMode="auto">
            <a:xfrm>
              <a:off x="9964134" y="3282041"/>
              <a:ext cx="544785" cy="544785"/>
            </a:xfrm>
            <a:prstGeom prst="ellipse">
              <a:avLst/>
            </a:prstGeom>
            <a:solidFill>
              <a:srgbClr val="8CC63F"/>
            </a:solidFill>
            <a:ln w="50800" cap="sq" cmpd="sng" algn="ctr">
              <a:noFill/>
              <a:prstDash val="solid"/>
              <a:miter lim="800000"/>
              <a:headEnd type="triangle" w="med" len="sm"/>
              <a:tailEnd type="triangle" w="med" len="sm"/>
            </a:ln>
          </p:spPr>
          <p:txBody>
            <a:bodyPr rtlCol="0" anchor="ctr"/>
            <a:lstStyle/>
            <a:p>
              <a:pPr algn="ctr"/>
              <a:endParaRPr lang="it-IT" sz="1800">
                <a:latin typeface="Arial" pitchFamily="-65" charset="0"/>
                <a:cs typeface="ＭＳ Ｐゴシック" pitchFamily="-65" charset="-128"/>
              </a:endParaRPr>
            </a:p>
          </p:txBody>
        </p:sp>
        <p:sp>
          <p:nvSpPr>
            <p:cNvPr id="44" name="Ovale 43">
              <a:extLst>
                <a:ext uri="{FF2B5EF4-FFF2-40B4-BE49-F238E27FC236}">
                  <a16:creationId xmlns:a16="http://schemas.microsoft.com/office/drawing/2014/main" xmlns="" id="{A8545ACE-16D2-2E43-8D08-76370DC461F3}"/>
                </a:ext>
              </a:extLst>
            </p:cNvPr>
            <p:cNvSpPr/>
            <p:nvPr/>
          </p:nvSpPr>
          <p:spPr bwMode="auto">
            <a:xfrm>
              <a:off x="10803720" y="3282041"/>
              <a:ext cx="544785" cy="544785"/>
            </a:xfrm>
            <a:prstGeom prst="ellipse">
              <a:avLst/>
            </a:prstGeom>
            <a:solidFill>
              <a:srgbClr val="8CC63F"/>
            </a:solidFill>
            <a:ln w="50800" cap="sq" cmpd="sng" algn="ctr">
              <a:noFill/>
              <a:prstDash val="solid"/>
              <a:miter lim="800000"/>
              <a:headEnd type="triangle" w="med" len="sm"/>
              <a:tailEnd type="triangle" w="med" len="sm"/>
            </a:ln>
          </p:spPr>
          <p:txBody>
            <a:bodyPr rtlCol="0" anchor="ctr"/>
            <a:lstStyle/>
            <a:p>
              <a:pPr algn="ctr"/>
              <a:endParaRPr lang="it-IT" sz="1800">
                <a:latin typeface="Arial" pitchFamily="-65" charset="0"/>
                <a:cs typeface="ＭＳ Ｐゴシック" pitchFamily="-65" charset="-128"/>
              </a:endParaRPr>
            </a:p>
          </p:txBody>
        </p:sp>
        <p:sp>
          <p:nvSpPr>
            <p:cNvPr id="45" name="Ovale 44">
              <a:extLst>
                <a:ext uri="{FF2B5EF4-FFF2-40B4-BE49-F238E27FC236}">
                  <a16:creationId xmlns:a16="http://schemas.microsoft.com/office/drawing/2014/main" xmlns="" id="{C1C96565-ACC6-6347-BCC5-11F76A71089F}"/>
                </a:ext>
              </a:extLst>
            </p:cNvPr>
            <p:cNvSpPr/>
            <p:nvPr/>
          </p:nvSpPr>
          <p:spPr bwMode="auto">
            <a:xfrm>
              <a:off x="8029847" y="3223109"/>
              <a:ext cx="676302" cy="676302"/>
            </a:xfrm>
            <a:prstGeom prst="ellipse">
              <a:avLst/>
            </a:prstGeom>
            <a:solidFill>
              <a:srgbClr val="F16530"/>
            </a:solidFill>
            <a:ln w="50800" cap="sq" cmpd="sng" algn="ctr">
              <a:noFill/>
              <a:prstDash val="solid"/>
              <a:miter lim="800000"/>
              <a:headEnd type="triangle" w="med" len="sm"/>
              <a:tailEnd type="triangle" w="med" len="sm"/>
            </a:ln>
          </p:spPr>
          <p:txBody>
            <a:bodyPr rtlCol="0" anchor="ctr"/>
            <a:lstStyle/>
            <a:p>
              <a:pPr algn="ctr"/>
              <a:endParaRPr lang="it-IT" sz="1800">
                <a:latin typeface="Arial" pitchFamily="-65" charset="0"/>
                <a:cs typeface="ＭＳ Ｐゴシック" pitchFamily="-65" charset="-128"/>
              </a:endParaRPr>
            </a:p>
          </p:txBody>
        </p:sp>
        <p:sp>
          <p:nvSpPr>
            <p:cNvPr id="46" name="Ovale 45">
              <a:extLst>
                <a:ext uri="{FF2B5EF4-FFF2-40B4-BE49-F238E27FC236}">
                  <a16:creationId xmlns:a16="http://schemas.microsoft.com/office/drawing/2014/main" xmlns="" id="{3013B8DC-9732-F34E-A2F8-E7DAB2EC5FAB}"/>
                </a:ext>
              </a:extLst>
            </p:cNvPr>
            <p:cNvSpPr/>
            <p:nvPr/>
          </p:nvSpPr>
          <p:spPr bwMode="auto">
            <a:xfrm>
              <a:off x="6450429" y="3223109"/>
              <a:ext cx="676302" cy="676302"/>
            </a:xfrm>
            <a:prstGeom prst="ellipse">
              <a:avLst/>
            </a:prstGeom>
            <a:solidFill>
              <a:srgbClr val="F16530"/>
            </a:solidFill>
            <a:ln w="50800" cap="sq" cmpd="sng" algn="ctr">
              <a:noFill/>
              <a:prstDash val="solid"/>
              <a:miter lim="800000"/>
              <a:headEnd type="triangle" w="med" len="sm"/>
              <a:tailEnd type="triangle" w="med" len="sm"/>
            </a:ln>
          </p:spPr>
          <p:txBody>
            <a:bodyPr rtlCol="0" anchor="ctr"/>
            <a:lstStyle/>
            <a:p>
              <a:pPr algn="ctr"/>
              <a:endParaRPr lang="it-IT" sz="1800">
                <a:latin typeface="Arial" pitchFamily="-65" charset="0"/>
                <a:cs typeface="ＭＳ Ｐゴシック" pitchFamily="-65" charset="-128"/>
              </a:endParaRPr>
            </a:p>
          </p:txBody>
        </p:sp>
        <p:sp>
          <p:nvSpPr>
            <p:cNvPr id="47" name="Ovale 46">
              <a:extLst>
                <a:ext uri="{FF2B5EF4-FFF2-40B4-BE49-F238E27FC236}">
                  <a16:creationId xmlns:a16="http://schemas.microsoft.com/office/drawing/2014/main" xmlns="" id="{F32698D9-3745-814F-B84F-44A15F2FA479}"/>
                </a:ext>
              </a:extLst>
            </p:cNvPr>
            <p:cNvSpPr/>
            <p:nvPr/>
          </p:nvSpPr>
          <p:spPr bwMode="auto">
            <a:xfrm>
              <a:off x="5261231" y="3282041"/>
              <a:ext cx="544785" cy="544785"/>
            </a:xfrm>
            <a:prstGeom prst="ellipse">
              <a:avLst/>
            </a:prstGeom>
            <a:solidFill>
              <a:srgbClr val="2AAAE3"/>
            </a:solidFill>
            <a:ln w="50800" cap="sq" cmpd="sng" algn="ctr">
              <a:noFill/>
              <a:prstDash val="solid"/>
              <a:miter lim="800000"/>
              <a:headEnd type="triangle" w="med" len="sm"/>
              <a:tailEnd type="triangle" w="med" len="sm"/>
            </a:ln>
          </p:spPr>
          <p:txBody>
            <a:bodyPr rtlCol="0" anchor="ctr"/>
            <a:lstStyle/>
            <a:p>
              <a:pPr algn="ctr"/>
              <a:endParaRPr lang="it-IT" sz="1800">
                <a:latin typeface="Arial" pitchFamily="-65" charset="0"/>
                <a:cs typeface="ＭＳ Ｐゴシック" pitchFamily="-65" charset="-128"/>
              </a:endParaRPr>
            </a:p>
          </p:txBody>
        </p:sp>
        <p:cxnSp>
          <p:nvCxnSpPr>
            <p:cNvPr id="48" name="Connettore 1 47">
              <a:extLst>
                <a:ext uri="{FF2B5EF4-FFF2-40B4-BE49-F238E27FC236}">
                  <a16:creationId xmlns:a16="http://schemas.microsoft.com/office/drawing/2014/main" xmlns="" id="{2C8DA68F-8CAE-0D4A-AEA6-84F4EFD38872}"/>
                </a:ext>
              </a:extLst>
            </p:cNvPr>
            <p:cNvCxnSpPr>
              <a:cxnSpLocks/>
              <a:endCxn id="47" idx="0"/>
            </p:cNvCxnSpPr>
            <p:nvPr/>
          </p:nvCxnSpPr>
          <p:spPr>
            <a:xfrm flipH="1">
              <a:off x="5533624" y="2997520"/>
              <a:ext cx="3192" cy="284521"/>
            </a:xfrm>
            <a:prstGeom prst="line">
              <a:avLst/>
            </a:prstGeom>
            <a:noFill/>
            <a:ln w="22225" cap="sq" cmpd="sng" algn="ctr">
              <a:solidFill>
                <a:srgbClr val="2AAAE3"/>
              </a:solidFill>
              <a:prstDash val="solid"/>
              <a:miter lim="800000"/>
              <a:headEnd type="none" w="med" len="med"/>
              <a:tailEnd type="none" w="lg" len="lg"/>
            </a:ln>
          </p:spPr>
        </p:cxnSp>
        <p:cxnSp>
          <p:nvCxnSpPr>
            <p:cNvPr id="51" name="Connettore 1 50">
              <a:extLst>
                <a:ext uri="{FF2B5EF4-FFF2-40B4-BE49-F238E27FC236}">
                  <a16:creationId xmlns:a16="http://schemas.microsoft.com/office/drawing/2014/main" xmlns="" id="{0E749330-1BB0-EA43-BFC9-880B913FDF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0533" y="2997520"/>
              <a:ext cx="3192" cy="284521"/>
            </a:xfrm>
            <a:prstGeom prst="line">
              <a:avLst/>
            </a:prstGeom>
            <a:noFill/>
            <a:ln w="22225" cap="sq" cmpd="sng" algn="ctr">
              <a:solidFill>
                <a:srgbClr val="F16530"/>
              </a:solidFill>
              <a:prstDash val="solid"/>
              <a:miter lim="800000"/>
              <a:headEnd type="none" w="med" len="med"/>
              <a:tailEnd type="none" w="lg" len="lg"/>
            </a:ln>
          </p:spPr>
        </p:cxnSp>
        <p:cxnSp>
          <p:nvCxnSpPr>
            <p:cNvPr id="52" name="Connettore 1 51">
              <a:extLst>
                <a:ext uri="{FF2B5EF4-FFF2-40B4-BE49-F238E27FC236}">
                  <a16:creationId xmlns:a16="http://schemas.microsoft.com/office/drawing/2014/main" xmlns="" id="{6BE71437-CD40-E546-8A14-2DED3D0107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59951" y="2997520"/>
              <a:ext cx="3192" cy="284521"/>
            </a:xfrm>
            <a:prstGeom prst="line">
              <a:avLst/>
            </a:prstGeom>
            <a:noFill/>
            <a:ln w="22225" cap="sq" cmpd="sng" algn="ctr">
              <a:solidFill>
                <a:srgbClr val="F16530"/>
              </a:solidFill>
              <a:prstDash val="solid"/>
              <a:miter lim="800000"/>
              <a:headEnd type="none" w="med" len="med"/>
              <a:tailEnd type="none" w="lg" len="lg"/>
            </a:ln>
          </p:spPr>
        </p:cxnSp>
        <p:sp>
          <p:nvSpPr>
            <p:cNvPr id="53" name="Ovale 52">
              <a:extLst>
                <a:ext uri="{FF2B5EF4-FFF2-40B4-BE49-F238E27FC236}">
                  <a16:creationId xmlns:a16="http://schemas.microsoft.com/office/drawing/2014/main" xmlns="" id="{D68D8380-31DF-4F48-9F33-775196410C64}"/>
                </a:ext>
              </a:extLst>
            </p:cNvPr>
            <p:cNvSpPr/>
            <p:nvPr/>
          </p:nvSpPr>
          <p:spPr bwMode="auto">
            <a:xfrm>
              <a:off x="4355144" y="3282041"/>
              <a:ext cx="544785" cy="544785"/>
            </a:xfrm>
            <a:prstGeom prst="ellipse">
              <a:avLst/>
            </a:prstGeom>
            <a:solidFill>
              <a:srgbClr val="6E349F"/>
            </a:solidFill>
            <a:ln w="50800" cap="sq" cmpd="sng" algn="ctr">
              <a:noFill/>
              <a:prstDash val="solid"/>
              <a:miter lim="800000"/>
              <a:headEnd type="triangle" w="med" len="sm"/>
              <a:tailEnd type="triangle" w="med" len="sm"/>
            </a:ln>
          </p:spPr>
          <p:txBody>
            <a:bodyPr rtlCol="0" anchor="ctr"/>
            <a:lstStyle/>
            <a:p>
              <a:pPr algn="ctr"/>
              <a:endParaRPr lang="it-IT" sz="1800">
                <a:latin typeface="Arial" pitchFamily="-65" charset="0"/>
                <a:cs typeface="ＭＳ Ｐゴシック" pitchFamily="-65" charset="-128"/>
              </a:endParaRPr>
            </a:p>
          </p:txBody>
        </p:sp>
        <p:sp>
          <p:nvSpPr>
            <p:cNvPr id="54" name="Ovale 53">
              <a:extLst>
                <a:ext uri="{FF2B5EF4-FFF2-40B4-BE49-F238E27FC236}">
                  <a16:creationId xmlns:a16="http://schemas.microsoft.com/office/drawing/2014/main" xmlns="" id="{6834F2D4-EE28-7E47-A7B6-A68F5BC6627F}"/>
                </a:ext>
              </a:extLst>
            </p:cNvPr>
            <p:cNvSpPr/>
            <p:nvPr/>
          </p:nvSpPr>
          <p:spPr bwMode="auto">
            <a:xfrm>
              <a:off x="3532184" y="3282041"/>
              <a:ext cx="544785" cy="544785"/>
            </a:xfrm>
            <a:prstGeom prst="ellipse">
              <a:avLst/>
            </a:prstGeom>
            <a:solidFill>
              <a:srgbClr val="6E349F"/>
            </a:solidFill>
            <a:ln w="50800" cap="sq" cmpd="sng" algn="ctr">
              <a:noFill/>
              <a:prstDash val="solid"/>
              <a:miter lim="800000"/>
              <a:headEnd type="triangle" w="med" len="sm"/>
              <a:tailEnd type="triangle" w="med" len="sm"/>
            </a:ln>
          </p:spPr>
          <p:txBody>
            <a:bodyPr rtlCol="0" anchor="ctr"/>
            <a:lstStyle/>
            <a:p>
              <a:pPr algn="ctr"/>
              <a:endParaRPr lang="it-IT" sz="1800">
                <a:latin typeface="Arial" pitchFamily="-65" charset="0"/>
                <a:cs typeface="ＭＳ Ｐゴシック" pitchFamily="-65" charset="-128"/>
              </a:endParaRPr>
            </a:p>
          </p:txBody>
        </p:sp>
        <p:sp>
          <p:nvSpPr>
            <p:cNvPr id="55" name="Ovale 54">
              <a:extLst>
                <a:ext uri="{FF2B5EF4-FFF2-40B4-BE49-F238E27FC236}">
                  <a16:creationId xmlns:a16="http://schemas.microsoft.com/office/drawing/2014/main" xmlns="" id="{13E1C31E-2A82-0748-B82F-3776D97E0B16}"/>
                </a:ext>
              </a:extLst>
            </p:cNvPr>
            <p:cNvSpPr/>
            <p:nvPr/>
          </p:nvSpPr>
          <p:spPr bwMode="auto">
            <a:xfrm>
              <a:off x="2725850" y="3282041"/>
              <a:ext cx="544785" cy="544785"/>
            </a:xfrm>
            <a:prstGeom prst="ellipse">
              <a:avLst/>
            </a:prstGeom>
            <a:solidFill>
              <a:srgbClr val="6E349F"/>
            </a:solidFill>
            <a:ln w="50800" cap="sq" cmpd="sng" algn="ctr">
              <a:noFill/>
              <a:prstDash val="solid"/>
              <a:miter lim="800000"/>
              <a:headEnd type="triangle" w="med" len="sm"/>
              <a:tailEnd type="triangle" w="med" len="sm"/>
            </a:ln>
          </p:spPr>
          <p:txBody>
            <a:bodyPr rtlCol="0" anchor="ctr"/>
            <a:lstStyle/>
            <a:p>
              <a:pPr algn="ctr"/>
              <a:endParaRPr lang="it-IT" sz="1800">
                <a:latin typeface="Arial" pitchFamily="-65" charset="0"/>
                <a:cs typeface="ＭＳ Ｐゴシック" pitchFamily="-65" charset="-128"/>
              </a:endParaRPr>
            </a:p>
          </p:txBody>
        </p:sp>
        <p:cxnSp>
          <p:nvCxnSpPr>
            <p:cNvPr id="56" name="Connettore 1 55">
              <a:extLst>
                <a:ext uri="{FF2B5EF4-FFF2-40B4-BE49-F238E27FC236}">
                  <a16:creationId xmlns:a16="http://schemas.microsoft.com/office/drawing/2014/main" xmlns="" id="{5F510A85-5A0D-D641-9103-86C335DC4EB5}"/>
                </a:ext>
              </a:extLst>
            </p:cNvPr>
            <p:cNvCxnSpPr>
              <a:cxnSpLocks/>
            </p:cNvCxnSpPr>
            <p:nvPr/>
          </p:nvCxnSpPr>
          <p:spPr>
            <a:xfrm>
              <a:off x="2931741" y="2110889"/>
              <a:ext cx="0" cy="1196091"/>
            </a:xfrm>
            <a:prstGeom prst="line">
              <a:avLst/>
            </a:prstGeom>
            <a:noFill/>
            <a:ln w="22225" cap="sq" cmpd="sng" algn="ctr">
              <a:solidFill>
                <a:srgbClr val="6E349F"/>
              </a:solidFill>
              <a:prstDash val="solid"/>
              <a:miter lim="800000"/>
              <a:headEnd type="none" w="med" len="med"/>
              <a:tailEnd type="none" w="lg" len="lg"/>
            </a:ln>
          </p:spPr>
        </p:cxnSp>
        <p:cxnSp>
          <p:nvCxnSpPr>
            <p:cNvPr id="58" name="Connettore 1 57">
              <a:extLst>
                <a:ext uri="{FF2B5EF4-FFF2-40B4-BE49-F238E27FC236}">
                  <a16:creationId xmlns:a16="http://schemas.microsoft.com/office/drawing/2014/main" xmlns="" id="{889D6E40-E736-8F49-A0B0-BE64248FA6CE}"/>
                </a:ext>
              </a:extLst>
            </p:cNvPr>
            <p:cNvCxnSpPr>
              <a:cxnSpLocks/>
            </p:cNvCxnSpPr>
            <p:nvPr/>
          </p:nvCxnSpPr>
          <p:spPr>
            <a:xfrm>
              <a:off x="3406439" y="2778926"/>
              <a:ext cx="0" cy="208418"/>
            </a:xfrm>
            <a:prstGeom prst="line">
              <a:avLst/>
            </a:prstGeom>
            <a:noFill/>
            <a:ln w="22225" cap="sq" cmpd="sng" algn="ctr">
              <a:solidFill>
                <a:srgbClr val="6E349F"/>
              </a:solidFill>
              <a:prstDash val="solid"/>
              <a:miter lim="800000"/>
              <a:headEnd type="none" w="med" len="med"/>
              <a:tailEnd type="none" w="lg" len="lg"/>
            </a:ln>
          </p:spPr>
        </p:cxnSp>
        <p:cxnSp>
          <p:nvCxnSpPr>
            <p:cNvPr id="61" name="Connettore 4 60">
              <a:extLst>
                <a:ext uri="{FF2B5EF4-FFF2-40B4-BE49-F238E27FC236}">
                  <a16:creationId xmlns:a16="http://schemas.microsoft.com/office/drawing/2014/main" xmlns="" id="{496DDD0C-C671-484B-9923-E39A3F0E5D63}"/>
                </a:ext>
              </a:extLst>
            </p:cNvPr>
            <p:cNvCxnSpPr>
              <a:cxnSpLocks/>
              <a:stCxn id="55" idx="0"/>
              <a:endCxn id="54" idx="0"/>
            </p:cNvCxnSpPr>
            <p:nvPr/>
          </p:nvCxnSpPr>
          <p:spPr>
            <a:xfrm rot="5400000" flipH="1" flipV="1">
              <a:off x="3401410" y="2878874"/>
              <a:ext cx="12700" cy="806334"/>
            </a:xfrm>
            <a:prstGeom prst="bentConnector3">
              <a:avLst>
                <a:gd name="adj1" fmla="val 2389094"/>
              </a:avLst>
            </a:prstGeom>
            <a:noFill/>
            <a:ln w="22225" cap="sq" cmpd="sng" algn="ctr">
              <a:solidFill>
                <a:srgbClr val="6E349F"/>
              </a:solidFill>
              <a:prstDash val="solid"/>
              <a:miter lim="800000"/>
              <a:headEnd type="none" w="med" len="med"/>
              <a:tailEnd type="none" w="lg" len="lg"/>
            </a:ln>
          </p:spPr>
        </p:cxnSp>
        <p:cxnSp>
          <p:nvCxnSpPr>
            <p:cNvPr id="65" name="Connettore 1 64">
              <a:extLst>
                <a:ext uri="{FF2B5EF4-FFF2-40B4-BE49-F238E27FC236}">
                  <a16:creationId xmlns:a16="http://schemas.microsoft.com/office/drawing/2014/main" xmlns="" id="{4EE8EEFE-8D9D-6649-97E3-43E484E4D7D8}"/>
                </a:ext>
              </a:extLst>
            </p:cNvPr>
            <p:cNvCxnSpPr>
              <a:cxnSpLocks/>
            </p:cNvCxnSpPr>
            <p:nvPr/>
          </p:nvCxnSpPr>
          <p:spPr>
            <a:xfrm>
              <a:off x="4208166" y="4139347"/>
              <a:ext cx="0" cy="208418"/>
            </a:xfrm>
            <a:prstGeom prst="line">
              <a:avLst/>
            </a:prstGeom>
            <a:noFill/>
            <a:ln w="22225" cap="sq" cmpd="sng" algn="ctr">
              <a:solidFill>
                <a:srgbClr val="6E349F"/>
              </a:solidFill>
              <a:prstDash val="solid"/>
              <a:miter lim="800000"/>
              <a:headEnd type="none" w="med" len="med"/>
              <a:tailEnd type="none" w="lg" len="lg"/>
            </a:ln>
          </p:spPr>
        </p:cxnSp>
        <p:cxnSp>
          <p:nvCxnSpPr>
            <p:cNvPr id="66" name="Connettore 4 65">
              <a:extLst>
                <a:ext uri="{FF2B5EF4-FFF2-40B4-BE49-F238E27FC236}">
                  <a16:creationId xmlns:a16="http://schemas.microsoft.com/office/drawing/2014/main" xmlns="" id="{A0B7BD45-00EC-4B4A-ABC7-D29CBEA63A5C}"/>
                </a:ext>
              </a:extLst>
            </p:cNvPr>
            <p:cNvCxnSpPr>
              <a:cxnSpLocks/>
              <a:stCxn id="54" idx="4"/>
              <a:endCxn id="53" idx="4"/>
            </p:cNvCxnSpPr>
            <p:nvPr/>
          </p:nvCxnSpPr>
          <p:spPr>
            <a:xfrm rot="16200000" flipH="1">
              <a:off x="4216057" y="3415346"/>
              <a:ext cx="12700" cy="822960"/>
            </a:xfrm>
            <a:prstGeom prst="bentConnector3">
              <a:avLst>
                <a:gd name="adj1" fmla="val 2454551"/>
              </a:avLst>
            </a:prstGeom>
            <a:noFill/>
            <a:ln w="22225" cap="sq" cmpd="sng" algn="ctr">
              <a:solidFill>
                <a:srgbClr val="6E349F"/>
              </a:solidFill>
              <a:prstDash val="solid"/>
              <a:miter lim="800000"/>
              <a:headEnd type="none" w="med" len="med"/>
              <a:tailEnd type="none" w="lg" len="lg"/>
            </a:ln>
          </p:spPr>
        </p:cxnSp>
        <p:sp>
          <p:nvSpPr>
            <p:cNvPr id="72" name="CasellaDiTesto 71">
              <a:extLst>
                <a:ext uri="{FF2B5EF4-FFF2-40B4-BE49-F238E27FC236}">
                  <a16:creationId xmlns:a16="http://schemas.microsoft.com/office/drawing/2014/main" xmlns="" id="{A61B1D6D-1943-A641-A3FA-06C1E3F4819C}"/>
                </a:ext>
              </a:extLst>
            </p:cNvPr>
            <p:cNvSpPr txBox="1"/>
            <p:nvPr/>
          </p:nvSpPr>
          <p:spPr>
            <a:xfrm>
              <a:off x="10784073" y="3356212"/>
              <a:ext cx="592968" cy="37523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it-IT" sz="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+24</a:t>
              </a:r>
            </a:p>
            <a:p>
              <a:pPr algn="ctr"/>
              <a:r>
                <a:rPr lang="it-IT" sz="7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months</a:t>
              </a:r>
              <a:endParaRPr lang="it-IT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CasellaDiTesto 72">
              <a:extLst>
                <a:ext uri="{FF2B5EF4-FFF2-40B4-BE49-F238E27FC236}">
                  <a16:creationId xmlns:a16="http://schemas.microsoft.com/office/drawing/2014/main" xmlns="" id="{03D10BFF-6C9F-6F48-BF2B-82E7BE1097E0}"/>
                </a:ext>
              </a:extLst>
            </p:cNvPr>
            <p:cNvSpPr txBox="1"/>
            <p:nvPr/>
          </p:nvSpPr>
          <p:spPr>
            <a:xfrm>
              <a:off x="9940012" y="3356212"/>
              <a:ext cx="592968" cy="44090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it-IT" sz="7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months</a:t>
              </a:r>
              <a:endParaRPr lang="it-IT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it-IT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6–24</a:t>
              </a:r>
            </a:p>
          </p:txBody>
        </p:sp>
        <p:sp>
          <p:nvSpPr>
            <p:cNvPr id="74" name="CasellaDiTesto 73">
              <a:extLst>
                <a:ext uri="{FF2B5EF4-FFF2-40B4-BE49-F238E27FC236}">
                  <a16:creationId xmlns:a16="http://schemas.microsoft.com/office/drawing/2014/main" xmlns="" id="{18B9EA0D-8359-7246-8F2E-4210F6BDB2F2}"/>
                </a:ext>
              </a:extLst>
            </p:cNvPr>
            <p:cNvSpPr txBox="1"/>
            <p:nvPr/>
          </p:nvSpPr>
          <p:spPr>
            <a:xfrm>
              <a:off x="9080320" y="3356212"/>
              <a:ext cx="592968" cy="44090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it-IT" sz="7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months</a:t>
              </a:r>
              <a:endParaRPr lang="it-IT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it-IT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1–3</a:t>
              </a:r>
            </a:p>
          </p:txBody>
        </p:sp>
        <p:sp>
          <p:nvSpPr>
            <p:cNvPr id="75" name="CasellaDiTesto 74">
              <a:extLst>
                <a:ext uri="{FF2B5EF4-FFF2-40B4-BE49-F238E27FC236}">
                  <a16:creationId xmlns:a16="http://schemas.microsoft.com/office/drawing/2014/main" xmlns="" id="{D46A5863-1B33-5C42-A193-CB9C57E3BAC0}"/>
                </a:ext>
              </a:extLst>
            </p:cNvPr>
            <p:cNvSpPr txBox="1"/>
            <p:nvPr/>
          </p:nvSpPr>
          <p:spPr>
            <a:xfrm>
              <a:off x="8064320" y="3324952"/>
              <a:ext cx="592968" cy="37523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it-IT" sz="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weeks</a:t>
              </a:r>
            </a:p>
            <a:p>
              <a:pPr algn="ctr"/>
              <a:r>
                <a:rPr lang="it-IT" sz="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post-</a:t>
              </a:r>
              <a:r>
                <a:rPr lang="it-IT" sz="7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infusion</a:t>
              </a:r>
              <a:endPara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CasellaDiTesto 75">
              <a:extLst>
                <a:ext uri="{FF2B5EF4-FFF2-40B4-BE49-F238E27FC236}">
                  <a16:creationId xmlns:a16="http://schemas.microsoft.com/office/drawing/2014/main" xmlns="" id="{A01660F2-049F-F646-8A1A-D7AC04AADF10}"/>
                </a:ext>
              </a:extLst>
            </p:cNvPr>
            <p:cNvSpPr txBox="1"/>
            <p:nvPr/>
          </p:nvSpPr>
          <p:spPr>
            <a:xfrm>
              <a:off x="6477797" y="3324952"/>
              <a:ext cx="592968" cy="37523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it-IT" sz="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</a:t>
              </a:r>
              <a:r>
                <a:rPr lang="it-IT" sz="7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days</a:t>
              </a:r>
              <a:endParaRPr lang="it-IT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it-IT" sz="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post-</a:t>
              </a:r>
              <a:r>
                <a:rPr lang="it-IT" sz="7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infusion</a:t>
              </a:r>
              <a:endPara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CasellaDiTesto 76">
              <a:extLst>
                <a:ext uri="{FF2B5EF4-FFF2-40B4-BE49-F238E27FC236}">
                  <a16:creationId xmlns:a16="http://schemas.microsoft.com/office/drawing/2014/main" xmlns="" id="{DA2D22A6-81F2-9545-ADA8-0E878A5B1CC5}"/>
                </a:ext>
              </a:extLst>
            </p:cNvPr>
            <p:cNvSpPr txBox="1"/>
            <p:nvPr/>
          </p:nvSpPr>
          <p:spPr>
            <a:xfrm>
              <a:off x="5242966" y="3356212"/>
              <a:ext cx="592968" cy="44090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it-IT" sz="7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day</a:t>
              </a:r>
              <a:endParaRPr lang="it-IT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it-IT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it-I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CasellaDiTesto 77">
              <a:extLst>
                <a:ext uri="{FF2B5EF4-FFF2-40B4-BE49-F238E27FC236}">
                  <a16:creationId xmlns:a16="http://schemas.microsoft.com/office/drawing/2014/main" xmlns="" id="{39651A9B-CE42-2846-A3B2-98A0084BB90B}"/>
                </a:ext>
              </a:extLst>
            </p:cNvPr>
            <p:cNvSpPr txBox="1"/>
            <p:nvPr/>
          </p:nvSpPr>
          <p:spPr>
            <a:xfrm>
              <a:off x="4328566" y="3356212"/>
              <a:ext cx="592968" cy="44090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it-IT" sz="7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day</a:t>
              </a:r>
              <a:endParaRPr lang="it-IT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it-IT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-3</a:t>
              </a:r>
              <a:endParaRPr lang="it-I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CasellaDiTesto 78">
              <a:extLst>
                <a:ext uri="{FF2B5EF4-FFF2-40B4-BE49-F238E27FC236}">
                  <a16:creationId xmlns:a16="http://schemas.microsoft.com/office/drawing/2014/main" xmlns="" id="{7F84BBCB-2DB0-8545-A835-F23129F54588}"/>
                </a:ext>
              </a:extLst>
            </p:cNvPr>
            <p:cNvSpPr txBox="1"/>
            <p:nvPr/>
          </p:nvSpPr>
          <p:spPr>
            <a:xfrm>
              <a:off x="3507951" y="3356212"/>
              <a:ext cx="592968" cy="44090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it-IT" sz="7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day</a:t>
              </a:r>
              <a:endParaRPr lang="it-IT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it-IT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-5</a:t>
              </a:r>
              <a:endParaRPr lang="it-I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CasellaDiTesto 79">
              <a:extLst>
                <a:ext uri="{FF2B5EF4-FFF2-40B4-BE49-F238E27FC236}">
                  <a16:creationId xmlns:a16="http://schemas.microsoft.com/office/drawing/2014/main" xmlns="" id="{71A0935D-949C-684B-AFA6-DE2802E6A07A}"/>
                </a:ext>
              </a:extLst>
            </p:cNvPr>
            <p:cNvSpPr txBox="1"/>
            <p:nvPr/>
          </p:nvSpPr>
          <p:spPr>
            <a:xfrm>
              <a:off x="2695151" y="3356212"/>
              <a:ext cx="592968" cy="44090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it-IT" sz="7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day</a:t>
              </a:r>
              <a:endParaRPr lang="it-IT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it-IT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-30</a:t>
              </a:r>
              <a:endParaRPr lang="it-I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7" name="CasellaDiTesto 56">
            <a:extLst>
              <a:ext uri="{FF2B5EF4-FFF2-40B4-BE49-F238E27FC236}">
                <a16:creationId xmlns:a16="http://schemas.microsoft.com/office/drawing/2014/main" xmlns="" id="{1C452B66-81F3-E94B-8731-1593BC536E7A}"/>
              </a:ext>
            </a:extLst>
          </p:cNvPr>
          <p:cNvSpPr txBox="1"/>
          <p:nvPr/>
        </p:nvSpPr>
        <p:spPr>
          <a:xfrm>
            <a:off x="0" y="635373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PMBCL: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</a:t>
            </a:r>
            <a:r>
              <a:rPr lang="it-IT" sz="800" i="1" dirty="0" err="1">
                <a:solidFill>
                  <a:schemeClr val="bg1"/>
                </a:solidFill>
                <a:latin typeface="+mn-lt"/>
              </a:rPr>
              <a:t>rimary</a:t>
            </a:r>
            <a:r>
              <a:rPr lang="it-IT" sz="8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+mn-lt"/>
              </a:rPr>
              <a:t>mediastinal</a:t>
            </a:r>
            <a:r>
              <a:rPr lang="it-IT" sz="800" i="1" dirty="0">
                <a:solidFill>
                  <a:schemeClr val="bg1"/>
                </a:solidFill>
                <a:latin typeface="+mn-lt"/>
              </a:rPr>
              <a:t> B-</a:t>
            </a:r>
            <a:r>
              <a:rPr lang="it-IT" sz="800" i="1" dirty="0" err="1">
                <a:solidFill>
                  <a:schemeClr val="bg1"/>
                </a:solidFill>
                <a:latin typeface="+mn-lt"/>
              </a:rPr>
              <a:t>cell</a:t>
            </a:r>
            <a:r>
              <a:rPr lang="it-IT" sz="8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+mn-lt"/>
              </a:rPr>
              <a:t>lymphoma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en-US" sz="800" i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336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xmlns="" id="{3020CE21-87BB-F34A-A718-65BE4B09C35E}"/>
              </a:ext>
            </a:extLst>
          </p:cNvPr>
          <p:cNvSpPr txBox="1">
            <a:spLocks/>
          </p:cNvSpPr>
          <p:nvPr/>
        </p:nvSpPr>
        <p:spPr>
          <a:xfrm>
            <a:off x="0" y="506413"/>
            <a:ext cx="9144000" cy="363742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/>
                <a:ea typeface="ＭＳ Ｐゴシック" pitchFamily="-101" charset="-128"/>
                <a:cs typeface="ＭＳ Ｐゴシック" pitchFamily="-101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dirty="0"/>
              <a:t>Bridge to CAR-T</a:t>
            </a:r>
          </a:p>
        </p:txBody>
      </p:sp>
      <p:graphicFrame>
        <p:nvGraphicFramePr>
          <p:cNvPr id="5" name="Tabella 7">
            <a:extLst>
              <a:ext uri="{FF2B5EF4-FFF2-40B4-BE49-F238E27FC236}">
                <a16:creationId xmlns:a16="http://schemas.microsoft.com/office/drawing/2014/main" xmlns="" id="{19987FC4-A280-2D41-ABA3-DB1E103C4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034988"/>
              </p:ext>
            </p:extLst>
          </p:nvPr>
        </p:nvGraphicFramePr>
        <p:xfrm>
          <a:off x="1425324" y="1215443"/>
          <a:ext cx="5724702" cy="3360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088">
                  <a:extLst>
                    <a:ext uri="{9D8B030D-6E8A-4147-A177-3AD203B41FA5}">
                      <a16:colId xmlns:a16="http://schemas.microsoft.com/office/drawing/2014/main" xmlns="" val="3811164583"/>
                    </a:ext>
                  </a:extLst>
                </a:gridCol>
                <a:gridCol w="928570">
                  <a:extLst>
                    <a:ext uri="{9D8B030D-6E8A-4147-A177-3AD203B41FA5}">
                      <a16:colId xmlns:a16="http://schemas.microsoft.com/office/drawing/2014/main" xmlns="" val="2954401898"/>
                    </a:ext>
                  </a:extLst>
                </a:gridCol>
                <a:gridCol w="1411917">
                  <a:extLst>
                    <a:ext uri="{9D8B030D-6E8A-4147-A177-3AD203B41FA5}">
                      <a16:colId xmlns:a16="http://schemas.microsoft.com/office/drawing/2014/main" xmlns="" val="1899034406"/>
                    </a:ext>
                  </a:extLst>
                </a:gridCol>
                <a:gridCol w="1265127">
                  <a:extLst>
                    <a:ext uri="{9D8B030D-6E8A-4147-A177-3AD203B41FA5}">
                      <a16:colId xmlns:a16="http://schemas.microsoft.com/office/drawing/2014/main" xmlns="" val="1516692243"/>
                    </a:ext>
                  </a:extLst>
                </a:gridCol>
              </a:tblGrid>
              <a:tr h="838807">
                <a:tc>
                  <a:txBody>
                    <a:bodyPr/>
                    <a:lstStyle/>
                    <a:p>
                      <a:r>
                        <a:rPr lang="it-IT" sz="1000" dirty="0"/>
                        <a:t>Baseline </a:t>
                      </a:r>
                      <a:r>
                        <a:rPr lang="it-IT" sz="1000" dirty="0" err="1"/>
                        <a:t>characteristics</a:t>
                      </a:r>
                      <a:endParaRPr lang="it-IT" sz="1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349F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ZUMA-1</a:t>
                      </a:r>
                      <a:r>
                        <a:rPr lang="it-IT" sz="1000" baseline="30000" dirty="0"/>
                        <a:t>1, 2</a:t>
                      </a:r>
                      <a:r>
                        <a:rPr lang="it-IT" sz="1000" dirty="0"/>
                        <a:t> </a:t>
                      </a:r>
                    </a:p>
                    <a:p>
                      <a:pPr algn="ctr"/>
                      <a:r>
                        <a:rPr lang="it-IT" sz="1000" dirty="0"/>
                        <a:t>(</a:t>
                      </a:r>
                      <a:r>
                        <a:rPr lang="it-IT" sz="1000" dirty="0" err="1"/>
                        <a:t>N</a:t>
                      </a:r>
                      <a:r>
                        <a:rPr lang="it-IT" sz="1000" dirty="0"/>
                        <a:t>=101)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349F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6-centre </a:t>
                      </a:r>
                      <a:r>
                        <a:rPr lang="it-IT" sz="1000" dirty="0" err="1"/>
                        <a:t>retrospective</a:t>
                      </a:r>
                      <a:r>
                        <a:rPr lang="it-IT" sz="1000" dirty="0"/>
                        <a:t> </a:t>
                      </a:r>
                      <a:br>
                        <a:rPr lang="it-IT" sz="1000" dirty="0"/>
                      </a:br>
                      <a:r>
                        <a:rPr lang="it-IT" sz="1000" dirty="0" err="1"/>
                        <a:t>cohort</a:t>
                      </a:r>
                      <a:r>
                        <a:rPr lang="it-IT" sz="1000" dirty="0"/>
                        <a:t> analysis</a:t>
                      </a:r>
                      <a:r>
                        <a:rPr lang="it-IT" sz="1000" baseline="30000" dirty="0"/>
                        <a:t>3, a</a:t>
                      </a:r>
                    </a:p>
                    <a:p>
                      <a:pPr algn="ctr"/>
                      <a:r>
                        <a:rPr lang="it-IT" sz="1000" dirty="0"/>
                        <a:t>(</a:t>
                      </a:r>
                      <a:r>
                        <a:rPr lang="it-IT" sz="1000" dirty="0" err="1"/>
                        <a:t>N</a:t>
                      </a:r>
                      <a:r>
                        <a:rPr lang="it-IT" sz="1000" dirty="0"/>
                        <a:t>=104)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349F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17-centre </a:t>
                      </a:r>
                      <a:r>
                        <a:rPr lang="it-IT" sz="1000" dirty="0" err="1"/>
                        <a:t>retrospective</a:t>
                      </a:r>
                      <a:r>
                        <a:rPr lang="it-IT" sz="1000" dirty="0"/>
                        <a:t> </a:t>
                      </a:r>
                      <a:r>
                        <a:rPr lang="it-IT" sz="1000" dirty="0" err="1"/>
                        <a:t>cohort</a:t>
                      </a:r>
                      <a:r>
                        <a:rPr lang="it-IT" sz="1000" dirty="0"/>
                        <a:t> analysis</a:t>
                      </a:r>
                      <a:r>
                        <a:rPr lang="it-IT" sz="1000" baseline="30000" dirty="0"/>
                        <a:t>4</a:t>
                      </a:r>
                    </a:p>
                    <a:p>
                      <a:pPr algn="ctr"/>
                      <a:r>
                        <a:rPr lang="it-IT" sz="1000" dirty="0"/>
                        <a:t>(</a:t>
                      </a:r>
                      <a:r>
                        <a:rPr lang="it-IT" sz="1000" dirty="0" err="1"/>
                        <a:t>N</a:t>
                      </a:r>
                      <a:r>
                        <a:rPr lang="it-IT" sz="1000" dirty="0"/>
                        <a:t>=295)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349F">
                        <a:alpha val="3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9559102"/>
                  </a:ext>
                </a:extLst>
              </a:tr>
              <a:tr h="210117">
                <a:tc>
                  <a:txBody>
                    <a:bodyPr/>
                    <a:lstStyle/>
                    <a:p>
                      <a:r>
                        <a:rPr lang="it-IT" sz="1000" b="0" dirty="0" err="1">
                          <a:solidFill>
                            <a:schemeClr val="bg1"/>
                          </a:solidFill>
                        </a:rPr>
                        <a:t>Median</a:t>
                      </a:r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000" b="0" dirty="0" err="1">
                          <a:solidFill>
                            <a:schemeClr val="bg1"/>
                          </a:solidFill>
                        </a:rPr>
                        <a:t>age</a:t>
                      </a:r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it-IT" sz="1000" b="0" dirty="0" err="1">
                          <a:solidFill>
                            <a:schemeClr val="bg1"/>
                          </a:solidFill>
                        </a:rPr>
                        <a:t>years</a:t>
                      </a:r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it-IT" sz="1000" b="0" dirty="0" err="1">
                          <a:solidFill>
                            <a:schemeClr val="bg1"/>
                          </a:solidFill>
                        </a:rPr>
                        <a:t>range</a:t>
                      </a:r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marL="144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58 (23–76)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64 (21–80)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60 (21–83)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6899612"/>
                  </a:ext>
                </a:extLst>
              </a:tr>
              <a:tr h="210117">
                <a:tc>
                  <a:txBody>
                    <a:bodyPr/>
                    <a:lstStyle/>
                    <a:p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ECOG PS 0/1, %</a:t>
                      </a:r>
                    </a:p>
                  </a:txBody>
                  <a:tcPr marL="144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100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90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81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4134384"/>
                  </a:ext>
                </a:extLst>
              </a:tr>
              <a:tr h="210117">
                <a:tc>
                  <a:txBody>
                    <a:bodyPr/>
                    <a:lstStyle/>
                    <a:p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IPI score ≥3, %</a:t>
                      </a:r>
                    </a:p>
                  </a:txBody>
                  <a:tcPr marL="144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46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46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55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1076646"/>
                  </a:ext>
                </a:extLst>
              </a:tr>
              <a:tr h="210117">
                <a:tc>
                  <a:txBody>
                    <a:bodyPr/>
                    <a:lstStyle/>
                    <a:p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DLBCL, %</a:t>
                      </a:r>
                    </a:p>
                  </a:txBody>
                  <a:tcPr marL="144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76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43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68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60791228"/>
                  </a:ext>
                </a:extLst>
              </a:tr>
              <a:tr h="210117">
                <a:tc>
                  <a:txBody>
                    <a:bodyPr/>
                    <a:lstStyle/>
                    <a:p>
                      <a:r>
                        <a:rPr lang="it-IT" sz="1000" b="0" dirty="0" err="1">
                          <a:solidFill>
                            <a:schemeClr val="bg1"/>
                          </a:solidFill>
                        </a:rPr>
                        <a:t>Prior</a:t>
                      </a:r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 auto-SCT, %</a:t>
                      </a:r>
                    </a:p>
                  </a:txBody>
                  <a:tcPr marL="144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27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33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7807506"/>
                  </a:ext>
                </a:extLst>
              </a:tr>
              <a:tr h="210117">
                <a:tc>
                  <a:txBody>
                    <a:bodyPr/>
                    <a:lstStyle/>
                    <a:p>
                      <a:r>
                        <a:rPr lang="it-IT" sz="1000" b="0" dirty="0" err="1">
                          <a:solidFill>
                            <a:schemeClr val="bg1"/>
                          </a:solidFill>
                        </a:rPr>
                        <a:t>Bridging</a:t>
                      </a:r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000" b="0" dirty="0" err="1">
                          <a:solidFill>
                            <a:schemeClr val="bg1"/>
                          </a:solidFill>
                        </a:rPr>
                        <a:t>chemotherapy</a:t>
                      </a:r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, %</a:t>
                      </a:r>
                    </a:p>
                  </a:txBody>
                  <a:tcPr marL="144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40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55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33708886"/>
                  </a:ext>
                </a:extLst>
              </a:tr>
              <a:tr h="210117">
                <a:tc>
                  <a:txBody>
                    <a:bodyPr/>
                    <a:lstStyle/>
                    <a:p>
                      <a:r>
                        <a:rPr lang="it-IT" sz="1000" b="0" dirty="0" err="1">
                          <a:solidFill>
                            <a:schemeClr val="bg1"/>
                          </a:solidFill>
                        </a:rPr>
                        <a:t>Objective</a:t>
                      </a:r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000" b="0" dirty="0" err="1">
                          <a:solidFill>
                            <a:schemeClr val="bg1"/>
                          </a:solidFill>
                        </a:rPr>
                        <a:t>response</a:t>
                      </a:r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 rate</a:t>
                      </a:r>
                    </a:p>
                  </a:txBody>
                  <a:tcPr marL="144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82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71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81</a:t>
                      </a:r>
                      <a:r>
                        <a:rPr lang="it-IT" sz="1000" b="0" baseline="3000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9330266"/>
                  </a:ext>
                </a:extLst>
              </a:tr>
              <a:tr h="210117">
                <a:tc>
                  <a:txBody>
                    <a:bodyPr/>
                    <a:lstStyle/>
                    <a:p>
                      <a:pPr marL="144000"/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Complete </a:t>
                      </a:r>
                      <a:r>
                        <a:rPr lang="it-IT" sz="1000" b="0" dirty="0" err="1">
                          <a:solidFill>
                            <a:schemeClr val="bg1"/>
                          </a:solidFill>
                        </a:rPr>
                        <a:t>response</a:t>
                      </a:r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, %</a:t>
                      </a:r>
                    </a:p>
                  </a:txBody>
                  <a:tcPr marL="144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58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44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57</a:t>
                      </a:r>
                      <a:r>
                        <a:rPr lang="it-IT" sz="1000" b="0" baseline="30000" dirty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it-IT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2195254"/>
                  </a:ext>
                </a:extLst>
              </a:tr>
              <a:tr h="210117">
                <a:tc>
                  <a:txBody>
                    <a:bodyPr/>
                    <a:lstStyle/>
                    <a:p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CRS, </a:t>
                      </a:r>
                      <a:r>
                        <a:rPr lang="it-IT" sz="1000" b="0" dirty="0" err="1">
                          <a:solidFill>
                            <a:schemeClr val="bg1"/>
                          </a:solidFill>
                        </a:rPr>
                        <a:t>any</a:t>
                      </a:r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 grade</a:t>
                      </a:r>
                    </a:p>
                  </a:txBody>
                  <a:tcPr marL="144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97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94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92</a:t>
                      </a:r>
                      <a:r>
                        <a:rPr lang="it-IT" sz="1000" b="0" baseline="30000" dirty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it-IT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2343609"/>
                  </a:ext>
                </a:extLst>
              </a:tr>
              <a:tr h="210117">
                <a:tc>
                  <a:txBody>
                    <a:bodyPr/>
                    <a:lstStyle/>
                    <a:p>
                      <a:pPr marL="144000"/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CRS grade ≥3</a:t>
                      </a:r>
                    </a:p>
                  </a:txBody>
                  <a:tcPr marL="144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7</a:t>
                      </a:r>
                      <a:r>
                        <a:rPr lang="it-IT" sz="1000" b="0" baseline="30000" dirty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it-IT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3354226"/>
                  </a:ext>
                </a:extLst>
              </a:tr>
              <a:tr h="210117">
                <a:tc>
                  <a:txBody>
                    <a:bodyPr/>
                    <a:lstStyle/>
                    <a:p>
                      <a:r>
                        <a:rPr lang="it-IT" sz="1000" b="0" dirty="0" err="1">
                          <a:solidFill>
                            <a:schemeClr val="bg1"/>
                          </a:solidFill>
                        </a:rPr>
                        <a:t>Neurologic</a:t>
                      </a:r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000" b="0" dirty="0" err="1">
                          <a:solidFill>
                            <a:schemeClr val="bg1"/>
                          </a:solidFill>
                        </a:rPr>
                        <a:t>AEs</a:t>
                      </a:r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it-IT" sz="1000" b="0" dirty="0" err="1">
                          <a:solidFill>
                            <a:schemeClr val="bg1"/>
                          </a:solidFill>
                        </a:rPr>
                        <a:t>any</a:t>
                      </a:r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 grade</a:t>
                      </a:r>
                    </a:p>
                  </a:txBody>
                  <a:tcPr marL="144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65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76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69</a:t>
                      </a:r>
                      <a:r>
                        <a:rPr lang="it-IT" sz="1000" b="0" baseline="30000" dirty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it-IT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3722809"/>
                  </a:ext>
                </a:extLst>
              </a:tr>
              <a:tr h="210117">
                <a:tc>
                  <a:txBody>
                    <a:bodyPr/>
                    <a:lstStyle/>
                    <a:p>
                      <a:pPr marL="144000"/>
                      <a:r>
                        <a:rPr lang="it-IT" sz="1000" b="0" dirty="0" err="1">
                          <a:solidFill>
                            <a:schemeClr val="bg1"/>
                          </a:solidFill>
                        </a:rPr>
                        <a:t>Neurological</a:t>
                      </a:r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000" b="0" dirty="0" err="1">
                          <a:solidFill>
                            <a:schemeClr val="bg1"/>
                          </a:solidFill>
                        </a:rPr>
                        <a:t>AEs</a:t>
                      </a:r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 grade ≥3</a:t>
                      </a:r>
                    </a:p>
                  </a:txBody>
                  <a:tcPr marL="144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31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39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33</a:t>
                      </a:r>
                      <a:r>
                        <a:rPr lang="it-IT" sz="1000" b="0" baseline="30000" dirty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it-IT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752449"/>
                  </a:ext>
                </a:extLst>
              </a:tr>
            </a:tbl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668226FE-D7DD-8442-955A-B666BE42160A}"/>
              </a:ext>
            </a:extLst>
          </p:cNvPr>
          <p:cNvSpPr txBox="1"/>
          <p:nvPr/>
        </p:nvSpPr>
        <p:spPr>
          <a:xfrm>
            <a:off x="1623753" y="5460764"/>
            <a:ext cx="8970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Real-world use of </a:t>
            </a:r>
            <a:r>
              <a:rPr lang="it-IT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bridging</a:t>
            </a:r>
            <a:r>
              <a:rPr lang="it-IT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r>
              <a:rPr lang="it-IT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it-IT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it-IT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appear</a:t>
            </a:r>
            <a:r>
              <a:rPr lang="it-IT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r>
              <a:rPr lang="it-IT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efficacy</a:t>
            </a:r>
            <a:r>
              <a:rPr lang="it-IT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it-IT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it-IT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r>
              <a:rPr lang="it-IT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axi-cel</a:t>
            </a:r>
            <a:endParaRPr lang="it-IT" sz="1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xmlns="" id="{5DD02176-5165-E44C-92B1-DAA6EE88D6E0}"/>
              </a:ext>
            </a:extLst>
          </p:cNvPr>
          <p:cNvGrpSpPr/>
          <p:nvPr/>
        </p:nvGrpSpPr>
        <p:grpSpPr>
          <a:xfrm>
            <a:off x="7475124" y="1801220"/>
            <a:ext cx="3921385" cy="2746168"/>
            <a:chOff x="7078283" y="1998632"/>
            <a:chExt cx="5080271" cy="3509817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xmlns="" id="{D62CD89A-02F2-E247-8392-EF0C2B719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8283" y="1998632"/>
              <a:ext cx="3869798" cy="3509817"/>
            </a:xfrm>
            <a:prstGeom prst="rect">
              <a:avLst/>
            </a:prstGeom>
          </p:spPr>
        </p:pic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xmlns="" id="{4C749377-B767-3348-8928-800C10A7F996}"/>
                </a:ext>
              </a:extLst>
            </p:cNvPr>
            <p:cNvSpPr txBox="1"/>
            <p:nvPr/>
          </p:nvSpPr>
          <p:spPr>
            <a:xfrm>
              <a:off x="9365600" y="3882361"/>
              <a:ext cx="881828" cy="393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56%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xmlns="" id="{307C2489-539A-8446-90C2-33550B835CE8}"/>
                </a:ext>
              </a:extLst>
            </p:cNvPr>
            <p:cNvSpPr txBox="1"/>
            <p:nvPr/>
          </p:nvSpPr>
          <p:spPr>
            <a:xfrm>
              <a:off x="8377484" y="2629810"/>
              <a:ext cx="881828" cy="393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7%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xmlns="" id="{D9CC57BD-9FE4-2342-A9A0-AE28BB05BCA3}"/>
                </a:ext>
              </a:extLst>
            </p:cNvPr>
            <p:cNvSpPr txBox="1"/>
            <p:nvPr/>
          </p:nvSpPr>
          <p:spPr>
            <a:xfrm>
              <a:off x="7786884" y="2956181"/>
              <a:ext cx="881828" cy="393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13%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xmlns="" id="{274E558B-72F8-8740-9762-7F1E4D948500}"/>
                </a:ext>
              </a:extLst>
            </p:cNvPr>
            <p:cNvSpPr txBox="1"/>
            <p:nvPr/>
          </p:nvSpPr>
          <p:spPr>
            <a:xfrm>
              <a:off x="7720468" y="4150782"/>
              <a:ext cx="881828" cy="393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24%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xmlns="" id="{6BAB1BA2-ED13-424B-BE53-9AFFD9A547FB}"/>
                </a:ext>
              </a:extLst>
            </p:cNvPr>
            <p:cNvSpPr txBox="1"/>
            <p:nvPr/>
          </p:nvSpPr>
          <p:spPr>
            <a:xfrm>
              <a:off x="10922480" y="3309693"/>
              <a:ext cx="1236074" cy="2950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Chemotherapy</a:t>
              </a:r>
              <a:endPara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xmlns="" id="{C92C3BCC-4B75-3442-B334-C00BFCA54DDC}"/>
                </a:ext>
              </a:extLst>
            </p:cNvPr>
            <p:cNvSpPr/>
            <p:nvPr/>
          </p:nvSpPr>
          <p:spPr bwMode="auto">
            <a:xfrm>
              <a:off x="10808230" y="3409194"/>
              <a:ext cx="135854" cy="135855"/>
            </a:xfrm>
            <a:prstGeom prst="rect">
              <a:avLst/>
            </a:prstGeom>
            <a:solidFill>
              <a:srgbClr val="6E349F"/>
            </a:solidFill>
            <a:ln w="50800" cap="sq" cmpd="sng" algn="ctr">
              <a:noFill/>
              <a:prstDash val="solid"/>
              <a:miter lim="800000"/>
              <a:headEnd type="triangle" w="med" len="sm"/>
              <a:tailEnd type="triangle" w="med" len="sm"/>
            </a:ln>
          </p:spPr>
          <p:txBody>
            <a:bodyPr rtlCol="0" anchor="ctr"/>
            <a:lstStyle/>
            <a:p>
              <a:pPr algn="ctr"/>
              <a:endParaRPr lang="it-IT">
                <a:latin typeface="Arial" pitchFamily="-65" charset="0"/>
                <a:cs typeface="ＭＳ Ｐゴシック" pitchFamily="-65" charset="-128"/>
              </a:endParaRP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xmlns="" id="{9EA67BA4-831B-8042-B1B5-0B960FCA7252}"/>
                </a:ext>
              </a:extLst>
            </p:cNvPr>
            <p:cNvSpPr txBox="1"/>
            <p:nvPr/>
          </p:nvSpPr>
          <p:spPr>
            <a:xfrm>
              <a:off x="10922484" y="3616228"/>
              <a:ext cx="787766" cy="2950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Steroids</a:t>
              </a:r>
              <a:endPara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xmlns="" id="{F18E099F-1276-BB42-AA83-BF0F05B439D4}"/>
                </a:ext>
              </a:extLst>
            </p:cNvPr>
            <p:cNvSpPr/>
            <p:nvPr/>
          </p:nvSpPr>
          <p:spPr bwMode="auto">
            <a:xfrm>
              <a:off x="10808230" y="3706526"/>
              <a:ext cx="135854" cy="135855"/>
            </a:xfrm>
            <a:prstGeom prst="rect">
              <a:avLst/>
            </a:prstGeom>
            <a:solidFill>
              <a:srgbClr val="D9562D"/>
            </a:solidFill>
            <a:ln w="50800" cap="sq" cmpd="sng" algn="ctr">
              <a:noFill/>
              <a:prstDash val="solid"/>
              <a:miter lim="800000"/>
              <a:headEnd type="triangle" w="med" len="sm"/>
              <a:tailEnd type="triangle" w="med" len="sm"/>
            </a:ln>
          </p:spPr>
          <p:txBody>
            <a:bodyPr rtlCol="0" anchor="ctr"/>
            <a:lstStyle/>
            <a:p>
              <a:pPr algn="ctr"/>
              <a:endParaRPr lang="it-IT">
                <a:latin typeface="Arial" pitchFamily="-65" charset="0"/>
                <a:cs typeface="ＭＳ Ｐゴシック" pitchFamily="-65" charset="-128"/>
              </a:endParaRP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xmlns="" id="{88A72B4E-0D3E-AE43-A345-85C78C8DBED6}"/>
                </a:ext>
              </a:extLst>
            </p:cNvPr>
            <p:cNvSpPr txBox="1"/>
            <p:nvPr/>
          </p:nvSpPr>
          <p:spPr>
            <a:xfrm>
              <a:off x="10922484" y="3924434"/>
              <a:ext cx="870999" cy="2950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Radiation</a:t>
              </a:r>
              <a:endPara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xmlns="" id="{B57D51C9-FF21-0C44-AFA9-BF0DC1284681}"/>
                </a:ext>
              </a:extLst>
            </p:cNvPr>
            <p:cNvSpPr/>
            <p:nvPr/>
          </p:nvSpPr>
          <p:spPr bwMode="auto">
            <a:xfrm>
              <a:off x="10808230" y="4014734"/>
              <a:ext cx="135854" cy="135855"/>
            </a:xfrm>
            <a:prstGeom prst="rect">
              <a:avLst/>
            </a:prstGeom>
            <a:solidFill>
              <a:srgbClr val="AA4B28">
                <a:alpha val="82536"/>
              </a:srgbClr>
            </a:solidFill>
            <a:ln w="50800" cap="sq" cmpd="sng" algn="ctr">
              <a:noFill/>
              <a:prstDash val="solid"/>
              <a:miter lim="800000"/>
              <a:headEnd type="triangle" w="med" len="sm"/>
              <a:tailEnd type="triangle" w="med" len="sm"/>
            </a:ln>
          </p:spPr>
          <p:txBody>
            <a:bodyPr rtlCol="0" anchor="ctr"/>
            <a:lstStyle/>
            <a:p>
              <a:pPr algn="ctr"/>
              <a:endParaRPr lang="it-IT">
                <a:latin typeface="Arial" pitchFamily="-65" charset="0"/>
                <a:cs typeface="ＭＳ Ｐゴシック" pitchFamily="-65" charset="-128"/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xmlns="" id="{0B495632-D485-0545-ABB7-A2ECD67F2131}"/>
                </a:ext>
              </a:extLst>
            </p:cNvPr>
            <p:cNvSpPr txBox="1"/>
            <p:nvPr/>
          </p:nvSpPr>
          <p:spPr>
            <a:xfrm>
              <a:off x="10922484" y="4227727"/>
              <a:ext cx="621359" cy="2950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Other</a:t>
              </a:r>
              <a:endPara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xmlns="" id="{FDD32673-94D6-CB44-A987-15AC056D2637}"/>
                </a:ext>
              </a:extLst>
            </p:cNvPr>
            <p:cNvSpPr/>
            <p:nvPr/>
          </p:nvSpPr>
          <p:spPr bwMode="auto">
            <a:xfrm>
              <a:off x="10808230" y="4327229"/>
              <a:ext cx="135854" cy="135855"/>
            </a:xfrm>
            <a:prstGeom prst="rect">
              <a:avLst/>
            </a:prstGeom>
            <a:solidFill>
              <a:srgbClr val="59371C"/>
            </a:solidFill>
            <a:ln w="50800" cap="sq" cmpd="sng" algn="ctr">
              <a:noFill/>
              <a:prstDash val="solid"/>
              <a:miter lim="800000"/>
              <a:headEnd type="triangle" w="med" len="sm"/>
              <a:tailEnd type="triangle" w="med" len="sm"/>
            </a:ln>
          </p:spPr>
          <p:txBody>
            <a:bodyPr rtlCol="0" anchor="ctr"/>
            <a:lstStyle/>
            <a:p>
              <a:pPr algn="ctr"/>
              <a:endParaRPr lang="it-IT">
                <a:latin typeface="Arial" pitchFamily="-65" charset="0"/>
                <a:cs typeface="ＭＳ Ｐゴシック" pitchFamily="-65" charset="-128"/>
              </a:endParaRPr>
            </a:p>
          </p:txBody>
        </p:sp>
      </p:grp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9AD239AC-3121-6446-A433-E0A3E7F2CA8D}"/>
              </a:ext>
            </a:extLst>
          </p:cNvPr>
          <p:cNvSpPr txBox="1"/>
          <p:nvPr/>
        </p:nvSpPr>
        <p:spPr>
          <a:xfrm>
            <a:off x="1325530" y="4587287"/>
            <a:ext cx="8595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follow-up: 15.4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800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practices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it-IT" sz="800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mITT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=274); </a:t>
            </a:r>
            <a:r>
              <a:rPr lang="it-IT" sz="800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data BCL</a:t>
            </a:r>
          </a:p>
          <a:p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ECOG PS: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Eastern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Cooperative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Oncology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 performance status; IPI: International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Prognostic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Index;</a:t>
            </a:r>
            <a:b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mITT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modified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intention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</a:t>
            </a:r>
            <a:endParaRPr lang="it-IT" sz="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51A3A40B-024F-4642-9A31-C94461C07BEA}"/>
              </a:ext>
            </a:extLst>
          </p:cNvPr>
          <p:cNvSpPr txBox="1"/>
          <p:nvPr/>
        </p:nvSpPr>
        <p:spPr>
          <a:xfrm>
            <a:off x="2849337" y="6378898"/>
            <a:ext cx="9342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1. Neelapu SS, et al. N Engl J Med 2017; 377: 2531–2544;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2. RCP Axicabtagene ciloleucel®;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3.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Jacobson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C, et al. Blood 2018; 132 (Suppl_1): 92;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4.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Nastoupil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 LJ, et al. Blood 2018; 132 (Suppl_1): 91 </a:t>
            </a:r>
            <a:endParaRPr lang="it-IT" sz="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Parentesi graffa aperta 21">
            <a:extLst>
              <a:ext uri="{FF2B5EF4-FFF2-40B4-BE49-F238E27FC236}">
                <a16:creationId xmlns:a16="http://schemas.microsoft.com/office/drawing/2014/main" xmlns="" id="{99DFBE51-A322-FB4B-AE1F-3FFC594ED4A9}"/>
              </a:ext>
            </a:extLst>
          </p:cNvPr>
          <p:cNvSpPr/>
          <p:nvPr/>
        </p:nvSpPr>
        <p:spPr>
          <a:xfrm>
            <a:off x="7269905" y="2145985"/>
            <a:ext cx="382254" cy="2124000"/>
          </a:xfrm>
          <a:prstGeom prst="leftBrace">
            <a:avLst>
              <a:gd name="adj1" fmla="val 58490"/>
              <a:gd name="adj2" fmla="val 51200"/>
            </a:avLst>
          </a:prstGeom>
          <a:noFill/>
          <a:ln w="12700" cap="sq" cmpd="sng" algn="ctr">
            <a:solidFill>
              <a:srgbClr val="F16530"/>
            </a:solidFill>
            <a:prstDash val="solid"/>
            <a:miter lim="800000"/>
            <a:headEnd type="none" w="med" len="med"/>
            <a:tailEnd type="none" w="lg" len="lg"/>
          </a:ln>
        </p:spPr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con angoli arrotondati 1">
            <a:extLst>
              <a:ext uri="{FF2B5EF4-FFF2-40B4-BE49-F238E27FC236}">
                <a16:creationId xmlns:a16="http://schemas.microsoft.com/office/drawing/2014/main" xmlns="" id="{A911FA7F-D273-F843-8A33-37985961CB06}"/>
              </a:ext>
            </a:extLst>
          </p:cNvPr>
          <p:cNvSpPr/>
          <p:nvPr/>
        </p:nvSpPr>
        <p:spPr bwMode="auto">
          <a:xfrm>
            <a:off x="1374454" y="5353913"/>
            <a:ext cx="9453148" cy="525539"/>
          </a:xfrm>
          <a:prstGeom prst="roundRect">
            <a:avLst/>
          </a:prstGeom>
          <a:noFill/>
          <a:ln w="12700" cap="sq" cmpd="sng" algn="ctr">
            <a:solidFill>
              <a:schemeClr val="bg1"/>
            </a:solidFill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endParaRPr lang="it-IT" sz="1200" dirty="0">
              <a:solidFill>
                <a:schemeClr val="bg1"/>
              </a:solidFill>
              <a:latin typeface="Arial" pitchFamily="-65" charset="0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9903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5F074FA4-1035-3446-9E99-4B1AE3FA723F}"/>
              </a:ext>
            </a:extLst>
          </p:cNvPr>
          <p:cNvSpPr/>
          <p:nvPr/>
        </p:nvSpPr>
        <p:spPr>
          <a:xfrm>
            <a:off x="635000" y="2250108"/>
            <a:ext cx="10832652" cy="128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F16530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Queste diapositive </a:t>
            </a:r>
            <a:r>
              <a:rPr kumimoji="0" lang="en-US" alt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possono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 </a:t>
            </a:r>
            <a:r>
              <a:rPr kumimoji="0" lang="en-US" alt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essere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 utilizzate anche per creare nuove presentazioni, nel rispetto del riconoscimento delle fonti.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F16530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Nessuna parte della presentazione può essere riprodotta o diffusa a scopo commerciale senza il permesso scritto di 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Accademia Nazionale 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di </a:t>
            </a:r>
            <a:r>
              <a:rPr kumimoji="0" lang="en-US" alt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Medicina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1077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xmlns="" id="{3020CE21-87BB-F34A-A718-65BE4B09C35E}"/>
              </a:ext>
            </a:extLst>
          </p:cNvPr>
          <p:cNvSpPr txBox="1">
            <a:spLocks/>
          </p:cNvSpPr>
          <p:nvPr/>
        </p:nvSpPr>
        <p:spPr>
          <a:xfrm>
            <a:off x="-1" y="506412"/>
            <a:ext cx="11804073" cy="774793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/>
                <a:ea typeface="ＭＳ Ｐゴシック" pitchFamily="-101" charset="-128"/>
                <a:cs typeface="ＭＳ Ｐゴシック" pitchFamily="-101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dirty="0"/>
              <a:t>The impact of </a:t>
            </a:r>
            <a:r>
              <a:rPr lang="it-IT" dirty="0" err="1"/>
              <a:t>bridging</a:t>
            </a:r>
            <a:r>
              <a:rPr lang="it-IT" dirty="0"/>
              <a:t> </a:t>
            </a:r>
            <a:r>
              <a:rPr lang="it-IT" dirty="0" err="1"/>
              <a:t>therapy</a:t>
            </a:r>
            <a:r>
              <a:rPr lang="it-IT" dirty="0"/>
              <a:t> </a:t>
            </a:r>
            <a:r>
              <a:rPr lang="it-IT" dirty="0" err="1"/>
              <a:t>among</a:t>
            </a:r>
            <a:r>
              <a:rPr lang="it-IT" dirty="0"/>
              <a:t> </a:t>
            </a:r>
            <a:r>
              <a:rPr lang="it-IT" dirty="0" err="1"/>
              <a:t>patients</a:t>
            </a:r>
            <a:r>
              <a:rPr lang="it-IT" dirty="0"/>
              <a:t> with </a:t>
            </a:r>
            <a:r>
              <a:rPr lang="it-IT" dirty="0" err="1"/>
              <a:t>relapsed</a:t>
            </a:r>
            <a:r>
              <a:rPr lang="it-IT" dirty="0"/>
              <a:t> and </a:t>
            </a:r>
            <a:r>
              <a:rPr lang="it-IT" dirty="0" err="1"/>
              <a:t>refractory</a:t>
            </a:r>
            <a:r>
              <a:rPr lang="it-IT" dirty="0"/>
              <a:t> LBCL </a:t>
            </a:r>
            <a:r>
              <a:rPr lang="it-IT" dirty="0" err="1"/>
              <a:t>treated</a:t>
            </a:r>
            <a:r>
              <a:rPr lang="it-IT" dirty="0"/>
              <a:t> with </a:t>
            </a:r>
            <a:r>
              <a:rPr lang="it-IT" dirty="0" err="1"/>
              <a:t>commercially</a:t>
            </a:r>
            <a:r>
              <a:rPr lang="it-IT" dirty="0"/>
              <a:t> </a:t>
            </a:r>
            <a:r>
              <a:rPr lang="it-IT" dirty="0" err="1"/>
              <a:t>available</a:t>
            </a:r>
            <a:r>
              <a:rPr lang="it-IT" dirty="0"/>
              <a:t> </a:t>
            </a:r>
            <a:r>
              <a:rPr lang="it-IT" dirty="0" err="1"/>
              <a:t>axi-cel</a:t>
            </a:r>
            <a:endParaRPr lang="it-IT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xmlns="" id="{45C07883-89D0-7642-A5AB-FCBBC40F5371}"/>
              </a:ext>
            </a:extLst>
          </p:cNvPr>
          <p:cNvGrpSpPr/>
          <p:nvPr/>
        </p:nvGrpSpPr>
        <p:grpSpPr>
          <a:xfrm>
            <a:off x="1371381" y="1828427"/>
            <a:ext cx="3575974" cy="3134175"/>
            <a:chOff x="528021" y="1805025"/>
            <a:chExt cx="4407513" cy="4203825"/>
          </a:xfrm>
        </p:grpSpPr>
        <p:sp>
          <p:nvSpPr>
            <p:cNvPr id="2" name="Rettangolo con angoli arrotondati 1">
              <a:extLst>
                <a:ext uri="{FF2B5EF4-FFF2-40B4-BE49-F238E27FC236}">
                  <a16:creationId xmlns:a16="http://schemas.microsoft.com/office/drawing/2014/main" xmlns="" id="{CBEBC487-CC42-7245-BC94-51127121343B}"/>
                </a:ext>
              </a:extLst>
            </p:cNvPr>
            <p:cNvSpPr/>
            <p:nvPr/>
          </p:nvSpPr>
          <p:spPr bwMode="auto">
            <a:xfrm>
              <a:off x="528021" y="3677239"/>
              <a:ext cx="2311777" cy="1146908"/>
            </a:xfrm>
            <a:prstGeom prst="roundRect">
              <a:avLst>
                <a:gd name="adj" fmla="val 9896"/>
              </a:avLst>
            </a:prstGeom>
            <a:noFill/>
            <a:ln w="12700" cap="sq" cmpd="sng" algn="ctr">
              <a:solidFill>
                <a:schemeClr val="bg1"/>
              </a:solidFill>
              <a:prstDash val="solid"/>
              <a:miter lim="800000"/>
              <a:headEnd type="triangle" w="med" len="sm"/>
              <a:tailEnd type="triangle" w="med" len="sm"/>
            </a:ln>
          </p:spPr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it-IT" sz="10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Disease</a:t>
              </a:r>
              <a:r>
                <a:rPr lang="it-IT" sz="10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</a:t>
              </a:r>
              <a:r>
                <a:rPr lang="it-IT" sz="10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progression</a:t>
              </a:r>
              <a:r>
                <a:rPr lang="it-IT" sz="10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(</a:t>
              </a:r>
              <a:r>
                <a:rPr lang="it-IT" sz="10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n</a:t>
              </a:r>
              <a:r>
                <a:rPr lang="it-IT" sz="10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=21)</a:t>
              </a:r>
            </a:p>
            <a:p>
              <a:pPr algn="ctr">
                <a:spcBef>
                  <a:spcPts val="600"/>
                </a:spcBef>
              </a:pPr>
              <a:r>
                <a:rPr lang="it-IT" sz="10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CR to BT (</a:t>
              </a:r>
              <a:r>
                <a:rPr lang="it-IT" sz="10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n</a:t>
              </a:r>
              <a:r>
                <a:rPr lang="it-IT" sz="10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=1)</a:t>
              </a:r>
            </a:p>
            <a:p>
              <a:pPr algn="ctr">
                <a:spcBef>
                  <a:spcPts val="600"/>
                </a:spcBef>
              </a:pPr>
              <a:r>
                <a:rPr lang="it-IT" sz="10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Failed</a:t>
              </a:r>
              <a:r>
                <a:rPr lang="it-IT" sz="10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manufacturing(</a:t>
              </a:r>
              <a:r>
                <a:rPr lang="it-IT" sz="10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n</a:t>
              </a:r>
              <a:r>
                <a:rPr lang="it-IT" sz="10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=2)</a:t>
              </a:r>
            </a:p>
          </p:txBody>
        </p:sp>
        <p:sp>
          <p:nvSpPr>
            <p:cNvPr id="6" name="Rettangolo con angoli arrotondati 5">
              <a:extLst>
                <a:ext uri="{FF2B5EF4-FFF2-40B4-BE49-F238E27FC236}">
                  <a16:creationId xmlns:a16="http://schemas.microsoft.com/office/drawing/2014/main" xmlns="" id="{DAA26795-D74E-C243-A648-EC63C0F2149E}"/>
                </a:ext>
              </a:extLst>
            </p:cNvPr>
            <p:cNvSpPr/>
            <p:nvPr/>
          </p:nvSpPr>
          <p:spPr bwMode="auto">
            <a:xfrm>
              <a:off x="2519754" y="1805025"/>
              <a:ext cx="1456151" cy="834292"/>
            </a:xfrm>
            <a:prstGeom prst="roundRect">
              <a:avLst>
                <a:gd name="adj" fmla="val 9896"/>
              </a:avLst>
            </a:prstGeom>
            <a:noFill/>
            <a:ln w="12700" cap="sq" cmpd="sng" algn="ctr">
              <a:solidFill>
                <a:schemeClr val="bg1"/>
              </a:solidFill>
              <a:prstDash val="solid"/>
              <a:miter lim="800000"/>
              <a:headEnd type="triangle" w="med" len="sm"/>
              <a:tailEnd type="triangle" w="med" len="sm"/>
            </a:ln>
          </p:spPr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it-IT" sz="10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Leukapheresis</a:t>
              </a:r>
              <a:r>
                <a:rPr lang="it-IT" sz="10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</a:t>
              </a:r>
              <a:br>
                <a:rPr lang="it-IT" sz="10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</a:br>
              <a:r>
                <a:rPr lang="it-IT" sz="10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(</a:t>
              </a:r>
              <a:r>
                <a:rPr lang="it-IT" sz="10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n</a:t>
              </a:r>
              <a:r>
                <a:rPr lang="it-IT" sz="10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=148)</a:t>
              </a:r>
            </a:p>
          </p:txBody>
        </p:sp>
        <p:sp>
          <p:nvSpPr>
            <p:cNvPr id="7" name="Rettangolo con angoli arrotondati 6">
              <a:extLst>
                <a:ext uri="{FF2B5EF4-FFF2-40B4-BE49-F238E27FC236}">
                  <a16:creationId xmlns:a16="http://schemas.microsoft.com/office/drawing/2014/main" xmlns="" id="{F075C4A9-09B3-AB4A-A96A-E7CC9E1C721F}"/>
                </a:ext>
              </a:extLst>
            </p:cNvPr>
            <p:cNvSpPr/>
            <p:nvPr/>
          </p:nvSpPr>
          <p:spPr bwMode="auto">
            <a:xfrm>
              <a:off x="2519753" y="5174558"/>
              <a:ext cx="1456151" cy="834292"/>
            </a:xfrm>
            <a:prstGeom prst="roundRect">
              <a:avLst>
                <a:gd name="adj" fmla="val 9896"/>
              </a:avLst>
            </a:prstGeom>
            <a:noFill/>
            <a:ln w="12700" cap="sq" cmpd="sng" algn="ctr">
              <a:solidFill>
                <a:schemeClr val="bg1"/>
              </a:solidFill>
              <a:prstDash val="solid"/>
              <a:miter lim="800000"/>
              <a:headEnd type="triangle" w="med" len="sm"/>
              <a:tailEnd type="triangle" w="med" len="sm"/>
            </a:ln>
          </p:spPr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it-IT" sz="10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Axi-cel</a:t>
              </a:r>
              <a:r>
                <a:rPr lang="it-IT" sz="10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</a:t>
              </a:r>
              <a:r>
                <a:rPr lang="it-IT" sz="10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infusion</a:t>
              </a:r>
              <a:r>
                <a:rPr lang="it-IT" sz="10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</a:t>
              </a:r>
              <a:br>
                <a:rPr lang="it-IT" sz="10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</a:br>
              <a:r>
                <a:rPr lang="it-IT" sz="10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(</a:t>
              </a:r>
              <a:r>
                <a:rPr lang="it-IT" sz="10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n</a:t>
              </a:r>
              <a:r>
                <a:rPr lang="it-IT" sz="10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=124)</a:t>
              </a:r>
            </a:p>
          </p:txBody>
        </p:sp>
        <p:sp>
          <p:nvSpPr>
            <p:cNvPr id="8" name="Rettangolo con angoli arrotondati 7">
              <a:extLst>
                <a:ext uri="{FF2B5EF4-FFF2-40B4-BE49-F238E27FC236}">
                  <a16:creationId xmlns:a16="http://schemas.microsoft.com/office/drawing/2014/main" xmlns="" id="{D7A93D5E-8EAC-D547-8766-882A1E75B50A}"/>
                </a:ext>
              </a:extLst>
            </p:cNvPr>
            <p:cNvSpPr/>
            <p:nvPr/>
          </p:nvSpPr>
          <p:spPr bwMode="auto">
            <a:xfrm>
              <a:off x="3636567" y="2972812"/>
              <a:ext cx="1298967" cy="1408855"/>
            </a:xfrm>
            <a:prstGeom prst="roundRect">
              <a:avLst>
                <a:gd name="adj" fmla="val 9896"/>
              </a:avLst>
            </a:prstGeom>
            <a:noFill/>
            <a:ln w="12700" cap="sq" cmpd="sng" algn="ctr">
              <a:solidFill>
                <a:schemeClr val="bg1"/>
              </a:solidFill>
              <a:prstDash val="solid"/>
              <a:miter lim="800000"/>
              <a:headEnd type="triangle" w="med" len="sm"/>
              <a:tailEnd type="triangle" w="med" len="sm"/>
            </a:ln>
          </p:spPr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it-IT" sz="10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BT (</a:t>
              </a:r>
              <a:r>
                <a:rPr lang="it-IT" sz="10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n</a:t>
              </a:r>
              <a:r>
                <a:rPr lang="it-IT" sz="10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=81)</a:t>
              </a:r>
            </a:p>
            <a:p>
              <a:pPr algn="ctr">
                <a:spcBef>
                  <a:spcPts val="600"/>
                </a:spcBef>
              </a:pPr>
              <a:r>
                <a:rPr lang="it-IT" sz="10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ST (</a:t>
              </a:r>
              <a:r>
                <a:rPr lang="it-IT" sz="10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n</a:t>
              </a:r>
              <a:r>
                <a:rPr lang="it-IT" sz="10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=61)</a:t>
              </a:r>
            </a:p>
            <a:p>
              <a:pPr algn="ctr">
                <a:spcBef>
                  <a:spcPts val="600"/>
                </a:spcBef>
              </a:pPr>
              <a:r>
                <a:rPr lang="it-IT" sz="10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RT (</a:t>
              </a:r>
              <a:r>
                <a:rPr lang="it-IT" sz="10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n</a:t>
              </a:r>
              <a:r>
                <a:rPr lang="it-IT" sz="10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=11)</a:t>
              </a:r>
            </a:p>
            <a:p>
              <a:pPr algn="ctr">
                <a:spcBef>
                  <a:spcPts val="600"/>
                </a:spcBef>
              </a:pPr>
              <a:r>
                <a:rPr lang="it-IT" sz="10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CMT (</a:t>
              </a:r>
              <a:r>
                <a:rPr lang="it-IT" sz="10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n</a:t>
              </a:r>
              <a:r>
                <a:rPr lang="it-IT" sz="10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=9)</a:t>
              </a:r>
            </a:p>
          </p:txBody>
        </p:sp>
        <p:cxnSp>
          <p:nvCxnSpPr>
            <p:cNvPr id="10" name="Connettore 1 9">
              <a:extLst>
                <a:ext uri="{FF2B5EF4-FFF2-40B4-BE49-F238E27FC236}">
                  <a16:creationId xmlns:a16="http://schemas.microsoft.com/office/drawing/2014/main" xmlns="" id="{2B694118-0520-324D-BF86-D796AF3AB0FA}"/>
                </a:ext>
              </a:extLst>
            </p:cNvPr>
            <p:cNvCxnSpPr>
              <a:stCxn id="6" idx="2"/>
              <a:endCxn id="7" idx="0"/>
            </p:cNvCxnSpPr>
            <p:nvPr/>
          </p:nvCxnSpPr>
          <p:spPr>
            <a:xfrm flipH="1">
              <a:off x="3247829" y="2639317"/>
              <a:ext cx="1" cy="2535241"/>
            </a:xfrm>
            <a:prstGeom prst="line">
              <a:avLst/>
            </a:prstGeom>
            <a:noFill/>
            <a:ln w="12700" cap="sq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arrow" w="lg" len="med"/>
            </a:ln>
          </p:spPr>
        </p:cxnSp>
        <p:cxnSp>
          <p:nvCxnSpPr>
            <p:cNvPr id="11" name="Connettore 1 10">
              <a:extLst>
                <a:ext uri="{FF2B5EF4-FFF2-40B4-BE49-F238E27FC236}">
                  <a16:creationId xmlns:a16="http://schemas.microsoft.com/office/drawing/2014/main" xmlns="" id="{C5A93E1B-A6F9-204E-ADAD-00A7C10BA90F}"/>
                </a:ext>
              </a:extLst>
            </p:cNvPr>
            <p:cNvCxnSpPr>
              <a:cxnSpLocks/>
            </p:cNvCxnSpPr>
            <p:nvPr/>
          </p:nvCxnSpPr>
          <p:spPr>
            <a:xfrm>
              <a:off x="3247828" y="3440108"/>
              <a:ext cx="378819" cy="0"/>
            </a:xfrm>
            <a:prstGeom prst="line">
              <a:avLst/>
            </a:prstGeom>
            <a:noFill/>
            <a:ln w="12700" cap="sq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arrow" w="lg" len="med"/>
            </a:ln>
          </p:spPr>
        </p:cxnSp>
        <p:cxnSp>
          <p:nvCxnSpPr>
            <p:cNvPr id="14" name="Connettore 1 13">
              <a:extLst>
                <a:ext uri="{FF2B5EF4-FFF2-40B4-BE49-F238E27FC236}">
                  <a16:creationId xmlns:a16="http://schemas.microsoft.com/office/drawing/2014/main" xmlns="" id="{4D2146A8-A515-2C4A-96FF-3CFF60FE20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39798" y="4079393"/>
              <a:ext cx="408030" cy="0"/>
            </a:xfrm>
            <a:prstGeom prst="line">
              <a:avLst/>
            </a:prstGeom>
            <a:noFill/>
            <a:ln w="12700" cap="sq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arrow" w="lg" len="med"/>
            </a:ln>
          </p:spPr>
        </p:cxnSp>
      </p:grpSp>
      <p:graphicFrame>
        <p:nvGraphicFramePr>
          <p:cNvPr id="16" name="Tabella 16">
            <a:extLst>
              <a:ext uri="{FF2B5EF4-FFF2-40B4-BE49-F238E27FC236}">
                <a16:creationId xmlns:a16="http://schemas.microsoft.com/office/drawing/2014/main" xmlns="" id="{03EBF310-195C-6248-8825-8FBA8E18D0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797693"/>
              </p:ext>
            </p:extLst>
          </p:nvPr>
        </p:nvGraphicFramePr>
        <p:xfrm>
          <a:off x="6263512" y="1796796"/>
          <a:ext cx="4678886" cy="3228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618">
                  <a:extLst>
                    <a:ext uri="{9D8B030D-6E8A-4147-A177-3AD203B41FA5}">
                      <a16:colId xmlns:a16="http://schemas.microsoft.com/office/drawing/2014/main" xmlns="" val="2720599038"/>
                    </a:ext>
                  </a:extLst>
                </a:gridCol>
                <a:gridCol w="955096">
                  <a:extLst>
                    <a:ext uri="{9D8B030D-6E8A-4147-A177-3AD203B41FA5}">
                      <a16:colId xmlns:a16="http://schemas.microsoft.com/office/drawing/2014/main" xmlns="" val="38234647"/>
                    </a:ext>
                  </a:extLst>
                </a:gridCol>
                <a:gridCol w="975488">
                  <a:extLst>
                    <a:ext uri="{9D8B030D-6E8A-4147-A177-3AD203B41FA5}">
                      <a16:colId xmlns:a16="http://schemas.microsoft.com/office/drawing/2014/main" xmlns="" val="4185980545"/>
                    </a:ext>
                  </a:extLst>
                </a:gridCol>
                <a:gridCol w="798291">
                  <a:extLst>
                    <a:ext uri="{9D8B030D-6E8A-4147-A177-3AD203B41FA5}">
                      <a16:colId xmlns:a16="http://schemas.microsoft.com/office/drawing/2014/main" xmlns="" val="3453194199"/>
                    </a:ext>
                  </a:extLst>
                </a:gridCol>
                <a:gridCol w="714393">
                  <a:extLst>
                    <a:ext uri="{9D8B030D-6E8A-4147-A177-3AD203B41FA5}">
                      <a16:colId xmlns:a16="http://schemas.microsoft.com/office/drawing/2014/main" xmlns="" val="3076080327"/>
                    </a:ext>
                  </a:extLst>
                </a:gridCol>
              </a:tblGrid>
              <a:tr h="461258">
                <a:tc>
                  <a:txBody>
                    <a:bodyPr/>
                    <a:lstStyle/>
                    <a:p>
                      <a:endParaRPr lang="it-IT" sz="1000" dirty="0">
                        <a:solidFill>
                          <a:schemeClr val="bg1"/>
                        </a:solidFill>
                      </a:endParaRPr>
                    </a:p>
                  </a:txBody>
                  <a:tcPr marL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349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err="1">
                          <a:solidFill>
                            <a:schemeClr val="bg1"/>
                          </a:solidFill>
                        </a:rPr>
                        <a:t>All</a:t>
                      </a:r>
                      <a:r>
                        <a:rPr lang="it-IT" sz="1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bg1"/>
                          </a:solidFill>
                        </a:rPr>
                        <a:t>patients</a:t>
                      </a:r>
                      <a:r>
                        <a:rPr lang="it-IT" sz="1000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it-IT" sz="1000" dirty="0" err="1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it-IT" sz="1000" dirty="0">
                          <a:solidFill>
                            <a:schemeClr val="bg1"/>
                          </a:solidFill>
                        </a:rPr>
                        <a:t>=124)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349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solidFill>
                            <a:schemeClr val="bg1"/>
                          </a:solidFill>
                        </a:rPr>
                        <a:t>No </a:t>
                      </a:r>
                      <a:r>
                        <a:rPr lang="it-IT" sz="1000" dirty="0" err="1">
                          <a:solidFill>
                            <a:schemeClr val="bg1"/>
                          </a:solidFill>
                        </a:rPr>
                        <a:t>bridging</a:t>
                      </a:r>
                      <a:endParaRPr lang="it-IT" sz="10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it-IT" sz="1000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it-IT" sz="1000" dirty="0" err="1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it-IT" sz="1000" dirty="0">
                          <a:solidFill>
                            <a:schemeClr val="bg1"/>
                          </a:solidFill>
                        </a:rPr>
                        <a:t>=62)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349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err="1">
                          <a:solidFill>
                            <a:schemeClr val="bg1"/>
                          </a:solidFill>
                        </a:rPr>
                        <a:t>Bridging</a:t>
                      </a:r>
                      <a:r>
                        <a:rPr lang="it-IT" sz="1000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it-IT" sz="1000" dirty="0" err="1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it-IT" sz="1000" dirty="0">
                          <a:solidFill>
                            <a:schemeClr val="bg1"/>
                          </a:solidFill>
                        </a:rPr>
                        <a:t>=62)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349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err="1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it-IT" sz="1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bg1"/>
                          </a:solidFill>
                        </a:rPr>
                        <a:t>value</a:t>
                      </a:r>
                      <a:endParaRPr lang="it-IT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349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7560824"/>
                  </a:ext>
                </a:extLst>
              </a:tr>
              <a:tr h="461258">
                <a:tc>
                  <a:txBody>
                    <a:bodyPr/>
                    <a:lstStyle/>
                    <a:p>
                      <a:r>
                        <a:rPr lang="it-IT" sz="1000" b="1" dirty="0">
                          <a:solidFill>
                            <a:schemeClr val="bg1"/>
                          </a:solidFill>
                        </a:rPr>
                        <a:t>Age &gt;60</a:t>
                      </a:r>
                    </a:p>
                  </a:txBody>
                  <a:tcPr marL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solidFill>
                            <a:schemeClr val="bg1"/>
                          </a:solidFill>
                        </a:rPr>
                        <a:t>64 (52%)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solidFill>
                            <a:schemeClr val="bg1"/>
                          </a:solidFill>
                        </a:rPr>
                        <a:t>32 (52%)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solidFill>
                            <a:schemeClr val="bg1"/>
                          </a:solidFill>
                        </a:rPr>
                        <a:t>32 (52%)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solidFill>
                            <a:schemeClr val="bg1"/>
                          </a:solidFill>
                        </a:rPr>
                        <a:t>1.00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840429"/>
                  </a:ext>
                </a:extLst>
              </a:tr>
              <a:tr h="461258">
                <a:tc>
                  <a:txBody>
                    <a:bodyPr/>
                    <a:lstStyle/>
                    <a:p>
                      <a:r>
                        <a:rPr lang="it-IT" sz="1000" b="1" dirty="0">
                          <a:solidFill>
                            <a:schemeClr val="bg1"/>
                          </a:solidFill>
                        </a:rPr>
                        <a:t>ECOG PS 2–3</a:t>
                      </a:r>
                    </a:p>
                  </a:txBody>
                  <a:tcPr marL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solidFill>
                            <a:schemeClr val="bg1"/>
                          </a:solidFill>
                        </a:rPr>
                        <a:t>17 (14%)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solidFill>
                            <a:schemeClr val="bg1"/>
                          </a:solidFill>
                        </a:rPr>
                        <a:t>4 (7%)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solidFill>
                            <a:schemeClr val="bg1"/>
                          </a:solidFill>
                        </a:rPr>
                        <a:t>13 (21%)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solidFill>
                            <a:schemeClr val="bg1"/>
                          </a:solidFill>
                        </a:rPr>
                        <a:t>0.03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545649"/>
                  </a:ext>
                </a:extLst>
              </a:tr>
              <a:tr h="461258">
                <a:tc>
                  <a:txBody>
                    <a:bodyPr/>
                    <a:lstStyle/>
                    <a:p>
                      <a:r>
                        <a:rPr lang="it-IT" sz="1000" b="1" dirty="0">
                          <a:solidFill>
                            <a:schemeClr val="bg1"/>
                          </a:solidFill>
                        </a:rPr>
                        <a:t>HGBL-DH/TH</a:t>
                      </a:r>
                    </a:p>
                  </a:txBody>
                  <a:tcPr marL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solidFill>
                            <a:schemeClr val="bg1"/>
                          </a:solidFill>
                        </a:rPr>
                        <a:t>23 (19%)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solidFill>
                            <a:schemeClr val="bg1"/>
                          </a:solidFill>
                        </a:rPr>
                        <a:t>7 (11%)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solidFill>
                            <a:schemeClr val="bg1"/>
                          </a:solidFill>
                        </a:rPr>
                        <a:t>16 (26%)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solidFill>
                            <a:schemeClr val="bg1"/>
                          </a:solidFill>
                        </a:rPr>
                        <a:t>0.09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64650190"/>
                  </a:ext>
                </a:extLst>
              </a:tr>
              <a:tr h="461258">
                <a:tc>
                  <a:txBody>
                    <a:bodyPr/>
                    <a:lstStyle/>
                    <a:p>
                      <a:r>
                        <a:rPr lang="it-IT" sz="1000" b="1" dirty="0">
                          <a:solidFill>
                            <a:schemeClr val="bg1"/>
                          </a:solidFill>
                        </a:rPr>
                        <a:t>IPI ≥3</a:t>
                      </a:r>
                    </a:p>
                  </a:txBody>
                  <a:tcPr marL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solidFill>
                            <a:schemeClr val="bg1"/>
                          </a:solidFill>
                        </a:rPr>
                        <a:t>68 (55%)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solidFill>
                            <a:schemeClr val="bg1"/>
                          </a:solidFill>
                        </a:rPr>
                        <a:t>27 (44%)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solidFill>
                            <a:schemeClr val="bg1"/>
                          </a:solidFill>
                        </a:rPr>
                        <a:t>41 (66%)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solidFill>
                            <a:schemeClr val="bg1"/>
                          </a:solidFill>
                        </a:rPr>
                        <a:t>0.02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2549519"/>
                  </a:ext>
                </a:extLst>
              </a:tr>
              <a:tr h="461258">
                <a:tc>
                  <a:txBody>
                    <a:bodyPr/>
                    <a:lstStyle/>
                    <a:p>
                      <a:r>
                        <a:rPr lang="it-IT" sz="1000" b="1" dirty="0" err="1">
                          <a:solidFill>
                            <a:schemeClr val="bg1"/>
                          </a:solidFill>
                        </a:rPr>
                        <a:t>Bulky</a:t>
                      </a:r>
                      <a:r>
                        <a:rPr lang="it-IT" sz="1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000" b="1" dirty="0" err="1">
                          <a:solidFill>
                            <a:schemeClr val="bg1"/>
                          </a:solidFill>
                        </a:rPr>
                        <a:t>disease</a:t>
                      </a:r>
                      <a:r>
                        <a:rPr lang="it-IT" sz="1000" b="1" dirty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it-IT" sz="10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it-IT" sz="1000" b="1" dirty="0">
                          <a:solidFill>
                            <a:schemeClr val="bg1"/>
                          </a:solidFill>
                        </a:rPr>
                        <a:t> (≥ 10 cm)</a:t>
                      </a:r>
                    </a:p>
                  </a:txBody>
                  <a:tcPr marL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solidFill>
                            <a:schemeClr val="bg1"/>
                          </a:solidFill>
                        </a:rPr>
                        <a:t>33 (27%)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solidFill>
                            <a:schemeClr val="bg1"/>
                          </a:solidFill>
                        </a:rPr>
                        <a:t>11 (18%)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solidFill>
                            <a:schemeClr val="bg1"/>
                          </a:solidFill>
                        </a:rPr>
                        <a:t>22 (36%)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solidFill>
                            <a:schemeClr val="bg1"/>
                          </a:solidFill>
                        </a:rPr>
                        <a:t>0.04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59693722"/>
                  </a:ext>
                </a:extLst>
              </a:tr>
              <a:tr h="461258">
                <a:tc>
                  <a:txBody>
                    <a:bodyPr/>
                    <a:lstStyle/>
                    <a:p>
                      <a:r>
                        <a:rPr lang="it-IT" sz="1000" b="1" dirty="0">
                          <a:solidFill>
                            <a:schemeClr val="bg1"/>
                          </a:solidFill>
                        </a:rPr>
                        <a:t>LDH &gt;2x ULN</a:t>
                      </a:r>
                    </a:p>
                  </a:txBody>
                  <a:tcPr marL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solidFill>
                            <a:schemeClr val="bg1"/>
                          </a:solidFill>
                        </a:rPr>
                        <a:t>26 (22%)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solidFill>
                            <a:schemeClr val="bg1"/>
                          </a:solidFill>
                        </a:rPr>
                        <a:t>8 (13%)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solidFill>
                            <a:schemeClr val="bg1"/>
                          </a:solidFill>
                        </a:rPr>
                        <a:t>18 (31%)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solidFill>
                            <a:schemeClr val="bg1"/>
                          </a:solidFill>
                        </a:rPr>
                        <a:t>0.03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445184"/>
                  </a:ext>
                </a:extLst>
              </a:tr>
            </a:tbl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76450A26-8867-4A46-B6C0-9458C286FC60}"/>
              </a:ext>
            </a:extLst>
          </p:cNvPr>
          <p:cNvSpPr txBox="1"/>
          <p:nvPr/>
        </p:nvSpPr>
        <p:spPr>
          <a:xfrm>
            <a:off x="42794" y="6150937"/>
            <a:ext cx="10594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BT: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bridging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therapy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; ST: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systemic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therapy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; RT: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radiation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therapy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; CMT: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combined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modality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therapy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; </a:t>
            </a:r>
            <a:b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HGBL-DH/TH: </a:t>
            </a:r>
            <a:r>
              <a:rPr lang="it-IT" sz="800" i="1" dirty="0">
                <a:solidFill>
                  <a:schemeClr val="bg1"/>
                </a:solidFill>
                <a:latin typeface="+mn-lt"/>
              </a:rPr>
              <a:t>high-grade B-</a:t>
            </a:r>
            <a:r>
              <a:rPr lang="it-IT" sz="800" i="1" dirty="0" err="1">
                <a:solidFill>
                  <a:schemeClr val="bg1"/>
                </a:solidFill>
                <a:latin typeface="+mn-lt"/>
              </a:rPr>
              <a:t>cell</a:t>
            </a:r>
            <a:r>
              <a:rPr lang="it-IT" sz="8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+mn-lt"/>
              </a:rPr>
              <a:t>lymphoma</a:t>
            </a:r>
            <a:r>
              <a:rPr lang="it-IT" sz="800" i="1" dirty="0">
                <a:solidFill>
                  <a:schemeClr val="bg1"/>
                </a:solidFill>
                <a:latin typeface="+mn-lt"/>
              </a:rPr>
              <a:t> with </a:t>
            </a:r>
            <a:r>
              <a:rPr lang="it-IT" sz="800" dirty="0">
                <a:solidFill>
                  <a:schemeClr val="bg1"/>
                </a:solidFill>
                <a:latin typeface="+mn-lt"/>
              </a:rPr>
              <a:t>MYC</a:t>
            </a:r>
            <a:r>
              <a:rPr lang="it-IT" sz="800" i="1" dirty="0">
                <a:solidFill>
                  <a:schemeClr val="bg1"/>
                </a:solidFill>
                <a:latin typeface="+mn-lt"/>
              </a:rPr>
              <a:t> and </a:t>
            </a:r>
            <a:r>
              <a:rPr lang="it-IT" sz="800" dirty="0">
                <a:solidFill>
                  <a:schemeClr val="bg1"/>
                </a:solidFill>
                <a:latin typeface="+mn-lt"/>
              </a:rPr>
              <a:t>BCL2</a:t>
            </a:r>
            <a:r>
              <a:rPr lang="it-IT" sz="800" i="1" dirty="0">
                <a:solidFill>
                  <a:schemeClr val="bg1"/>
                </a:solidFill>
                <a:latin typeface="+mn-lt"/>
              </a:rPr>
              <a:t> and/or </a:t>
            </a:r>
            <a:r>
              <a:rPr lang="it-IT" sz="800" dirty="0">
                <a:solidFill>
                  <a:schemeClr val="bg1"/>
                </a:solidFill>
                <a:latin typeface="+mn-lt"/>
              </a:rPr>
              <a:t>BCL6 </a:t>
            </a:r>
            <a:r>
              <a:rPr lang="it-IT" sz="800" i="1" dirty="0" err="1">
                <a:solidFill>
                  <a:schemeClr val="bg1"/>
                </a:solidFill>
                <a:latin typeface="+mn-lt"/>
              </a:rPr>
              <a:t>rearrangements</a:t>
            </a:r>
            <a:r>
              <a:rPr lang="it-IT" sz="800" i="1" dirty="0">
                <a:solidFill>
                  <a:schemeClr val="bg1"/>
                </a:solidFill>
                <a:latin typeface="+mn-lt"/>
              </a:rPr>
              <a:t>;</a:t>
            </a:r>
          </a:p>
          <a:p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LDH: </a:t>
            </a:r>
            <a:r>
              <a:rPr lang="it-IT" sz="800" i="1" dirty="0" err="1">
                <a:solidFill>
                  <a:schemeClr val="bg1"/>
                </a:solidFill>
                <a:latin typeface="+mn-lt"/>
              </a:rPr>
              <a:t>lactate</a:t>
            </a:r>
            <a:r>
              <a:rPr lang="it-IT" sz="8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+mn-lt"/>
              </a:rPr>
              <a:t>dehydrogenase</a:t>
            </a:r>
            <a:r>
              <a:rPr lang="it-IT" sz="800" i="1" dirty="0">
                <a:solidFill>
                  <a:schemeClr val="bg1"/>
                </a:solidFill>
                <a:latin typeface="+mn-lt"/>
              </a:rPr>
              <a:t>;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ULN: </a:t>
            </a:r>
            <a:r>
              <a:rPr lang="it-IT" sz="800" i="1" dirty="0" err="1">
                <a:solidFill>
                  <a:schemeClr val="bg1"/>
                </a:solidFill>
                <a:latin typeface="+mn-lt"/>
              </a:rPr>
              <a:t>upper</a:t>
            </a:r>
            <a:r>
              <a:rPr lang="it-IT" sz="8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+mn-lt"/>
              </a:rPr>
              <a:t>limit</a:t>
            </a:r>
            <a:r>
              <a:rPr lang="it-IT" sz="800" i="1" dirty="0">
                <a:solidFill>
                  <a:schemeClr val="bg1"/>
                </a:solidFill>
                <a:latin typeface="+mn-lt"/>
              </a:rPr>
              <a:t> of </a:t>
            </a:r>
            <a:r>
              <a:rPr lang="it-IT" sz="800" i="1" dirty="0" err="1">
                <a:solidFill>
                  <a:schemeClr val="bg1"/>
                </a:solidFill>
                <a:latin typeface="+mn-lt"/>
              </a:rPr>
              <a:t>normal</a:t>
            </a:r>
            <a:endParaRPr lang="en-US" sz="800" i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BBBA397F-31AB-5C4E-A6BC-4821D67053A5}"/>
              </a:ext>
            </a:extLst>
          </p:cNvPr>
          <p:cNvSpPr txBox="1"/>
          <p:nvPr/>
        </p:nvSpPr>
        <p:spPr>
          <a:xfrm>
            <a:off x="6804000" y="6378898"/>
            <a:ext cx="538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Pinnix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CC, et al. Blood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Adv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2020; 4: 2871–2883</a:t>
            </a:r>
            <a:endParaRPr lang="it-IT" sz="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152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7BD8A4D9-5D08-2B4D-A104-8F6E993C72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3569" y="1927308"/>
            <a:ext cx="3383146" cy="1757469"/>
          </a:xfrm>
          <a:prstGeom prst="rect">
            <a:avLst/>
          </a:prstGeom>
        </p:spPr>
      </p:pic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xmlns="" id="{83756F8A-46F4-B042-9067-287ED29FCF9C}"/>
              </a:ext>
            </a:extLst>
          </p:cNvPr>
          <p:cNvSpPr/>
          <p:nvPr/>
        </p:nvSpPr>
        <p:spPr bwMode="auto">
          <a:xfrm>
            <a:off x="1662578" y="1542408"/>
            <a:ext cx="3213341" cy="251998"/>
          </a:xfrm>
          <a:prstGeom prst="roundRect">
            <a:avLst>
              <a:gd name="adj" fmla="val 23077"/>
            </a:avLst>
          </a:prstGeom>
          <a:solidFill>
            <a:schemeClr val="bg1">
              <a:alpha val="19000"/>
            </a:schemeClr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r>
              <a:rPr lang="it-IT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PFS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xmlns="" id="{A8239A81-FC81-C54C-B96D-E00CF259989D}"/>
              </a:ext>
            </a:extLst>
          </p:cNvPr>
          <p:cNvSpPr/>
          <p:nvPr/>
        </p:nvSpPr>
        <p:spPr bwMode="auto">
          <a:xfrm>
            <a:off x="6593027" y="1539609"/>
            <a:ext cx="3213341" cy="251998"/>
          </a:xfrm>
          <a:prstGeom prst="roundRect">
            <a:avLst>
              <a:gd name="adj" fmla="val 23077"/>
            </a:avLst>
          </a:prstGeom>
          <a:solidFill>
            <a:schemeClr val="bg1">
              <a:alpha val="19000"/>
            </a:schemeClr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r>
              <a:rPr lang="it-IT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49726BE5-A8A1-944C-AD0B-99C2EFD58E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1219" y="1927308"/>
            <a:ext cx="3365149" cy="175746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09F3B29A-9C53-B447-94F4-05A0E9E75E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3569" y="4151558"/>
            <a:ext cx="3383146" cy="1757469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E9909DF4-F30D-9E45-8C5B-3061B26095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6102" y="4151558"/>
            <a:ext cx="3383146" cy="1757469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37D7A835-37ED-DA44-BF3A-78B7C3459CF1}"/>
              </a:ext>
            </a:extLst>
          </p:cNvPr>
          <p:cNvSpPr txBox="1"/>
          <p:nvPr/>
        </p:nvSpPr>
        <p:spPr>
          <a:xfrm rot="16200000">
            <a:off x="1097472" y="2676505"/>
            <a:ext cx="10874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survival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555E5C8F-40ED-184A-ACD6-58D262FB6C2F}"/>
              </a:ext>
            </a:extLst>
          </p:cNvPr>
          <p:cNvSpPr txBox="1"/>
          <p:nvPr/>
        </p:nvSpPr>
        <p:spPr>
          <a:xfrm>
            <a:off x="2953576" y="5830564"/>
            <a:ext cx="835947" cy="1915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(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A2F67B3F-3B03-734B-8173-A206EC22C83F}"/>
              </a:ext>
            </a:extLst>
          </p:cNvPr>
          <p:cNvSpPr txBox="1"/>
          <p:nvPr/>
        </p:nvSpPr>
        <p:spPr>
          <a:xfrm rot="16200000">
            <a:off x="1114806" y="4923249"/>
            <a:ext cx="10527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survival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E6B4BB82-142E-0C4E-AA45-E0B84B199057}"/>
              </a:ext>
            </a:extLst>
          </p:cNvPr>
          <p:cNvSpPr txBox="1"/>
          <p:nvPr/>
        </p:nvSpPr>
        <p:spPr>
          <a:xfrm rot="16200000">
            <a:off x="5987128" y="2676504"/>
            <a:ext cx="10874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survival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E121CC3D-6306-2740-9FEC-0AE5EC07956A}"/>
              </a:ext>
            </a:extLst>
          </p:cNvPr>
          <p:cNvSpPr txBox="1"/>
          <p:nvPr/>
        </p:nvSpPr>
        <p:spPr>
          <a:xfrm>
            <a:off x="7843233" y="5830564"/>
            <a:ext cx="835947" cy="1915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(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42DC1576-0387-5341-9620-C92D2925A5A8}"/>
              </a:ext>
            </a:extLst>
          </p:cNvPr>
          <p:cNvSpPr txBox="1"/>
          <p:nvPr/>
        </p:nvSpPr>
        <p:spPr>
          <a:xfrm rot="16200000">
            <a:off x="5948266" y="4867054"/>
            <a:ext cx="11651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survival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AE0B2102-B9C8-DE46-9ADA-DFA2529B634A}"/>
              </a:ext>
            </a:extLst>
          </p:cNvPr>
          <p:cNvSpPr txBox="1"/>
          <p:nvPr/>
        </p:nvSpPr>
        <p:spPr>
          <a:xfrm>
            <a:off x="10455020" y="2103112"/>
            <a:ext cx="805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BT (</a:t>
            </a:r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=62)</a:t>
            </a:r>
          </a:p>
          <a:p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 (</a:t>
            </a:r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=62)</a:t>
            </a:r>
          </a:p>
        </p:txBody>
      </p:sp>
      <p:cxnSp>
        <p:nvCxnSpPr>
          <p:cNvPr id="25" name="Connettore 1 24">
            <a:extLst>
              <a:ext uri="{FF2B5EF4-FFF2-40B4-BE49-F238E27FC236}">
                <a16:creationId xmlns:a16="http://schemas.microsoft.com/office/drawing/2014/main" xmlns="" id="{0A0EB2B5-19B3-BB41-A1E2-EACF48536919}"/>
              </a:ext>
            </a:extLst>
          </p:cNvPr>
          <p:cNvCxnSpPr>
            <a:cxnSpLocks/>
          </p:cNvCxnSpPr>
          <p:nvPr/>
        </p:nvCxnSpPr>
        <p:spPr>
          <a:xfrm>
            <a:off x="10346048" y="2212230"/>
            <a:ext cx="108000" cy="0"/>
          </a:xfrm>
          <a:prstGeom prst="line">
            <a:avLst/>
          </a:prstGeom>
          <a:noFill/>
          <a:ln w="44450" cap="sq" cmpd="sng" algn="ctr">
            <a:solidFill>
              <a:srgbClr val="6E349F"/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27" name="Connettore 1 26">
            <a:extLst>
              <a:ext uri="{FF2B5EF4-FFF2-40B4-BE49-F238E27FC236}">
                <a16:creationId xmlns:a16="http://schemas.microsoft.com/office/drawing/2014/main" xmlns="" id="{E5E5DAC6-58F8-9A4A-B2EF-54E805006B35}"/>
              </a:ext>
            </a:extLst>
          </p:cNvPr>
          <p:cNvCxnSpPr>
            <a:cxnSpLocks/>
          </p:cNvCxnSpPr>
          <p:nvPr/>
        </p:nvCxnSpPr>
        <p:spPr>
          <a:xfrm>
            <a:off x="10346048" y="2331825"/>
            <a:ext cx="108000" cy="0"/>
          </a:xfrm>
          <a:prstGeom prst="line">
            <a:avLst/>
          </a:prstGeom>
          <a:noFill/>
          <a:ln w="44450" cap="sq" cmpd="sng" algn="ctr">
            <a:solidFill>
              <a:srgbClr val="F16530"/>
            </a:solidFill>
            <a:prstDash val="solid"/>
            <a:miter lim="800000"/>
            <a:headEnd type="none" w="med" len="med"/>
            <a:tailEnd type="none" w="lg" len="lg"/>
          </a:ln>
        </p:spPr>
      </p:cxnSp>
      <p:sp>
        <p:nvSpPr>
          <p:cNvPr id="31" name="CasellaDiTesto 30">
            <a:extLst>
              <a:ext uri="{FF2B5EF4-FFF2-40B4-BE49-F238E27FC236}">
                <a16:creationId xmlns:a16="http://schemas.microsoft.com/office/drawing/2014/main" xmlns="" id="{104A03B0-1A23-4E49-B405-33C51E09FF3F}"/>
              </a:ext>
            </a:extLst>
          </p:cNvPr>
          <p:cNvSpPr txBox="1"/>
          <p:nvPr/>
        </p:nvSpPr>
        <p:spPr>
          <a:xfrm>
            <a:off x="1984485" y="3097713"/>
            <a:ext cx="1212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PFS 44 vs 29%</a:t>
            </a:r>
          </a:p>
          <a:p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=0.06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xmlns="" id="{CA769A10-02DB-5448-BC58-42DC691133F9}"/>
              </a:ext>
            </a:extLst>
          </p:cNvPr>
          <p:cNvSpPr txBox="1"/>
          <p:nvPr/>
        </p:nvSpPr>
        <p:spPr>
          <a:xfrm>
            <a:off x="6867855" y="3097713"/>
            <a:ext cx="1160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 70 vs 56%</a:t>
            </a:r>
          </a:p>
          <a:p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=0.22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xmlns="" id="{B8F92735-E5E2-464F-9C9E-8ED55A24F05B}"/>
              </a:ext>
            </a:extLst>
          </p:cNvPr>
          <p:cNvSpPr txBox="1"/>
          <p:nvPr/>
        </p:nvSpPr>
        <p:spPr>
          <a:xfrm>
            <a:off x="10464174" y="4114800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BT (</a:t>
            </a:r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=62)</a:t>
            </a:r>
          </a:p>
          <a:p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</a:t>
            </a:r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bridging</a:t>
            </a:r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=45)</a:t>
            </a:r>
          </a:p>
          <a:p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 </a:t>
            </a:r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bridging</a:t>
            </a:r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=11)</a:t>
            </a:r>
          </a:p>
          <a:p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CMT </a:t>
            </a:r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bridging</a:t>
            </a:r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=6)</a:t>
            </a:r>
          </a:p>
        </p:txBody>
      </p:sp>
      <p:cxnSp>
        <p:nvCxnSpPr>
          <p:cNvPr id="39" name="Connettore 1 38">
            <a:extLst>
              <a:ext uri="{FF2B5EF4-FFF2-40B4-BE49-F238E27FC236}">
                <a16:creationId xmlns:a16="http://schemas.microsoft.com/office/drawing/2014/main" xmlns="" id="{5F0B5B2C-7FC3-0D41-A097-053D517F72BA}"/>
              </a:ext>
            </a:extLst>
          </p:cNvPr>
          <p:cNvCxnSpPr>
            <a:cxnSpLocks/>
          </p:cNvCxnSpPr>
          <p:nvPr/>
        </p:nvCxnSpPr>
        <p:spPr>
          <a:xfrm>
            <a:off x="10355202" y="4223920"/>
            <a:ext cx="108000" cy="0"/>
          </a:xfrm>
          <a:prstGeom prst="line">
            <a:avLst/>
          </a:prstGeom>
          <a:noFill/>
          <a:ln w="44450" cap="sq" cmpd="sng" algn="ctr">
            <a:solidFill>
              <a:srgbClr val="6E349F"/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40" name="Connettore 1 39">
            <a:extLst>
              <a:ext uri="{FF2B5EF4-FFF2-40B4-BE49-F238E27FC236}">
                <a16:creationId xmlns:a16="http://schemas.microsoft.com/office/drawing/2014/main" xmlns="" id="{8006EB77-1727-7645-9D57-581EBAB4A145}"/>
              </a:ext>
            </a:extLst>
          </p:cNvPr>
          <p:cNvCxnSpPr>
            <a:cxnSpLocks/>
          </p:cNvCxnSpPr>
          <p:nvPr/>
        </p:nvCxnSpPr>
        <p:spPr>
          <a:xfrm>
            <a:off x="10355202" y="4343513"/>
            <a:ext cx="108000" cy="0"/>
          </a:xfrm>
          <a:prstGeom prst="line">
            <a:avLst/>
          </a:prstGeom>
          <a:noFill/>
          <a:ln w="44450" cap="sq" cmpd="sng" algn="ctr">
            <a:solidFill>
              <a:srgbClr val="F16530"/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xmlns="" id="{DC3DA369-25B6-5346-8A88-A674881E7B03}"/>
              </a:ext>
            </a:extLst>
          </p:cNvPr>
          <p:cNvCxnSpPr>
            <a:cxnSpLocks/>
          </p:cNvCxnSpPr>
          <p:nvPr/>
        </p:nvCxnSpPr>
        <p:spPr>
          <a:xfrm>
            <a:off x="10355202" y="4460831"/>
            <a:ext cx="108000" cy="0"/>
          </a:xfrm>
          <a:prstGeom prst="line">
            <a:avLst/>
          </a:prstGeom>
          <a:noFill/>
          <a:ln w="44450" cap="sq" cmpd="sng" algn="ctr">
            <a:solidFill>
              <a:srgbClr val="C9A02D"/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42" name="Connettore 1 41">
            <a:extLst>
              <a:ext uri="{FF2B5EF4-FFF2-40B4-BE49-F238E27FC236}">
                <a16:creationId xmlns:a16="http://schemas.microsoft.com/office/drawing/2014/main" xmlns="" id="{AFB8F4BB-9AC6-8B43-99E9-D07DB11B5ACD}"/>
              </a:ext>
            </a:extLst>
          </p:cNvPr>
          <p:cNvCxnSpPr>
            <a:cxnSpLocks/>
          </p:cNvCxnSpPr>
          <p:nvPr/>
        </p:nvCxnSpPr>
        <p:spPr>
          <a:xfrm>
            <a:off x="10355202" y="4584729"/>
            <a:ext cx="108000" cy="0"/>
          </a:xfrm>
          <a:prstGeom prst="line">
            <a:avLst/>
          </a:prstGeom>
          <a:noFill/>
          <a:ln w="44450" cap="sq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lg" len="lg"/>
          </a:ln>
        </p:spPr>
      </p:cxnSp>
      <p:sp>
        <p:nvSpPr>
          <p:cNvPr id="44" name="Titolo 1">
            <a:extLst>
              <a:ext uri="{FF2B5EF4-FFF2-40B4-BE49-F238E27FC236}">
                <a16:creationId xmlns:a16="http://schemas.microsoft.com/office/drawing/2014/main" xmlns="" id="{17CBCFD0-C92E-EB4E-B091-63CAD2BC0FB3}"/>
              </a:ext>
            </a:extLst>
          </p:cNvPr>
          <p:cNvSpPr txBox="1">
            <a:spLocks/>
          </p:cNvSpPr>
          <p:nvPr/>
        </p:nvSpPr>
        <p:spPr>
          <a:xfrm>
            <a:off x="-1" y="506412"/>
            <a:ext cx="11804073" cy="774793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/>
                <a:ea typeface="ＭＳ Ｐゴシック" pitchFamily="-101" charset="-128"/>
                <a:cs typeface="ＭＳ Ｐゴシック" pitchFamily="-101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dirty="0"/>
              <a:t>The impact of </a:t>
            </a:r>
            <a:r>
              <a:rPr lang="it-IT" dirty="0" err="1"/>
              <a:t>bridging</a:t>
            </a:r>
            <a:r>
              <a:rPr lang="it-IT" dirty="0"/>
              <a:t> </a:t>
            </a:r>
            <a:r>
              <a:rPr lang="it-IT" dirty="0" err="1"/>
              <a:t>therapy</a:t>
            </a:r>
            <a:r>
              <a:rPr lang="it-IT" dirty="0"/>
              <a:t> </a:t>
            </a:r>
            <a:r>
              <a:rPr lang="it-IT" dirty="0" err="1"/>
              <a:t>among</a:t>
            </a:r>
            <a:r>
              <a:rPr lang="it-IT" dirty="0"/>
              <a:t> </a:t>
            </a:r>
            <a:r>
              <a:rPr lang="it-IT" dirty="0" err="1"/>
              <a:t>patients</a:t>
            </a:r>
            <a:r>
              <a:rPr lang="it-IT" dirty="0"/>
              <a:t> with </a:t>
            </a:r>
            <a:r>
              <a:rPr lang="it-IT" dirty="0" err="1"/>
              <a:t>relapsed</a:t>
            </a:r>
            <a:r>
              <a:rPr lang="it-IT" dirty="0"/>
              <a:t> and </a:t>
            </a:r>
            <a:r>
              <a:rPr lang="it-IT" dirty="0" err="1"/>
              <a:t>refractory</a:t>
            </a:r>
            <a:r>
              <a:rPr lang="it-IT" dirty="0"/>
              <a:t> LBCL </a:t>
            </a:r>
            <a:r>
              <a:rPr lang="it-IT" dirty="0" err="1"/>
              <a:t>treated</a:t>
            </a:r>
            <a:r>
              <a:rPr lang="it-IT" dirty="0"/>
              <a:t> with </a:t>
            </a:r>
            <a:r>
              <a:rPr lang="it-IT" dirty="0" err="1"/>
              <a:t>commercially</a:t>
            </a:r>
            <a:r>
              <a:rPr lang="it-IT" dirty="0"/>
              <a:t> </a:t>
            </a:r>
            <a:r>
              <a:rPr lang="it-IT" dirty="0" err="1"/>
              <a:t>available</a:t>
            </a:r>
            <a:r>
              <a:rPr lang="it-IT" dirty="0"/>
              <a:t> </a:t>
            </a:r>
            <a:r>
              <a:rPr lang="it-IT" dirty="0" err="1"/>
              <a:t>axi-cel</a:t>
            </a:r>
            <a:endParaRPr lang="it-IT" dirty="0"/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xmlns="" id="{D74EAFBF-E41C-A44C-A142-F38675EB189D}"/>
              </a:ext>
            </a:extLst>
          </p:cNvPr>
          <p:cNvSpPr txBox="1"/>
          <p:nvPr/>
        </p:nvSpPr>
        <p:spPr>
          <a:xfrm>
            <a:off x="6804000" y="6378898"/>
            <a:ext cx="538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Pinnix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 CC, et al. Blood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Adv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 2020; 4: 2871–2883</a:t>
            </a:r>
            <a:endParaRPr lang="it-IT" sz="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558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xmlns="" id="{3020CE21-87BB-F34A-A718-65BE4B09C35E}"/>
              </a:ext>
            </a:extLst>
          </p:cNvPr>
          <p:cNvSpPr txBox="1">
            <a:spLocks/>
          </p:cNvSpPr>
          <p:nvPr/>
        </p:nvSpPr>
        <p:spPr>
          <a:xfrm>
            <a:off x="-1" y="506413"/>
            <a:ext cx="11804073" cy="480724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/>
                <a:ea typeface="ＭＳ Ｐゴシック" pitchFamily="-101" charset="-128"/>
                <a:cs typeface="ＭＳ Ｐゴシック" pitchFamily="-101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dirty="0" err="1"/>
              <a:t>Partial</a:t>
            </a:r>
            <a:r>
              <a:rPr lang="it-IT" dirty="0"/>
              <a:t> </a:t>
            </a:r>
            <a:r>
              <a:rPr lang="it-IT" dirty="0" err="1"/>
              <a:t>remission</a:t>
            </a:r>
            <a:r>
              <a:rPr lang="it-IT" dirty="0"/>
              <a:t> / </a:t>
            </a:r>
            <a:r>
              <a:rPr lang="it-IT" dirty="0" err="1"/>
              <a:t>refractory</a:t>
            </a:r>
            <a:r>
              <a:rPr lang="it-IT" dirty="0"/>
              <a:t>-relapse to CAR-T</a:t>
            </a:r>
          </a:p>
        </p:txBody>
      </p:sp>
      <p:graphicFrame>
        <p:nvGraphicFramePr>
          <p:cNvPr id="11" name="Tabella 16">
            <a:extLst>
              <a:ext uri="{FF2B5EF4-FFF2-40B4-BE49-F238E27FC236}">
                <a16:creationId xmlns:a16="http://schemas.microsoft.com/office/drawing/2014/main" xmlns="" id="{022C96D6-DA71-D84E-8168-4DDED7353C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279860"/>
              </p:ext>
            </p:extLst>
          </p:nvPr>
        </p:nvGraphicFramePr>
        <p:xfrm>
          <a:off x="1122163" y="4534105"/>
          <a:ext cx="4307060" cy="1460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2035">
                  <a:extLst>
                    <a:ext uri="{9D8B030D-6E8A-4147-A177-3AD203B41FA5}">
                      <a16:colId xmlns:a16="http://schemas.microsoft.com/office/drawing/2014/main" xmlns="" val="3729286640"/>
                    </a:ext>
                  </a:extLst>
                </a:gridCol>
                <a:gridCol w="1825025">
                  <a:extLst>
                    <a:ext uri="{9D8B030D-6E8A-4147-A177-3AD203B41FA5}">
                      <a16:colId xmlns:a16="http://schemas.microsoft.com/office/drawing/2014/main" xmlns="" val="846265611"/>
                    </a:ext>
                  </a:extLst>
                </a:gridCol>
              </a:tblGrid>
              <a:tr h="180135">
                <a:tc gridSpan="2">
                  <a:txBody>
                    <a:bodyPr/>
                    <a:lstStyle/>
                    <a:p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6-Month PFS (95% CI), %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87025645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 marL="108000"/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All</a:t>
                      </a:r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patients</a:t>
                      </a:r>
                      <a:endParaRPr lang="it-IT" sz="90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51.4 (44.6–57.7)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07404157"/>
                  </a:ext>
                </a:extLst>
              </a:tr>
              <a:tr h="241095">
                <a:tc>
                  <a:txBody>
                    <a:bodyPr/>
                    <a:lstStyle/>
                    <a:p>
                      <a:pPr marL="108000"/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Patients</a:t>
                      </a:r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 with BOR of CR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76.1 (67.9–82.4)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6152100"/>
                  </a:ext>
                </a:extLst>
              </a:tr>
              <a:tr h="410514">
                <a:tc gridSpan="2">
                  <a:txBody>
                    <a:bodyPr/>
                    <a:lstStyle/>
                    <a:p>
                      <a:r>
                        <a:rPr lang="it-IT" sz="900" b="1" dirty="0">
                          <a:solidFill>
                            <a:schemeClr val="bg1"/>
                          </a:solidFill>
                        </a:rPr>
                        <a:t>12-Month PFS (95% CI), %</a:t>
                      </a:r>
                    </a:p>
                  </a:txBody>
                  <a:tcPr marT="288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56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53079633"/>
                  </a:ext>
                </a:extLst>
              </a:tr>
              <a:tr h="181665">
                <a:tc>
                  <a:txBody>
                    <a:bodyPr/>
                    <a:lstStyle/>
                    <a:p>
                      <a:pPr marL="108000">
                        <a:spcBef>
                          <a:spcPts val="0"/>
                        </a:spcBef>
                      </a:pPr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All</a:t>
                      </a:r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patients</a:t>
                      </a:r>
                      <a:endParaRPr lang="it-IT" sz="90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D956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956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dirty="0">
                          <a:solidFill>
                            <a:schemeClr val="bg1"/>
                          </a:solidFill>
                        </a:rPr>
                        <a:t>44.1 (37.3–50.7)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rgbClr val="D956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56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310649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108000">
                        <a:spcBef>
                          <a:spcPts val="0"/>
                        </a:spcBef>
                      </a:pPr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Patients</a:t>
                      </a:r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 with BOR of CR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D956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56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dirty="0">
                          <a:solidFill>
                            <a:schemeClr val="bg1"/>
                          </a:solidFill>
                        </a:rPr>
                        <a:t>65.1 (56.1–72.7)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rgbClr val="D956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56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7361270"/>
                  </a:ext>
                </a:extLst>
              </a:tr>
            </a:tbl>
          </a:graphicData>
        </a:graphic>
      </p:graphicFrame>
      <p:graphicFrame>
        <p:nvGraphicFramePr>
          <p:cNvPr id="22" name="Tabella 16">
            <a:extLst>
              <a:ext uri="{FF2B5EF4-FFF2-40B4-BE49-F238E27FC236}">
                <a16:creationId xmlns:a16="http://schemas.microsoft.com/office/drawing/2014/main" xmlns="" id="{81728232-5BBE-4D49-BEA3-31A71B1012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826812"/>
              </p:ext>
            </p:extLst>
          </p:nvPr>
        </p:nvGraphicFramePr>
        <p:xfrm>
          <a:off x="6396569" y="4534105"/>
          <a:ext cx="4181920" cy="1480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9920">
                  <a:extLst>
                    <a:ext uri="{9D8B030D-6E8A-4147-A177-3AD203B41FA5}">
                      <a16:colId xmlns:a16="http://schemas.microsoft.com/office/drawing/2014/main" xmlns="" val="3729286640"/>
                    </a:ext>
                  </a:extLst>
                </a:gridCol>
                <a:gridCol w="1772000">
                  <a:extLst>
                    <a:ext uri="{9D8B030D-6E8A-4147-A177-3AD203B41FA5}">
                      <a16:colId xmlns:a16="http://schemas.microsoft.com/office/drawing/2014/main" xmlns="" val="846265611"/>
                    </a:ext>
                  </a:extLst>
                </a:gridCol>
              </a:tblGrid>
              <a:tr h="180135">
                <a:tc gridSpan="2">
                  <a:txBody>
                    <a:bodyPr/>
                    <a:lstStyle/>
                    <a:p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6-Month OS (95% CI), %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87025645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marL="108000"/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All</a:t>
                      </a:r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patients</a:t>
                      </a:r>
                      <a:endParaRPr lang="it-IT" sz="90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74.7 (68.9–79.6)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07404157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marL="108000"/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Patients</a:t>
                      </a:r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 with BOR of CR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94.1 (88.6–97.0)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6152100"/>
                  </a:ext>
                </a:extLst>
              </a:tr>
              <a:tr h="399337">
                <a:tc gridSpan="2">
                  <a:txBody>
                    <a:bodyPr/>
                    <a:lstStyle/>
                    <a:p>
                      <a:r>
                        <a:rPr lang="it-IT" sz="900" b="1" dirty="0">
                          <a:solidFill>
                            <a:schemeClr val="bg1"/>
                          </a:solidFill>
                        </a:rPr>
                        <a:t>12-Month OS (95% CI), %</a:t>
                      </a:r>
                    </a:p>
                  </a:txBody>
                  <a:tcPr marT="288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56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53079633"/>
                  </a:ext>
                </a:extLst>
              </a:tr>
              <a:tr h="189080">
                <a:tc>
                  <a:txBody>
                    <a:bodyPr/>
                    <a:lstStyle/>
                    <a:p>
                      <a:pPr marL="108000">
                        <a:spcBef>
                          <a:spcPts val="0"/>
                        </a:spcBef>
                      </a:pPr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All</a:t>
                      </a:r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patients</a:t>
                      </a:r>
                      <a:endParaRPr lang="it-IT" sz="90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D956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956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dirty="0">
                          <a:solidFill>
                            <a:schemeClr val="bg1"/>
                          </a:solidFill>
                        </a:rPr>
                        <a:t>57.9 (51.3–63.8)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rgbClr val="D956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56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310649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108000">
                        <a:spcBef>
                          <a:spcPts val="0"/>
                        </a:spcBef>
                      </a:pPr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Patients</a:t>
                      </a:r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 with BOR of CR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D956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56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dirty="0">
                          <a:solidFill>
                            <a:schemeClr val="bg1"/>
                          </a:solidFill>
                        </a:rPr>
                        <a:t>85.5 (78.2–90.5)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rgbClr val="D956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56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7361270"/>
                  </a:ext>
                </a:extLst>
              </a:tr>
            </a:tbl>
          </a:graphicData>
        </a:graphic>
      </p:graphicFrame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xmlns="" id="{B3F57097-873E-344A-AD22-9A7733857798}"/>
              </a:ext>
            </a:extLst>
          </p:cNvPr>
          <p:cNvSpPr/>
          <p:nvPr/>
        </p:nvSpPr>
        <p:spPr bwMode="auto">
          <a:xfrm>
            <a:off x="1122163" y="1240366"/>
            <a:ext cx="4231538" cy="309315"/>
          </a:xfrm>
          <a:prstGeom prst="roundRect">
            <a:avLst>
              <a:gd name="adj" fmla="val 23077"/>
            </a:avLst>
          </a:prstGeom>
          <a:solidFill>
            <a:schemeClr val="bg1">
              <a:alpha val="19000"/>
            </a:schemeClr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r>
              <a:rPr lang="it-IT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PFS </a:t>
            </a:r>
            <a:r>
              <a:rPr lang="it-IT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</a:t>
            </a:r>
            <a:r>
              <a:rPr lang="it-IT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follow-up (95% CI): 12.3 (12.0–17.5) </a:t>
            </a:r>
            <a:r>
              <a:rPr lang="it-IT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endParaRPr lang="it-IT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687C234B-F4C4-4946-B213-FEFFCD455C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935" y="1893889"/>
            <a:ext cx="4139996" cy="221525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9A12B9CC-C6D7-574A-8203-6BA9E3430AE4}"/>
              </a:ext>
            </a:extLst>
          </p:cNvPr>
          <p:cNvSpPr txBox="1"/>
          <p:nvPr/>
        </p:nvSpPr>
        <p:spPr>
          <a:xfrm>
            <a:off x="2631729" y="4064953"/>
            <a:ext cx="837428" cy="1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(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7F518AF4-1259-2A49-8F47-1CF9FABD9903}"/>
              </a:ext>
            </a:extLst>
          </p:cNvPr>
          <p:cNvSpPr txBox="1"/>
          <p:nvPr/>
        </p:nvSpPr>
        <p:spPr>
          <a:xfrm rot="16200000">
            <a:off x="466708" y="2925791"/>
            <a:ext cx="996654" cy="208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PFS 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9AA671B7-15B4-E74D-A536-AD604DAEDB9C}"/>
              </a:ext>
            </a:extLst>
          </p:cNvPr>
          <p:cNvSpPr txBox="1"/>
          <p:nvPr/>
        </p:nvSpPr>
        <p:spPr>
          <a:xfrm>
            <a:off x="2982782" y="1686085"/>
            <a:ext cx="2444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 – </a:t>
            </a:r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</a:t>
            </a:r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(95% CI): NR (NR–NR) </a:t>
            </a:r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endParaRPr lang="it-IT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– </a:t>
            </a:r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</a:t>
            </a:r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(95% CI): 6.8 (3.3–14.1) </a:t>
            </a:r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endParaRPr lang="it-IT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  – </a:t>
            </a:r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</a:t>
            </a:r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(95% CI): 2.8 (2.1–3.0) </a:t>
            </a:r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endParaRPr lang="it-IT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SD/PD – </a:t>
            </a:r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</a:t>
            </a:r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(95% CI): 1.1 (1.0–1.6) </a:t>
            </a:r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endParaRPr lang="it-IT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ttore 1 8">
            <a:extLst>
              <a:ext uri="{FF2B5EF4-FFF2-40B4-BE49-F238E27FC236}">
                <a16:creationId xmlns:a16="http://schemas.microsoft.com/office/drawing/2014/main" xmlns="" id="{0FD8BE6E-1498-C14C-891F-65B3A27A5A72}"/>
              </a:ext>
            </a:extLst>
          </p:cNvPr>
          <p:cNvCxnSpPr/>
          <p:nvPr/>
        </p:nvCxnSpPr>
        <p:spPr>
          <a:xfrm>
            <a:off x="2916142" y="1791338"/>
            <a:ext cx="72803" cy="0"/>
          </a:xfrm>
          <a:prstGeom prst="line">
            <a:avLst/>
          </a:prstGeom>
          <a:noFill/>
          <a:ln w="41275" cap="sq" cmpd="sng" algn="ctr">
            <a:solidFill>
              <a:srgbClr val="6E349F"/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xmlns="" id="{96B9C4CA-3853-3E41-BBC5-E2ACBDEFB3DE}"/>
              </a:ext>
            </a:extLst>
          </p:cNvPr>
          <p:cNvCxnSpPr/>
          <p:nvPr/>
        </p:nvCxnSpPr>
        <p:spPr>
          <a:xfrm>
            <a:off x="2916142" y="1910778"/>
            <a:ext cx="72803" cy="0"/>
          </a:xfrm>
          <a:prstGeom prst="line">
            <a:avLst/>
          </a:prstGeom>
          <a:noFill/>
          <a:ln w="41275" cap="sq" cmpd="sng" algn="ctr">
            <a:solidFill>
              <a:srgbClr val="D9562D"/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xmlns="" id="{E9E95318-9065-1244-9BBA-927450E902BC}"/>
              </a:ext>
            </a:extLst>
          </p:cNvPr>
          <p:cNvCxnSpPr/>
          <p:nvPr/>
        </p:nvCxnSpPr>
        <p:spPr>
          <a:xfrm>
            <a:off x="2916142" y="2027236"/>
            <a:ext cx="72803" cy="0"/>
          </a:xfrm>
          <a:prstGeom prst="line">
            <a:avLst/>
          </a:prstGeom>
          <a:noFill/>
          <a:ln w="41275" cap="sq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xmlns="" id="{E30E6AED-B402-E643-AC5F-3F12E31CCEDA}"/>
              </a:ext>
            </a:extLst>
          </p:cNvPr>
          <p:cNvCxnSpPr/>
          <p:nvPr/>
        </p:nvCxnSpPr>
        <p:spPr>
          <a:xfrm>
            <a:off x="2916142" y="2151859"/>
            <a:ext cx="72803" cy="0"/>
          </a:xfrm>
          <a:prstGeom prst="line">
            <a:avLst/>
          </a:prstGeom>
          <a:noFill/>
          <a:ln w="41275" cap="sq" cmpd="sng" algn="ctr">
            <a:solidFill>
              <a:srgbClr val="C9A02D"/>
            </a:solidFill>
            <a:prstDash val="solid"/>
            <a:miter lim="800000"/>
            <a:headEnd type="none" w="med" len="med"/>
            <a:tailEnd type="none" w="lg" len="lg"/>
          </a:ln>
        </p:spPr>
      </p:cxn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xmlns="" id="{B80E3303-AB82-4E4B-945B-D2F0D86921BD}"/>
              </a:ext>
            </a:extLst>
          </p:cNvPr>
          <p:cNvSpPr/>
          <p:nvPr/>
        </p:nvSpPr>
        <p:spPr bwMode="auto">
          <a:xfrm>
            <a:off x="6396569" y="1240366"/>
            <a:ext cx="4231538" cy="309315"/>
          </a:xfrm>
          <a:prstGeom prst="roundRect">
            <a:avLst>
              <a:gd name="adj" fmla="val 23077"/>
            </a:avLst>
          </a:prstGeom>
          <a:solidFill>
            <a:schemeClr val="bg1">
              <a:alpha val="19000"/>
            </a:schemeClr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r>
              <a:rPr lang="it-IT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it-IT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</a:t>
            </a:r>
            <a:r>
              <a:rPr lang="it-IT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follow-up (95% CI): 17.6 (13.5–18.0) </a:t>
            </a:r>
            <a:r>
              <a:rPr lang="it-IT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endParaRPr lang="it-IT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6144EEE0-D6C0-9A40-8414-2F2E39B3DB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5339" y="1893890"/>
            <a:ext cx="4139996" cy="2215251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E46CA8A9-6D10-D145-82EE-35E1309BE933}"/>
              </a:ext>
            </a:extLst>
          </p:cNvPr>
          <p:cNvSpPr txBox="1"/>
          <p:nvPr/>
        </p:nvSpPr>
        <p:spPr>
          <a:xfrm>
            <a:off x="8038214" y="4064953"/>
            <a:ext cx="837428" cy="1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(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2F19BA3F-EB3F-5043-9242-E049EC1AD81E}"/>
              </a:ext>
            </a:extLst>
          </p:cNvPr>
          <p:cNvSpPr txBox="1"/>
          <p:nvPr/>
        </p:nvSpPr>
        <p:spPr>
          <a:xfrm rot="16200000">
            <a:off x="5765517" y="2925791"/>
            <a:ext cx="947852" cy="208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xmlns="" id="{0FB1AE0C-1358-7542-ACD0-B3F031A3E9B3}"/>
              </a:ext>
            </a:extLst>
          </p:cNvPr>
          <p:cNvSpPr txBox="1"/>
          <p:nvPr/>
        </p:nvSpPr>
        <p:spPr>
          <a:xfrm>
            <a:off x="8452859" y="1678755"/>
            <a:ext cx="2505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 – </a:t>
            </a:r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</a:t>
            </a:r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(95% CI): NR (NR–NR) </a:t>
            </a:r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endParaRPr lang="it-IT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– </a:t>
            </a:r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</a:t>
            </a:r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(95% CI): 21.2 (13.3–NR) </a:t>
            </a:r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endParaRPr lang="it-IT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  – </a:t>
            </a:r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</a:t>
            </a:r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(95% CI): 9.0 (6.0–10.4) </a:t>
            </a:r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endParaRPr lang="it-IT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SD/PD – </a:t>
            </a:r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</a:t>
            </a:r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(95% CI): 5.1 (2.9–6.5) </a:t>
            </a:r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endParaRPr lang="it-IT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Connettore 1 30">
            <a:extLst>
              <a:ext uri="{FF2B5EF4-FFF2-40B4-BE49-F238E27FC236}">
                <a16:creationId xmlns:a16="http://schemas.microsoft.com/office/drawing/2014/main" xmlns="" id="{FF488C2E-7119-6A46-85EE-F42326AB9C55}"/>
              </a:ext>
            </a:extLst>
          </p:cNvPr>
          <p:cNvCxnSpPr/>
          <p:nvPr/>
        </p:nvCxnSpPr>
        <p:spPr>
          <a:xfrm>
            <a:off x="8399829" y="1788615"/>
            <a:ext cx="72803" cy="0"/>
          </a:xfrm>
          <a:prstGeom prst="line">
            <a:avLst/>
          </a:prstGeom>
          <a:noFill/>
          <a:ln w="41275" cap="sq" cmpd="sng" algn="ctr">
            <a:solidFill>
              <a:srgbClr val="6E349F"/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32" name="Connettore 1 31">
            <a:extLst>
              <a:ext uri="{FF2B5EF4-FFF2-40B4-BE49-F238E27FC236}">
                <a16:creationId xmlns:a16="http://schemas.microsoft.com/office/drawing/2014/main" xmlns="" id="{4C9BEB4A-E326-0149-8238-48CCA762378E}"/>
              </a:ext>
            </a:extLst>
          </p:cNvPr>
          <p:cNvCxnSpPr/>
          <p:nvPr/>
        </p:nvCxnSpPr>
        <p:spPr>
          <a:xfrm>
            <a:off x="8399829" y="1908055"/>
            <a:ext cx="72803" cy="0"/>
          </a:xfrm>
          <a:prstGeom prst="line">
            <a:avLst/>
          </a:prstGeom>
          <a:noFill/>
          <a:ln w="41275" cap="sq" cmpd="sng" algn="ctr">
            <a:solidFill>
              <a:srgbClr val="D9562D"/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33" name="Connettore 1 32">
            <a:extLst>
              <a:ext uri="{FF2B5EF4-FFF2-40B4-BE49-F238E27FC236}">
                <a16:creationId xmlns:a16="http://schemas.microsoft.com/office/drawing/2014/main" xmlns="" id="{A67AE0FF-9028-A84F-893A-882884ECC7FC}"/>
              </a:ext>
            </a:extLst>
          </p:cNvPr>
          <p:cNvCxnSpPr/>
          <p:nvPr/>
        </p:nvCxnSpPr>
        <p:spPr>
          <a:xfrm>
            <a:off x="8399829" y="2024513"/>
            <a:ext cx="72803" cy="0"/>
          </a:xfrm>
          <a:prstGeom prst="line">
            <a:avLst/>
          </a:prstGeom>
          <a:noFill/>
          <a:ln w="41275" cap="sq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34" name="Connettore 1 33">
            <a:extLst>
              <a:ext uri="{FF2B5EF4-FFF2-40B4-BE49-F238E27FC236}">
                <a16:creationId xmlns:a16="http://schemas.microsoft.com/office/drawing/2014/main" xmlns="" id="{A36C2225-B633-684A-83DB-6F28260E9916}"/>
              </a:ext>
            </a:extLst>
          </p:cNvPr>
          <p:cNvCxnSpPr/>
          <p:nvPr/>
        </p:nvCxnSpPr>
        <p:spPr>
          <a:xfrm>
            <a:off x="8399829" y="2149136"/>
            <a:ext cx="72803" cy="0"/>
          </a:xfrm>
          <a:prstGeom prst="line">
            <a:avLst/>
          </a:prstGeom>
          <a:noFill/>
          <a:ln w="41275" cap="sq" cmpd="sng" algn="ctr">
            <a:solidFill>
              <a:srgbClr val="C9A02D"/>
            </a:solidFill>
            <a:prstDash val="solid"/>
            <a:miter lim="800000"/>
            <a:headEnd type="none" w="med" len="med"/>
            <a:tailEnd type="none" w="lg" len="lg"/>
          </a:ln>
        </p:spPr>
      </p:cxnSp>
      <p:sp>
        <p:nvSpPr>
          <p:cNvPr id="36" name="CasellaDiTesto 35">
            <a:extLst>
              <a:ext uri="{FF2B5EF4-FFF2-40B4-BE49-F238E27FC236}">
                <a16:creationId xmlns:a16="http://schemas.microsoft.com/office/drawing/2014/main" xmlns="" id="{FF9CACB9-6F66-EB40-A87A-4B5E2ED41C4B}"/>
              </a:ext>
            </a:extLst>
          </p:cNvPr>
          <p:cNvSpPr txBox="1"/>
          <p:nvPr/>
        </p:nvSpPr>
        <p:spPr>
          <a:xfrm>
            <a:off x="0" y="6361554"/>
            <a:ext cx="105948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BOR: best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observed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response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; SD: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stable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disease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; PD: progressive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disease</a:t>
            </a:r>
            <a:endParaRPr lang="en-US" sz="800" i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xmlns="" id="{EE5DA6D0-B3DD-3E49-9BDF-17936AC8C7FD}"/>
              </a:ext>
            </a:extLst>
          </p:cNvPr>
          <p:cNvSpPr txBox="1"/>
          <p:nvPr/>
        </p:nvSpPr>
        <p:spPr>
          <a:xfrm>
            <a:off x="7567127" y="6357937"/>
            <a:ext cx="4624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da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Abramson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JS, et al. Blood 2019; 134 (Suppl_1): 241</a:t>
            </a:r>
            <a:endParaRPr lang="it-IT" sz="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640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xmlns="" id="{3020CE21-87BB-F34A-A718-65BE4B09C35E}"/>
              </a:ext>
            </a:extLst>
          </p:cNvPr>
          <p:cNvSpPr txBox="1">
            <a:spLocks/>
          </p:cNvSpPr>
          <p:nvPr/>
        </p:nvSpPr>
        <p:spPr>
          <a:xfrm>
            <a:off x="-1" y="506413"/>
            <a:ext cx="11804073" cy="480724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/>
                <a:ea typeface="ＭＳ Ｐゴシック" pitchFamily="-101" charset="-128"/>
                <a:cs typeface="ＭＳ Ｐゴシック" pitchFamily="-101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dirty="0" err="1"/>
              <a:t>Partial</a:t>
            </a:r>
            <a:r>
              <a:rPr lang="it-IT" dirty="0"/>
              <a:t> </a:t>
            </a:r>
            <a:r>
              <a:rPr lang="it-IT" dirty="0" err="1"/>
              <a:t>remission</a:t>
            </a:r>
            <a:r>
              <a:rPr lang="it-IT" dirty="0"/>
              <a:t> / </a:t>
            </a:r>
            <a:r>
              <a:rPr lang="it-IT" dirty="0" err="1"/>
              <a:t>refractory</a:t>
            </a:r>
            <a:r>
              <a:rPr lang="it-IT" dirty="0"/>
              <a:t>-relapse to CAR-T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A1DB46B3-7091-2342-A534-9050F5A1A2F8}"/>
              </a:ext>
            </a:extLst>
          </p:cNvPr>
          <p:cNvSpPr txBox="1"/>
          <p:nvPr/>
        </p:nvSpPr>
        <p:spPr>
          <a:xfrm>
            <a:off x="2658772" y="1743923"/>
            <a:ext cx="6486525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it-I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r>
              <a:rPr lang="it-I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it-I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800"/>
              </a:spcBef>
            </a:pPr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Allo-TMO</a:t>
            </a:r>
          </a:p>
          <a:p>
            <a:pPr algn="ctr">
              <a:spcBef>
                <a:spcPts val="1800"/>
              </a:spcBef>
            </a:pPr>
            <a:r>
              <a:rPr lang="it-I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Bispecific</a:t>
            </a:r>
            <a:endParaRPr lang="it-I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800"/>
              </a:spcBef>
            </a:pPr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Anti-CD19</a:t>
            </a:r>
          </a:p>
          <a:p>
            <a:pPr algn="ctr">
              <a:spcBef>
                <a:spcPts val="1800"/>
              </a:spcBef>
            </a:pPr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it-I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</a:t>
            </a:r>
            <a:endParaRPr lang="it-I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800"/>
              </a:spcBef>
            </a:pPr>
            <a:r>
              <a:rPr lang="it-I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trials</a:t>
            </a:r>
          </a:p>
          <a:p>
            <a:pPr algn="ctr"/>
            <a:endParaRPr lang="it-I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nettore 1 4">
            <a:extLst>
              <a:ext uri="{FF2B5EF4-FFF2-40B4-BE49-F238E27FC236}">
                <a16:creationId xmlns:a16="http://schemas.microsoft.com/office/drawing/2014/main" xmlns="" id="{9437522D-AC7C-004A-BF2D-73F7F1012892}"/>
              </a:ext>
            </a:extLst>
          </p:cNvPr>
          <p:cNvCxnSpPr/>
          <p:nvPr/>
        </p:nvCxnSpPr>
        <p:spPr>
          <a:xfrm>
            <a:off x="4371975" y="2251302"/>
            <a:ext cx="3028950" cy="0"/>
          </a:xfrm>
          <a:prstGeom prst="line">
            <a:avLst/>
          </a:prstGeom>
          <a:noFill/>
          <a:ln w="12700" cap="sq" cmpd="sng" algn="ctr">
            <a:solidFill>
              <a:srgbClr val="6E349F"/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6" name="Connettore 1 5">
            <a:extLst>
              <a:ext uri="{FF2B5EF4-FFF2-40B4-BE49-F238E27FC236}">
                <a16:creationId xmlns:a16="http://schemas.microsoft.com/office/drawing/2014/main" xmlns="" id="{85DBBAE4-69B1-374C-87D1-5161A10CD743}"/>
              </a:ext>
            </a:extLst>
          </p:cNvPr>
          <p:cNvCxnSpPr/>
          <p:nvPr/>
        </p:nvCxnSpPr>
        <p:spPr>
          <a:xfrm>
            <a:off x="4371975" y="2734946"/>
            <a:ext cx="3028950" cy="0"/>
          </a:xfrm>
          <a:prstGeom prst="line">
            <a:avLst/>
          </a:prstGeom>
          <a:noFill/>
          <a:ln w="12700" cap="sq" cmpd="sng" algn="ctr">
            <a:solidFill>
              <a:srgbClr val="6E349F"/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7" name="Connettore 1 6">
            <a:extLst>
              <a:ext uri="{FF2B5EF4-FFF2-40B4-BE49-F238E27FC236}">
                <a16:creationId xmlns:a16="http://schemas.microsoft.com/office/drawing/2014/main" xmlns="" id="{D9340C32-6A0F-124A-B285-388F32E121A6}"/>
              </a:ext>
            </a:extLst>
          </p:cNvPr>
          <p:cNvCxnSpPr/>
          <p:nvPr/>
        </p:nvCxnSpPr>
        <p:spPr>
          <a:xfrm>
            <a:off x="4371975" y="3177859"/>
            <a:ext cx="3028950" cy="0"/>
          </a:xfrm>
          <a:prstGeom prst="line">
            <a:avLst/>
          </a:prstGeom>
          <a:noFill/>
          <a:ln w="12700" cap="sq" cmpd="sng" algn="ctr">
            <a:solidFill>
              <a:srgbClr val="6E349F"/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8" name="Connettore 1 7">
            <a:extLst>
              <a:ext uri="{FF2B5EF4-FFF2-40B4-BE49-F238E27FC236}">
                <a16:creationId xmlns:a16="http://schemas.microsoft.com/office/drawing/2014/main" xmlns="" id="{32E6656D-5747-CF42-866B-6DE432345F0C}"/>
              </a:ext>
            </a:extLst>
          </p:cNvPr>
          <p:cNvCxnSpPr/>
          <p:nvPr/>
        </p:nvCxnSpPr>
        <p:spPr>
          <a:xfrm>
            <a:off x="4371975" y="3604446"/>
            <a:ext cx="3028950" cy="0"/>
          </a:xfrm>
          <a:prstGeom prst="line">
            <a:avLst/>
          </a:prstGeom>
          <a:noFill/>
          <a:ln w="12700" cap="sq" cmpd="sng" algn="ctr">
            <a:solidFill>
              <a:srgbClr val="6E349F"/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9" name="Connettore 1 8">
            <a:extLst>
              <a:ext uri="{FF2B5EF4-FFF2-40B4-BE49-F238E27FC236}">
                <a16:creationId xmlns:a16="http://schemas.microsoft.com/office/drawing/2014/main" xmlns="" id="{64C76BF1-7A25-1248-AF4C-D7AB7CBF6D89}"/>
              </a:ext>
            </a:extLst>
          </p:cNvPr>
          <p:cNvCxnSpPr/>
          <p:nvPr/>
        </p:nvCxnSpPr>
        <p:spPr>
          <a:xfrm>
            <a:off x="4371975" y="4063683"/>
            <a:ext cx="3028950" cy="0"/>
          </a:xfrm>
          <a:prstGeom prst="line">
            <a:avLst/>
          </a:prstGeom>
          <a:noFill/>
          <a:ln w="12700" cap="sq" cmpd="sng" algn="ctr">
            <a:solidFill>
              <a:srgbClr val="6E349F"/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xmlns="" id="{AD775AB2-AE9A-6540-9477-3808186E1D3D}"/>
              </a:ext>
            </a:extLst>
          </p:cNvPr>
          <p:cNvCxnSpPr/>
          <p:nvPr/>
        </p:nvCxnSpPr>
        <p:spPr>
          <a:xfrm>
            <a:off x="4371975" y="4537212"/>
            <a:ext cx="3028950" cy="0"/>
          </a:xfrm>
          <a:prstGeom prst="line">
            <a:avLst/>
          </a:prstGeom>
          <a:noFill/>
          <a:ln w="12700" cap="sq" cmpd="sng" algn="ctr">
            <a:solidFill>
              <a:srgbClr val="6E349F"/>
            </a:solidFill>
            <a:prstDash val="solid"/>
            <a:miter lim="800000"/>
            <a:headEnd type="none" w="med" len="med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492455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xmlns="" id="{3020CE21-87BB-F34A-A718-65BE4B09C35E}"/>
              </a:ext>
            </a:extLst>
          </p:cNvPr>
          <p:cNvSpPr txBox="1">
            <a:spLocks/>
          </p:cNvSpPr>
          <p:nvPr/>
        </p:nvSpPr>
        <p:spPr>
          <a:xfrm>
            <a:off x="-1" y="506413"/>
            <a:ext cx="11804073" cy="480724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/>
                <a:ea typeface="ＭＳ Ｐゴシック" pitchFamily="-101" charset="-128"/>
                <a:cs typeface="ＭＳ Ｐゴシック" pitchFamily="-101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dirty="0"/>
              <a:t>Open </a:t>
            </a:r>
            <a:r>
              <a:rPr lang="it-IT" dirty="0" err="1"/>
              <a:t>issues</a:t>
            </a:r>
            <a:r>
              <a:rPr lang="it-IT" dirty="0"/>
              <a:t> in CAR-T </a:t>
            </a:r>
            <a:r>
              <a:rPr lang="it-IT" dirty="0" err="1"/>
              <a:t>therapy</a:t>
            </a:r>
            <a:r>
              <a:rPr lang="it-IT" dirty="0"/>
              <a:t>: </a:t>
            </a:r>
            <a:r>
              <a:rPr lang="it-IT" dirty="0" err="1"/>
              <a:t>Toxicity</a:t>
            </a:r>
            <a:endParaRPr lang="it-IT" dirty="0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xmlns="" id="{313AAA90-8BE2-2849-B387-E3DAAE088FA9}"/>
              </a:ext>
            </a:extLst>
          </p:cNvPr>
          <p:cNvSpPr txBox="1"/>
          <p:nvPr/>
        </p:nvSpPr>
        <p:spPr>
          <a:xfrm>
            <a:off x="1067358" y="5275662"/>
            <a:ext cx="5703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Cumulative </a:t>
            </a:r>
            <a:r>
              <a:rPr lang="it-IT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incidence</a:t>
            </a:r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toxicities</a:t>
            </a:r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grade ≥3 with an </a:t>
            </a:r>
            <a:r>
              <a:rPr lang="it-IT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incidence</a:t>
            </a:r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&gt;10% </a:t>
            </a:r>
            <a:r>
              <a:rPr lang="it-IT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stratified</a:t>
            </a:r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it-IT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</a:t>
            </a:r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endParaRPr lang="it-I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xmlns="" id="{DCF07B4B-1833-B245-B608-5BA53F649BF1}"/>
              </a:ext>
            </a:extLst>
          </p:cNvPr>
          <p:cNvSpPr/>
          <p:nvPr/>
        </p:nvSpPr>
        <p:spPr bwMode="auto">
          <a:xfrm>
            <a:off x="881727" y="5161573"/>
            <a:ext cx="5681633" cy="667581"/>
          </a:xfrm>
          <a:prstGeom prst="roundRect">
            <a:avLst>
              <a:gd name="adj" fmla="val 16667"/>
            </a:avLst>
          </a:prstGeom>
          <a:noFill/>
          <a:ln w="12700" cap="sq" cmpd="sng" algn="ctr">
            <a:solidFill>
              <a:srgbClr val="6E349F"/>
            </a:solidFill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endParaRPr lang="it-IT">
              <a:latin typeface="Arial" pitchFamily="-65" charset="0"/>
              <a:cs typeface="ＭＳ Ｐゴシック" pitchFamily="-65" charset="-128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xmlns="" id="{D929AF53-A479-E346-AEFF-1AA3F34B79D2}"/>
              </a:ext>
            </a:extLst>
          </p:cNvPr>
          <p:cNvSpPr txBox="1"/>
          <p:nvPr/>
        </p:nvSpPr>
        <p:spPr>
          <a:xfrm>
            <a:off x="7791727" y="5259334"/>
            <a:ext cx="3409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Severe </a:t>
            </a:r>
            <a:r>
              <a:rPr lang="it-IT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toxicities</a:t>
            </a:r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grade 4 and grade 5 </a:t>
            </a:r>
            <a:r>
              <a:rPr lang="it-IT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stratified</a:t>
            </a:r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it-IT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</a:t>
            </a:r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it-I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ttangolo con angoli arrotondati 27">
            <a:extLst>
              <a:ext uri="{FF2B5EF4-FFF2-40B4-BE49-F238E27FC236}">
                <a16:creationId xmlns:a16="http://schemas.microsoft.com/office/drawing/2014/main" xmlns="" id="{ECE98ACA-DC22-9B42-8EAA-38034868D745}"/>
              </a:ext>
            </a:extLst>
          </p:cNvPr>
          <p:cNvSpPr/>
          <p:nvPr/>
        </p:nvSpPr>
        <p:spPr bwMode="auto">
          <a:xfrm>
            <a:off x="7629992" y="5161573"/>
            <a:ext cx="3675015" cy="667581"/>
          </a:xfrm>
          <a:prstGeom prst="roundRect">
            <a:avLst>
              <a:gd name="adj" fmla="val 16667"/>
            </a:avLst>
          </a:prstGeom>
          <a:noFill/>
          <a:ln w="12700" cap="sq" cmpd="sng" algn="ctr">
            <a:solidFill>
              <a:srgbClr val="6E349F"/>
            </a:solidFill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endParaRPr lang="it-IT">
              <a:latin typeface="Arial" pitchFamily="-65" charset="0"/>
              <a:cs typeface="ＭＳ Ｐゴシック" pitchFamily="-65" charset="-128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8B1B53F5-A5B8-5649-8E44-880E12274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122" y="1725785"/>
            <a:ext cx="5474281" cy="312414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C9A07841-7798-2647-840C-97A8F2B5D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467" y="1104581"/>
            <a:ext cx="4175999" cy="399599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E03ACDB8-4DDD-D444-B676-947FFC0F121C}"/>
              </a:ext>
            </a:extLst>
          </p:cNvPr>
          <p:cNvSpPr txBox="1"/>
          <p:nvPr/>
        </p:nvSpPr>
        <p:spPr>
          <a:xfrm rot="16200000">
            <a:off x="489113" y="3114951"/>
            <a:ext cx="1066561" cy="1921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Cumulative 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incidence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EEA488E0-E66C-0445-8F9C-43DC3AA442B0}"/>
              </a:ext>
            </a:extLst>
          </p:cNvPr>
          <p:cNvSpPr txBox="1"/>
          <p:nvPr/>
        </p:nvSpPr>
        <p:spPr>
          <a:xfrm>
            <a:off x="3442417" y="4679806"/>
            <a:ext cx="468689" cy="1921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A9D5CE51-5641-954E-9E59-4A0CEAD893B6}"/>
              </a:ext>
            </a:extLst>
          </p:cNvPr>
          <p:cNvSpPr txBox="1"/>
          <p:nvPr/>
        </p:nvSpPr>
        <p:spPr>
          <a:xfrm>
            <a:off x="1761896" y="1917976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Hematologic</a:t>
            </a:r>
            <a:endParaRPr lang="it-IT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endParaRPr lang="it-IT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</a:t>
            </a:r>
            <a:endParaRPr lang="it-IT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Neurologic</a:t>
            </a:r>
            <a:endParaRPr lang="it-IT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Cardiovascular</a:t>
            </a:r>
            <a:endParaRPr lang="it-IT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Pulmunary</a:t>
            </a:r>
            <a:endParaRPr lang="it-IT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xmlns="" id="{7A0DC40F-3FE0-A045-9E68-C453D613BF72}"/>
              </a:ext>
            </a:extLst>
          </p:cNvPr>
          <p:cNvCxnSpPr/>
          <p:nvPr/>
        </p:nvCxnSpPr>
        <p:spPr>
          <a:xfrm>
            <a:off x="1616555" y="2028129"/>
            <a:ext cx="108000" cy="0"/>
          </a:xfrm>
          <a:prstGeom prst="line">
            <a:avLst/>
          </a:prstGeom>
          <a:noFill/>
          <a:ln w="41275" cap="sq" cmpd="sng" algn="ctr">
            <a:solidFill>
              <a:srgbClr val="6E349F"/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xmlns="" id="{81C7439E-4DE9-854F-B81B-89B8BB85876D}"/>
              </a:ext>
            </a:extLst>
          </p:cNvPr>
          <p:cNvCxnSpPr/>
          <p:nvPr/>
        </p:nvCxnSpPr>
        <p:spPr>
          <a:xfrm>
            <a:off x="1616555" y="2156095"/>
            <a:ext cx="108000" cy="0"/>
          </a:xfrm>
          <a:prstGeom prst="line">
            <a:avLst/>
          </a:prstGeom>
          <a:noFill/>
          <a:ln w="41275" cap="sq" cmpd="sng" algn="ctr">
            <a:solidFill>
              <a:srgbClr val="D9562D"/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xmlns="" id="{5DFC376E-E7A8-3C46-A5FC-5394748019A1}"/>
              </a:ext>
            </a:extLst>
          </p:cNvPr>
          <p:cNvCxnSpPr/>
          <p:nvPr/>
        </p:nvCxnSpPr>
        <p:spPr>
          <a:xfrm>
            <a:off x="1616555" y="2272987"/>
            <a:ext cx="108000" cy="0"/>
          </a:xfrm>
          <a:prstGeom prst="line">
            <a:avLst/>
          </a:prstGeom>
          <a:noFill/>
          <a:ln w="41275" cap="sq" cmpd="sng" algn="ctr">
            <a:solidFill>
              <a:srgbClr val="C9A02D"/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xmlns="" id="{7E7714E7-6F7D-8B4E-8631-FD3033E212D6}"/>
              </a:ext>
            </a:extLst>
          </p:cNvPr>
          <p:cNvCxnSpPr/>
          <p:nvPr/>
        </p:nvCxnSpPr>
        <p:spPr>
          <a:xfrm>
            <a:off x="1616555" y="2384996"/>
            <a:ext cx="108000" cy="0"/>
          </a:xfrm>
          <a:prstGeom prst="line">
            <a:avLst/>
          </a:prstGeom>
          <a:noFill/>
          <a:ln w="41275" cap="sq" cmpd="sng" algn="ctr">
            <a:solidFill>
              <a:srgbClr val="8CC63F"/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49634A47-8211-8949-8440-8E18B69F7F34}"/>
              </a:ext>
            </a:extLst>
          </p:cNvPr>
          <p:cNvCxnSpPr/>
          <p:nvPr/>
        </p:nvCxnSpPr>
        <p:spPr>
          <a:xfrm>
            <a:off x="1616555" y="2511142"/>
            <a:ext cx="108000" cy="0"/>
          </a:xfrm>
          <a:prstGeom prst="line">
            <a:avLst/>
          </a:prstGeom>
          <a:noFill/>
          <a:ln w="41275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xmlns="" id="{EB36979C-1E95-2240-9805-82F44C352119}"/>
              </a:ext>
            </a:extLst>
          </p:cNvPr>
          <p:cNvCxnSpPr/>
          <p:nvPr/>
        </p:nvCxnSpPr>
        <p:spPr>
          <a:xfrm>
            <a:off x="1616555" y="2628764"/>
            <a:ext cx="108000" cy="0"/>
          </a:xfrm>
          <a:prstGeom prst="line">
            <a:avLst/>
          </a:prstGeom>
          <a:noFill/>
          <a:ln w="41275" cap="sq" cmpd="sng" algn="ctr">
            <a:solidFill>
              <a:srgbClr val="2AAAE3"/>
            </a:solidFill>
            <a:prstDash val="solid"/>
            <a:miter lim="800000"/>
            <a:headEnd type="none" w="med" len="med"/>
            <a:tailEnd type="none" w="lg" len="lg"/>
          </a:ln>
        </p:spPr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0055B24B-041D-434D-A2BE-37C77CE2F462}"/>
              </a:ext>
            </a:extLst>
          </p:cNvPr>
          <p:cNvSpPr txBox="1"/>
          <p:nvPr/>
        </p:nvSpPr>
        <p:spPr>
          <a:xfrm rot="1398588">
            <a:off x="9852562" y="3292274"/>
            <a:ext cx="801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Hematologic</a:t>
            </a:r>
            <a:endParaRPr lang="it-IT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A524D293-34C5-0243-A875-CDDEB2771E4C}"/>
              </a:ext>
            </a:extLst>
          </p:cNvPr>
          <p:cNvSpPr txBox="1"/>
          <p:nvPr/>
        </p:nvSpPr>
        <p:spPr>
          <a:xfrm rot="20805924">
            <a:off x="7436903" y="3056332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endParaRPr lang="it-IT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C99023CA-E3F7-124B-AE78-5FD595B1700A}"/>
              </a:ext>
            </a:extLst>
          </p:cNvPr>
          <p:cNvSpPr txBox="1"/>
          <p:nvPr/>
        </p:nvSpPr>
        <p:spPr>
          <a:xfrm rot="2681758">
            <a:off x="7750065" y="2002846"/>
            <a:ext cx="8034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Pulmonary</a:t>
            </a:r>
            <a:r>
              <a:rPr lang="it-IT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88EFB7DB-620B-DF47-B887-5883C5FE6F3B}"/>
              </a:ext>
            </a:extLst>
          </p:cNvPr>
          <p:cNvSpPr txBox="1"/>
          <p:nvPr/>
        </p:nvSpPr>
        <p:spPr>
          <a:xfrm rot="3239306">
            <a:off x="7912663" y="1849538"/>
            <a:ext cx="7793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Neurology</a:t>
            </a:r>
            <a:r>
              <a:rPr lang="it-IT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DD54FD08-6463-E840-B5BD-8A6211088E1F}"/>
              </a:ext>
            </a:extLst>
          </p:cNvPr>
          <p:cNvSpPr txBox="1"/>
          <p:nvPr/>
        </p:nvSpPr>
        <p:spPr>
          <a:xfrm rot="3785240">
            <a:off x="8145430" y="1759460"/>
            <a:ext cx="6992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</a:t>
            </a:r>
            <a:r>
              <a:rPr lang="it-IT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F605CEC6-08CD-A147-962B-18C9648FCD15}"/>
              </a:ext>
            </a:extLst>
          </p:cNvPr>
          <p:cNvSpPr txBox="1"/>
          <p:nvPr/>
        </p:nvSpPr>
        <p:spPr>
          <a:xfrm rot="4432746">
            <a:off x="8398838" y="1693602"/>
            <a:ext cx="6431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Hepatic</a:t>
            </a:r>
            <a:r>
              <a:rPr lang="it-IT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B8CF1BAD-D7C9-1546-9B6E-46A01F75685F}"/>
              </a:ext>
            </a:extLst>
          </p:cNvPr>
          <p:cNvSpPr txBox="1"/>
          <p:nvPr/>
        </p:nvSpPr>
        <p:spPr>
          <a:xfrm rot="5156784">
            <a:off x="8436475" y="1680835"/>
            <a:ext cx="1072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Cardiovascular</a:t>
            </a:r>
            <a:r>
              <a:rPr lang="it-IT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xmlns="" id="{F7A849FA-A760-3647-9D04-E423FEC20EE4}"/>
              </a:ext>
            </a:extLst>
          </p:cNvPr>
          <p:cNvSpPr txBox="1"/>
          <p:nvPr/>
        </p:nvSpPr>
        <p:spPr>
          <a:xfrm>
            <a:off x="7567127" y="6357937"/>
            <a:ext cx="4624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da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Wudhikam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K, et al. Blood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Adv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2020; 4: 3024–3033</a:t>
            </a:r>
            <a:endParaRPr lang="it-IT" sz="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168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xmlns="" id="{3020CE21-87BB-F34A-A718-65BE4B09C35E}"/>
              </a:ext>
            </a:extLst>
          </p:cNvPr>
          <p:cNvSpPr txBox="1">
            <a:spLocks/>
          </p:cNvSpPr>
          <p:nvPr/>
        </p:nvSpPr>
        <p:spPr>
          <a:xfrm>
            <a:off x="-1" y="506413"/>
            <a:ext cx="11804073" cy="480724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/>
                <a:ea typeface="ＭＳ Ｐゴシック" pitchFamily="-101" charset="-128"/>
                <a:cs typeface="ＭＳ Ｐゴシック" pitchFamily="-101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dirty="0"/>
              <a:t>CAR-T </a:t>
            </a:r>
            <a:r>
              <a:rPr lang="it-IT" dirty="0" err="1"/>
              <a:t>clinical</a:t>
            </a:r>
            <a:r>
              <a:rPr lang="it-IT" dirty="0"/>
              <a:t> </a:t>
            </a:r>
            <a:r>
              <a:rPr lang="it-IT" dirty="0" err="1"/>
              <a:t>facilities</a:t>
            </a:r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70896DC4-4DD0-A04C-92D9-969CFFBC24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26" t="16205" r="12042" b="7764"/>
          <a:stretch/>
        </p:blipFill>
        <p:spPr>
          <a:xfrm>
            <a:off x="1971326" y="1393954"/>
            <a:ext cx="8249347" cy="4557165"/>
          </a:xfrm>
          <a:prstGeom prst="roundRect">
            <a:avLst>
              <a:gd name="adj" fmla="val 4677"/>
            </a:avLst>
          </a:prstGeom>
          <a:ln w="19050">
            <a:solidFill>
              <a:srgbClr val="F16530"/>
            </a:solidFill>
          </a:ln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3684801E-2C78-AA4F-841F-D3E8C1A307E5}"/>
              </a:ext>
            </a:extLst>
          </p:cNvPr>
          <p:cNvSpPr txBox="1"/>
          <p:nvPr/>
        </p:nvSpPr>
        <p:spPr>
          <a:xfrm>
            <a:off x="7567127" y="6357937"/>
            <a:ext cx="4624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EHA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Guidance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Document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2019,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Hemashere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2019 </a:t>
            </a:r>
            <a:endParaRPr lang="it-IT" sz="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286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nettore 1 21">
            <a:extLst>
              <a:ext uri="{FF2B5EF4-FFF2-40B4-BE49-F238E27FC236}">
                <a16:creationId xmlns:a16="http://schemas.microsoft.com/office/drawing/2014/main" xmlns="" id="{C6D0A5F2-5849-C24A-B6C0-89CCFB564E23}"/>
              </a:ext>
            </a:extLst>
          </p:cNvPr>
          <p:cNvCxnSpPr>
            <a:cxnSpLocks noChangeAspect="1"/>
          </p:cNvCxnSpPr>
          <p:nvPr/>
        </p:nvCxnSpPr>
        <p:spPr>
          <a:xfrm>
            <a:off x="5521138" y="2352919"/>
            <a:ext cx="1130838" cy="0"/>
          </a:xfrm>
          <a:prstGeom prst="line">
            <a:avLst/>
          </a:prstGeom>
          <a:noFill/>
          <a:ln w="25400" cap="sq" cmpd="sng" algn="ctr">
            <a:solidFill>
              <a:srgbClr val="F16530"/>
            </a:solidFill>
            <a:prstDash val="solid"/>
            <a:miter lim="800000"/>
            <a:headEnd type="none" w="med" len="med"/>
            <a:tailEnd type="none" w="lg" len="lg"/>
          </a:ln>
        </p:spPr>
      </p:cxnSp>
      <p:graphicFrame>
        <p:nvGraphicFramePr>
          <p:cNvPr id="32" name="Tabella 4">
            <a:extLst>
              <a:ext uri="{FF2B5EF4-FFF2-40B4-BE49-F238E27FC236}">
                <a16:creationId xmlns:a16="http://schemas.microsoft.com/office/drawing/2014/main" xmlns="" id="{C4828F9A-04A8-9E46-8CAD-CE7B231E63EA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395598908"/>
              </p:ext>
            </p:extLst>
          </p:nvPr>
        </p:nvGraphicFramePr>
        <p:xfrm>
          <a:off x="1200150" y="3910531"/>
          <a:ext cx="9429744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4830">
                  <a:extLst>
                    <a:ext uri="{9D8B030D-6E8A-4147-A177-3AD203B41FA5}">
                      <a16:colId xmlns:a16="http://schemas.microsoft.com/office/drawing/2014/main" xmlns="" val="1349430959"/>
                    </a:ext>
                  </a:extLst>
                </a:gridCol>
                <a:gridCol w="2675105">
                  <a:extLst>
                    <a:ext uri="{9D8B030D-6E8A-4147-A177-3AD203B41FA5}">
                      <a16:colId xmlns:a16="http://schemas.microsoft.com/office/drawing/2014/main" xmlns="" val="4066075"/>
                    </a:ext>
                  </a:extLst>
                </a:gridCol>
                <a:gridCol w="1036603">
                  <a:extLst>
                    <a:ext uri="{9D8B030D-6E8A-4147-A177-3AD203B41FA5}">
                      <a16:colId xmlns:a16="http://schemas.microsoft.com/office/drawing/2014/main" xmlns="" val="2838839847"/>
                    </a:ext>
                  </a:extLst>
                </a:gridCol>
                <a:gridCol w="1036603">
                  <a:extLst>
                    <a:ext uri="{9D8B030D-6E8A-4147-A177-3AD203B41FA5}">
                      <a16:colId xmlns:a16="http://schemas.microsoft.com/office/drawing/2014/main" xmlns="" val="3215206227"/>
                    </a:ext>
                  </a:extLst>
                </a:gridCol>
                <a:gridCol w="1036603">
                  <a:extLst>
                    <a:ext uri="{9D8B030D-6E8A-4147-A177-3AD203B41FA5}">
                      <a16:colId xmlns:a16="http://schemas.microsoft.com/office/drawing/2014/main" xmlns="" val="1529150514"/>
                    </a:ext>
                  </a:extLst>
                </a:gridCol>
              </a:tblGrid>
              <a:tr h="219317">
                <a:tc>
                  <a:txBody>
                    <a:bodyPr/>
                    <a:lstStyle/>
                    <a:p>
                      <a:r>
                        <a:rPr lang="it-IT" sz="900" dirty="0" err="1"/>
                        <a:t>Parameter</a:t>
                      </a:r>
                      <a:endParaRPr lang="it-IT" sz="9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9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 err="1"/>
                        <a:t>Hazard</a:t>
                      </a:r>
                      <a:r>
                        <a:rPr lang="it-IT" sz="900" dirty="0"/>
                        <a:t> ratio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95% CI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i="0" dirty="0" err="1"/>
                        <a:t>p</a:t>
                      </a:r>
                      <a:r>
                        <a:rPr lang="it-IT" sz="900" dirty="0"/>
                        <a:t> </a:t>
                      </a:r>
                      <a:r>
                        <a:rPr lang="it-IT" sz="900" dirty="0" err="1"/>
                        <a:t>value</a:t>
                      </a:r>
                      <a:endParaRPr lang="it-IT" sz="9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8010812"/>
                  </a:ext>
                </a:extLst>
              </a:tr>
              <a:tr h="219317">
                <a:tc>
                  <a:txBody>
                    <a:bodyPr/>
                    <a:lstStyle/>
                    <a:p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Baseline LDH, log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1.22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0.93–1.60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0.14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59597053"/>
                  </a:ext>
                </a:extLst>
              </a:tr>
              <a:tr h="219317">
                <a:tc>
                  <a:txBody>
                    <a:bodyPr/>
                    <a:lstStyle/>
                    <a:p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Baseline CRP, log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1.05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0.93–1.20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0.42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5149192"/>
                  </a:ext>
                </a:extLst>
              </a:tr>
              <a:tr h="21931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Total </a:t>
                      </a:r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viable</a:t>
                      </a:r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 T </a:t>
                      </a:r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cells</a:t>
                      </a:r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 (10E8) log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1.03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0.67–1.58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0.88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0137119"/>
                  </a:ext>
                </a:extLst>
              </a:tr>
              <a:tr h="219317">
                <a:tc>
                  <a:txBody>
                    <a:bodyPr/>
                    <a:lstStyle/>
                    <a:p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Transduction</a:t>
                      </a:r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efficiency</a:t>
                      </a:r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 (%CAR+ T </a:t>
                      </a:r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cells</a:t>
                      </a:r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1.16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0.86–1.56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0.34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14954268"/>
                  </a:ext>
                </a:extLst>
              </a:tr>
              <a:tr h="21931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Total </a:t>
                      </a:r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number</a:t>
                      </a:r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 of CAR+CD4+2B4+ T </a:t>
                      </a:r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cells</a:t>
                      </a:r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  (10E8) log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0.86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0.70–1.06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0.16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2666685"/>
                  </a:ext>
                </a:extLst>
              </a:tr>
              <a:tr h="21931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Total </a:t>
                      </a:r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number</a:t>
                      </a:r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 of CAR+CD4+ </a:t>
                      </a:r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effector</a:t>
                      </a:r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 T </a:t>
                      </a:r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cells</a:t>
                      </a:r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  (10E8) log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0.90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0.75–1.08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0.27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91888493"/>
                  </a:ext>
                </a:extLst>
              </a:tr>
            </a:tbl>
          </a:graphicData>
        </a:graphic>
      </p:graphicFrame>
      <p:graphicFrame>
        <p:nvGraphicFramePr>
          <p:cNvPr id="2" name="Tabella 4">
            <a:extLst>
              <a:ext uri="{FF2B5EF4-FFF2-40B4-BE49-F238E27FC236}">
                <a16:creationId xmlns:a16="http://schemas.microsoft.com/office/drawing/2014/main" xmlns="" id="{A916AD3F-002A-DD4E-A488-6E419FC2A5B2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91798661"/>
              </p:ext>
            </p:extLst>
          </p:nvPr>
        </p:nvGraphicFramePr>
        <p:xfrm>
          <a:off x="1200149" y="1320277"/>
          <a:ext cx="9429746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8666">
                  <a:extLst>
                    <a:ext uri="{9D8B030D-6E8A-4147-A177-3AD203B41FA5}">
                      <a16:colId xmlns:a16="http://schemas.microsoft.com/office/drawing/2014/main" xmlns="" val="1349430959"/>
                    </a:ext>
                  </a:extLst>
                </a:gridCol>
                <a:gridCol w="3020204">
                  <a:extLst>
                    <a:ext uri="{9D8B030D-6E8A-4147-A177-3AD203B41FA5}">
                      <a16:colId xmlns:a16="http://schemas.microsoft.com/office/drawing/2014/main" xmlns="" val="4066075"/>
                    </a:ext>
                  </a:extLst>
                </a:gridCol>
                <a:gridCol w="1040292">
                  <a:extLst>
                    <a:ext uri="{9D8B030D-6E8A-4147-A177-3AD203B41FA5}">
                      <a16:colId xmlns:a16="http://schemas.microsoft.com/office/drawing/2014/main" xmlns="" val="2838839847"/>
                    </a:ext>
                  </a:extLst>
                </a:gridCol>
                <a:gridCol w="1040292">
                  <a:extLst>
                    <a:ext uri="{9D8B030D-6E8A-4147-A177-3AD203B41FA5}">
                      <a16:colId xmlns:a16="http://schemas.microsoft.com/office/drawing/2014/main" xmlns="" val="3215206227"/>
                    </a:ext>
                  </a:extLst>
                </a:gridCol>
                <a:gridCol w="1040292">
                  <a:extLst>
                    <a:ext uri="{9D8B030D-6E8A-4147-A177-3AD203B41FA5}">
                      <a16:colId xmlns:a16="http://schemas.microsoft.com/office/drawing/2014/main" xmlns="" val="1529150514"/>
                    </a:ext>
                  </a:extLst>
                </a:gridCol>
              </a:tblGrid>
              <a:tr h="214693">
                <a:tc>
                  <a:txBody>
                    <a:bodyPr/>
                    <a:lstStyle/>
                    <a:p>
                      <a:r>
                        <a:rPr lang="it-IT" sz="900" dirty="0" err="1"/>
                        <a:t>Parameter</a:t>
                      </a:r>
                      <a:endParaRPr lang="it-IT" sz="9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9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 err="1"/>
                        <a:t>Hazard</a:t>
                      </a:r>
                      <a:r>
                        <a:rPr lang="it-IT" sz="900" dirty="0"/>
                        <a:t> ratio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95% CI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i="0" dirty="0" err="1"/>
                        <a:t>p</a:t>
                      </a:r>
                      <a:r>
                        <a:rPr lang="it-IT" sz="900" i="0" dirty="0"/>
                        <a:t> </a:t>
                      </a:r>
                      <a:r>
                        <a:rPr lang="it-IT" sz="900" i="0" dirty="0" err="1"/>
                        <a:t>value</a:t>
                      </a:r>
                      <a:endParaRPr lang="it-IT" sz="900" i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8010812"/>
                  </a:ext>
                </a:extLst>
              </a:tr>
              <a:tr h="214693">
                <a:tc>
                  <a:txBody>
                    <a:bodyPr/>
                    <a:lstStyle/>
                    <a:p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Transduction</a:t>
                      </a:r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efficiency</a:t>
                      </a:r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 (%CAR+ T </a:t>
                      </a:r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cells</a:t>
                      </a:r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2.33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0.45–12.1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0.31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59597053"/>
                  </a:ext>
                </a:extLst>
              </a:tr>
              <a:tr h="214693">
                <a:tc>
                  <a:txBody>
                    <a:bodyPr/>
                    <a:lstStyle/>
                    <a:p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CAR+CD4+ </a:t>
                      </a:r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Effector</a:t>
                      </a:r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memory</a:t>
                      </a:r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 T </a:t>
                      </a:r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cells</a:t>
                      </a:r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 (10E8) log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1.24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0.31–4.95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0.76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5149192"/>
                  </a:ext>
                </a:extLst>
              </a:tr>
              <a:tr h="21469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CAR+CD8+ </a:t>
                      </a:r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Effector</a:t>
                      </a:r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memory</a:t>
                      </a:r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 T </a:t>
                      </a:r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cells</a:t>
                      </a:r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 (10E8) log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0.73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0.27–1.94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0.53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0137119"/>
                  </a:ext>
                </a:extLst>
              </a:tr>
              <a:tr h="214693">
                <a:tc>
                  <a:txBody>
                    <a:bodyPr/>
                    <a:lstStyle/>
                    <a:p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CAR-negative T </a:t>
                      </a:r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cells</a:t>
                      </a:r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 (10E8) log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1.30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0.15–11.2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0.81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14954268"/>
                  </a:ext>
                </a:extLst>
              </a:tr>
              <a:tr h="21469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CAR+CD8 T </a:t>
                      </a:r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cells</a:t>
                      </a:r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 (10E8) log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1.29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0.44–3.77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0.64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2666685"/>
                  </a:ext>
                </a:extLst>
              </a:tr>
              <a:tr h="21469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CAR+CD4 T </a:t>
                      </a:r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cells</a:t>
                      </a:r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 (10E8) log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0.44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0.06–3.25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0.42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91888493"/>
                  </a:ext>
                </a:extLst>
              </a:tr>
            </a:tbl>
          </a:graphicData>
        </a:graphic>
      </p:graphicFrame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B1F1E53-E71B-8042-8926-650F6C00E136}"/>
              </a:ext>
            </a:extLst>
          </p:cNvPr>
          <p:cNvCxnSpPr>
            <a:cxnSpLocks noChangeAspect="1"/>
          </p:cNvCxnSpPr>
          <p:nvPr/>
        </p:nvCxnSpPr>
        <p:spPr>
          <a:xfrm>
            <a:off x="5808900" y="1661901"/>
            <a:ext cx="882587" cy="0"/>
          </a:xfrm>
          <a:prstGeom prst="line">
            <a:avLst/>
          </a:prstGeom>
          <a:noFill/>
          <a:ln w="25400" cap="sq" cmpd="sng" algn="ctr">
            <a:solidFill>
              <a:srgbClr val="F16530"/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xmlns="" id="{4558071A-DC90-BF41-8276-FCFEACEF1842}"/>
              </a:ext>
            </a:extLst>
          </p:cNvPr>
          <p:cNvCxnSpPr>
            <a:cxnSpLocks noChangeAspect="1"/>
          </p:cNvCxnSpPr>
          <p:nvPr/>
        </p:nvCxnSpPr>
        <p:spPr>
          <a:xfrm>
            <a:off x="5704014" y="2134011"/>
            <a:ext cx="485926" cy="0"/>
          </a:xfrm>
          <a:prstGeom prst="line">
            <a:avLst/>
          </a:prstGeom>
          <a:noFill/>
          <a:ln w="25400" cap="sq" cmpd="sng" algn="ctr">
            <a:solidFill>
              <a:srgbClr val="F16530"/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xmlns="" id="{65727960-DEC1-6F44-B7CF-BA73C492B910}"/>
              </a:ext>
            </a:extLst>
          </p:cNvPr>
          <p:cNvCxnSpPr>
            <a:cxnSpLocks noChangeAspect="1"/>
          </p:cNvCxnSpPr>
          <p:nvPr/>
        </p:nvCxnSpPr>
        <p:spPr>
          <a:xfrm>
            <a:off x="5748646" y="1885805"/>
            <a:ext cx="711419" cy="0"/>
          </a:xfrm>
          <a:prstGeom prst="line">
            <a:avLst/>
          </a:prstGeom>
          <a:noFill/>
          <a:ln w="25400" cap="sq" cmpd="sng" algn="ctr">
            <a:solidFill>
              <a:srgbClr val="F16530"/>
            </a:solidFill>
            <a:prstDash val="solid"/>
            <a:miter lim="800000"/>
            <a:headEnd type="none" w="med" len="med"/>
            <a:tailEnd type="none" w="lg" len="lg"/>
          </a:ln>
        </p:spPr>
      </p:cxnSp>
      <p:sp>
        <p:nvSpPr>
          <p:cNvPr id="3" name="Titolo 1">
            <a:extLst>
              <a:ext uri="{FF2B5EF4-FFF2-40B4-BE49-F238E27FC236}">
                <a16:creationId xmlns:a16="http://schemas.microsoft.com/office/drawing/2014/main" xmlns="" id="{3020CE21-87BB-F34A-A718-65BE4B09C35E}"/>
              </a:ext>
            </a:extLst>
          </p:cNvPr>
          <p:cNvSpPr txBox="1">
            <a:spLocks/>
          </p:cNvSpPr>
          <p:nvPr/>
        </p:nvSpPr>
        <p:spPr>
          <a:xfrm>
            <a:off x="-1" y="506413"/>
            <a:ext cx="11804073" cy="480724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/>
                <a:ea typeface="ＭＳ Ｐゴシック" pitchFamily="-101" charset="-128"/>
                <a:cs typeface="ＭＳ Ｐゴシック" pitchFamily="-101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dirty="0" err="1"/>
              <a:t>Biological</a:t>
            </a:r>
            <a:r>
              <a:rPr lang="it-IT" dirty="0"/>
              <a:t> </a:t>
            </a:r>
            <a:r>
              <a:rPr lang="it-IT" dirty="0" err="1"/>
              <a:t>markers</a:t>
            </a:r>
            <a:r>
              <a:rPr lang="it-IT" dirty="0"/>
              <a:t>: Multivariate </a:t>
            </a:r>
            <a:r>
              <a:rPr lang="it-IT" dirty="0" err="1"/>
              <a:t>analyses</a:t>
            </a:r>
            <a:r>
              <a:rPr lang="it-IT" baseline="30000" dirty="0" err="1"/>
              <a:t>a</a:t>
            </a:r>
            <a:r>
              <a:rPr lang="it-IT" dirty="0"/>
              <a:t> for </a:t>
            </a:r>
            <a:r>
              <a:rPr lang="it-IT" dirty="0" err="1"/>
              <a:t>DoR</a:t>
            </a:r>
            <a:r>
              <a:rPr lang="it-IT" dirty="0"/>
              <a:t> and PFS in JULIET</a:t>
            </a:r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xmlns="" id="{A2455CC5-0924-804A-81B2-4AC203EAC58B}"/>
              </a:ext>
            </a:extLst>
          </p:cNvPr>
          <p:cNvCxnSpPr>
            <a:cxnSpLocks/>
          </p:cNvCxnSpPr>
          <p:nvPr/>
        </p:nvCxnSpPr>
        <p:spPr>
          <a:xfrm>
            <a:off x="6024637" y="1543916"/>
            <a:ext cx="0" cy="1476000"/>
          </a:xfrm>
          <a:prstGeom prst="line">
            <a:avLst/>
          </a:prstGeom>
          <a:noFill/>
          <a:ln w="12700" cap="sq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7" name="Connettore 1 6">
            <a:extLst>
              <a:ext uri="{FF2B5EF4-FFF2-40B4-BE49-F238E27FC236}">
                <a16:creationId xmlns:a16="http://schemas.microsoft.com/office/drawing/2014/main" xmlns="" id="{7CBD7D91-63FF-914B-97F4-1B5B15D83B2C}"/>
              </a:ext>
            </a:extLst>
          </p:cNvPr>
          <p:cNvCxnSpPr>
            <a:cxnSpLocks noChangeAspect="1"/>
          </p:cNvCxnSpPr>
          <p:nvPr/>
        </p:nvCxnSpPr>
        <p:spPr>
          <a:xfrm>
            <a:off x="4799793" y="2921391"/>
            <a:ext cx="0" cy="88772"/>
          </a:xfrm>
          <a:prstGeom prst="line">
            <a:avLst/>
          </a:prstGeom>
          <a:noFill/>
          <a:ln w="12700" cap="sq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9" name="Connettore 1 8">
            <a:extLst>
              <a:ext uri="{FF2B5EF4-FFF2-40B4-BE49-F238E27FC236}">
                <a16:creationId xmlns:a16="http://schemas.microsoft.com/office/drawing/2014/main" xmlns="" id="{792DAF4F-3D7F-604A-A958-4E5B2ABCBC27}"/>
              </a:ext>
            </a:extLst>
          </p:cNvPr>
          <p:cNvCxnSpPr>
            <a:cxnSpLocks noChangeAspect="1"/>
          </p:cNvCxnSpPr>
          <p:nvPr/>
        </p:nvCxnSpPr>
        <p:spPr>
          <a:xfrm>
            <a:off x="7294638" y="2921392"/>
            <a:ext cx="0" cy="88772"/>
          </a:xfrm>
          <a:prstGeom prst="line">
            <a:avLst/>
          </a:prstGeom>
          <a:noFill/>
          <a:ln w="12700" cap="sq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lg" len="lg"/>
          </a:ln>
        </p:spPr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33DCC612-F79D-B247-96AD-FDB68EEA3D03}"/>
              </a:ext>
            </a:extLst>
          </p:cNvPr>
          <p:cNvSpPr txBox="1">
            <a:spLocks noChangeAspect="1"/>
          </p:cNvSpPr>
          <p:nvPr/>
        </p:nvSpPr>
        <p:spPr>
          <a:xfrm>
            <a:off x="4598529" y="3001512"/>
            <a:ext cx="4090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0.01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5C716421-A123-2444-809A-49B58E0681DA}"/>
              </a:ext>
            </a:extLst>
          </p:cNvPr>
          <p:cNvSpPr txBox="1">
            <a:spLocks noChangeAspect="1"/>
          </p:cNvSpPr>
          <p:nvPr/>
        </p:nvSpPr>
        <p:spPr>
          <a:xfrm>
            <a:off x="5914812" y="3011348"/>
            <a:ext cx="2487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A962047E-585D-064E-BEC2-0AF89E36938E}"/>
              </a:ext>
            </a:extLst>
          </p:cNvPr>
          <p:cNvSpPr txBox="1">
            <a:spLocks noChangeAspect="1"/>
          </p:cNvSpPr>
          <p:nvPr/>
        </p:nvSpPr>
        <p:spPr>
          <a:xfrm>
            <a:off x="7126337" y="3001512"/>
            <a:ext cx="3770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48C63347-D519-2B49-93C1-CAFE1BE904DC}"/>
              </a:ext>
            </a:extLst>
          </p:cNvPr>
          <p:cNvSpPr>
            <a:spLocks noChangeAspect="1"/>
          </p:cNvSpPr>
          <p:nvPr/>
        </p:nvSpPr>
        <p:spPr bwMode="auto">
          <a:xfrm>
            <a:off x="6197568" y="1621244"/>
            <a:ext cx="92398" cy="86607"/>
          </a:xfrm>
          <a:prstGeom prst="rect">
            <a:avLst/>
          </a:prstGeom>
          <a:solidFill>
            <a:srgbClr val="F16530"/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  <a:latin typeface="Arial" pitchFamily="-65" charset="0"/>
              <a:cs typeface="ＭＳ Ｐゴシック" pitchFamily="-65" charset="-128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CD4E628E-2C4A-F64C-9E8B-BC486E85DF36}"/>
              </a:ext>
            </a:extLst>
          </p:cNvPr>
          <p:cNvSpPr>
            <a:spLocks noChangeAspect="1"/>
          </p:cNvSpPr>
          <p:nvPr/>
        </p:nvSpPr>
        <p:spPr bwMode="auto">
          <a:xfrm>
            <a:off x="6029902" y="1848257"/>
            <a:ext cx="92368" cy="86579"/>
          </a:xfrm>
          <a:prstGeom prst="rect">
            <a:avLst/>
          </a:prstGeom>
          <a:solidFill>
            <a:srgbClr val="F16530"/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  <a:latin typeface="Arial" pitchFamily="-65" charset="0"/>
              <a:cs typeface="ＭＳ Ｐゴシック" pitchFamily="-65" charset="-128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xmlns="" id="{B8C8E8F2-DF4B-5046-AD56-9AB67C1742F6}"/>
              </a:ext>
            </a:extLst>
          </p:cNvPr>
          <p:cNvSpPr>
            <a:spLocks noChangeAspect="1"/>
          </p:cNvSpPr>
          <p:nvPr/>
        </p:nvSpPr>
        <p:spPr bwMode="auto">
          <a:xfrm>
            <a:off x="5931706" y="2101746"/>
            <a:ext cx="92368" cy="86579"/>
          </a:xfrm>
          <a:prstGeom prst="rect">
            <a:avLst/>
          </a:prstGeom>
          <a:solidFill>
            <a:srgbClr val="F16530"/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  <a:latin typeface="Arial" pitchFamily="-65" charset="0"/>
              <a:cs typeface="ＭＳ Ｐゴシック" pitchFamily="-65" charset="-128"/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xmlns="" id="{6B72C1AB-BDFF-3949-B39E-1C67EDF19912}"/>
              </a:ext>
            </a:extLst>
          </p:cNvPr>
          <p:cNvSpPr>
            <a:spLocks noChangeAspect="1"/>
          </p:cNvSpPr>
          <p:nvPr/>
        </p:nvSpPr>
        <p:spPr bwMode="auto">
          <a:xfrm>
            <a:off x="6028905" y="2312261"/>
            <a:ext cx="92398" cy="86607"/>
          </a:xfrm>
          <a:prstGeom prst="rect">
            <a:avLst/>
          </a:prstGeom>
          <a:solidFill>
            <a:srgbClr val="F16530"/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  <a:latin typeface="Arial" pitchFamily="-65" charset="0"/>
              <a:cs typeface="ＭＳ Ｐゴシック" pitchFamily="-65" charset="-128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2A2527F2-4858-7145-8574-655D5DB36B16}"/>
              </a:ext>
            </a:extLst>
          </p:cNvPr>
          <p:cNvSpPr>
            <a:spLocks noChangeAspect="1"/>
          </p:cNvSpPr>
          <p:nvPr/>
        </p:nvSpPr>
        <p:spPr bwMode="auto">
          <a:xfrm>
            <a:off x="6022210" y="2534596"/>
            <a:ext cx="92398" cy="86607"/>
          </a:xfrm>
          <a:prstGeom prst="rect">
            <a:avLst/>
          </a:prstGeom>
          <a:solidFill>
            <a:srgbClr val="F16530"/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  <a:latin typeface="Arial" pitchFamily="-65" charset="0"/>
              <a:cs typeface="ＭＳ Ｐゴシック" pitchFamily="-65" charset="-128"/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xmlns="" id="{1DC77BC4-B946-B844-89F4-6017623E0693}"/>
              </a:ext>
            </a:extLst>
          </p:cNvPr>
          <p:cNvSpPr>
            <a:spLocks noChangeAspect="1"/>
          </p:cNvSpPr>
          <p:nvPr/>
        </p:nvSpPr>
        <p:spPr bwMode="auto">
          <a:xfrm>
            <a:off x="5766304" y="2762913"/>
            <a:ext cx="92398" cy="86607"/>
          </a:xfrm>
          <a:prstGeom prst="rect">
            <a:avLst/>
          </a:prstGeom>
          <a:solidFill>
            <a:srgbClr val="F16530"/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  <a:latin typeface="Arial" pitchFamily="-65" charset="0"/>
              <a:cs typeface="ＭＳ Ｐゴシック" pitchFamily="-65" charset="-128"/>
            </a:endParaRPr>
          </a:p>
        </p:txBody>
      </p:sp>
      <p:cxnSp>
        <p:nvCxnSpPr>
          <p:cNvPr id="26" name="Connettore 1 25">
            <a:extLst>
              <a:ext uri="{FF2B5EF4-FFF2-40B4-BE49-F238E27FC236}">
                <a16:creationId xmlns:a16="http://schemas.microsoft.com/office/drawing/2014/main" xmlns="" id="{5ADA28EB-DB34-B846-8470-FDB0C53B1071}"/>
              </a:ext>
            </a:extLst>
          </p:cNvPr>
          <p:cNvCxnSpPr>
            <a:cxnSpLocks noChangeAspect="1"/>
          </p:cNvCxnSpPr>
          <p:nvPr/>
        </p:nvCxnSpPr>
        <p:spPr>
          <a:xfrm>
            <a:off x="5281184" y="2796384"/>
            <a:ext cx="1063409" cy="0"/>
          </a:xfrm>
          <a:prstGeom prst="line">
            <a:avLst/>
          </a:prstGeom>
          <a:noFill/>
          <a:ln w="25400" cap="sq" cmpd="sng" algn="ctr">
            <a:solidFill>
              <a:srgbClr val="F16530"/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33" name="Connettore 1 32">
            <a:extLst>
              <a:ext uri="{FF2B5EF4-FFF2-40B4-BE49-F238E27FC236}">
                <a16:creationId xmlns:a16="http://schemas.microsoft.com/office/drawing/2014/main" xmlns="" id="{9DDAF2B5-5A7C-9740-AC36-44593C20C092}"/>
              </a:ext>
            </a:extLst>
          </p:cNvPr>
          <p:cNvCxnSpPr>
            <a:cxnSpLocks noChangeAspect="1"/>
            <a:endCxn id="37" idx="0"/>
          </p:cNvCxnSpPr>
          <p:nvPr/>
        </p:nvCxnSpPr>
        <p:spPr>
          <a:xfrm>
            <a:off x="6076705" y="4154269"/>
            <a:ext cx="0" cy="0"/>
          </a:xfrm>
          <a:prstGeom prst="line">
            <a:avLst/>
          </a:prstGeom>
          <a:noFill/>
          <a:ln w="12700" cap="sq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34" name="Connettore 1 33">
            <a:extLst>
              <a:ext uri="{FF2B5EF4-FFF2-40B4-BE49-F238E27FC236}">
                <a16:creationId xmlns:a16="http://schemas.microsoft.com/office/drawing/2014/main" xmlns="" id="{499A8099-6AA1-3F42-9F0E-4EC96986D3C2}"/>
              </a:ext>
            </a:extLst>
          </p:cNvPr>
          <p:cNvCxnSpPr>
            <a:cxnSpLocks noChangeAspect="1"/>
          </p:cNvCxnSpPr>
          <p:nvPr/>
        </p:nvCxnSpPr>
        <p:spPr>
          <a:xfrm>
            <a:off x="4814155" y="5517755"/>
            <a:ext cx="0" cy="87990"/>
          </a:xfrm>
          <a:prstGeom prst="line">
            <a:avLst/>
          </a:prstGeom>
          <a:noFill/>
          <a:ln w="12700" cap="sq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35" name="Connettore 1 34">
            <a:extLst>
              <a:ext uri="{FF2B5EF4-FFF2-40B4-BE49-F238E27FC236}">
                <a16:creationId xmlns:a16="http://schemas.microsoft.com/office/drawing/2014/main" xmlns="" id="{4A632861-804D-BF4A-B921-8572ADCDCE84}"/>
              </a:ext>
            </a:extLst>
          </p:cNvPr>
          <p:cNvCxnSpPr>
            <a:cxnSpLocks noChangeAspect="1"/>
          </p:cNvCxnSpPr>
          <p:nvPr/>
        </p:nvCxnSpPr>
        <p:spPr>
          <a:xfrm>
            <a:off x="7385802" y="5517755"/>
            <a:ext cx="0" cy="87990"/>
          </a:xfrm>
          <a:prstGeom prst="line">
            <a:avLst/>
          </a:prstGeom>
          <a:noFill/>
          <a:ln w="12700" cap="sq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lg" len="lg"/>
          </a:ln>
        </p:spPr>
      </p:cxnSp>
      <p:sp>
        <p:nvSpPr>
          <p:cNvPr id="36" name="CasellaDiTesto 35">
            <a:extLst>
              <a:ext uri="{FF2B5EF4-FFF2-40B4-BE49-F238E27FC236}">
                <a16:creationId xmlns:a16="http://schemas.microsoft.com/office/drawing/2014/main" xmlns="" id="{B330B1EE-4B26-1B4A-A487-68D55CB1A7A5}"/>
              </a:ext>
            </a:extLst>
          </p:cNvPr>
          <p:cNvSpPr txBox="1">
            <a:spLocks noChangeAspect="1"/>
          </p:cNvSpPr>
          <p:nvPr/>
        </p:nvSpPr>
        <p:spPr>
          <a:xfrm>
            <a:off x="4606695" y="5587425"/>
            <a:ext cx="421679" cy="214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0.01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xmlns="" id="{7CB62922-2AE5-5741-AFDA-BA2F1D0A7F06}"/>
              </a:ext>
            </a:extLst>
          </p:cNvPr>
          <p:cNvSpPr txBox="1">
            <a:spLocks noChangeAspect="1"/>
          </p:cNvSpPr>
          <p:nvPr/>
        </p:nvSpPr>
        <p:spPr>
          <a:xfrm>
            <a:off x="5963499" y="5587425"/>
            <a:ext cx="256445" cy="214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xmlns="" id="{AE45ECB9-35E1-6840-A6B1-4122B6323CBC}"/>
              </a:ext>
            </a:extLst>
          </p:cNvPr>
          <p:cNvSpPr txBox="1">
            <a:spLocks noChangeAspect="1"/>
          </p:cNvSpPr>
          <p:nvPr/>
        </p:nvSpPr>
        <p:spPr>
          <a:xfrm>
            <a:off x="7212320" y="5587425"/>
            <a:ext cx="388633" cy="214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xmlns="" id="{7E329E94-3002-F747-97CC-117BDB68A101}"/>
              </a:ext>
            </a:extLst>
          </p:cNvPr>
          <p:cNvSpPr>
            <a:spLocks noChangeAspect="1"/>
          </p:cNvSpPr>
          <p:nvPr/>
        </p:nvSpPr>
        <p:spPr bwMode="auto">
          <a:xfrm>
            <a:off x="6132491" y="4213261"/>
            <a:ext cx="95244" cy="85845"/>
          </a:xfrm>
          <a:prstGeom prst="rect">
            <a:avLst/>
          </a:prstGeom>
          <a:solidFill>
            <a:srgbClr val="F16530"/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endParaRPr lang="it-IT">
              <a:latin typeface="Arial" pitchFamily="-65" charset="0"/>
              <a:cs typeface="ＭＳ Ｐゴシック" pitchFamily="-65" charset="-128"/>
            </a:endParaRPr>
          </a:p>
        </p:txBody>
      </p:sp>
      <p:cxnSp>
        <p:nvCxnSpPr>
          <p:cNvPr id="40" name="Connettore 1 39">
            <a:extLst>
              <a:ext uri="{FF2B5EF4-FFF2-40B4-BE49-F238E27FC236}">
                <a16:creationId xmlns:a16="http://schemas.microsoft.com/office/drawing/2014/main" xmlns="" id="{29EEBA83-F94C-AA48-80F8-4D9A5D79EBF6}"/>
              </a:ext>
            </a:extLst>
          </p:cNvPr>
          <p:cNvCxnSpPr>
            <a:cxnSpLocks noChangeAspect="1"/>
          </p:cNvCxnSpPr>
          <p:nvPr/>
        </p:nvCxnSpPr>
        <p:spPr>
          <a:xfrm>
            <a:off x="6053433" y="4256183"/>
            <a:ext cx="260894" cy="0"/>
          </a:xfrm>
          <a:prstGeom prst="line">
            <a:avLst/>
          </a:prstGeom>
          <a:noFill/>
          <a:ln w="25400" cap="sq" cmpd="sng" algn="ctr">
            <a:solidFill>
              <a:srgbClr val="F16530"/>
            </a:solidFill>
            <a:prstDash val="solid"/>
            <a:miter lim="800000"/>
            <a:headEnd type="none" w="med" len="med"/>
            <a:tailEnd type="none" w="lg" len="lg"/>
          </a:ln>
        </p:spPr>
      </p:cxnSp>
      <p:sp>
        <p:nvSpPr>
          <p:cNvPr id="41" name="Rettangolo 40">
            <a:extLst>
              <a:ext uri="{FF2B5EF4-FFF2-40B4-BE49-F238E27FC236}">
                <a16:creationId xmlns:a16="http://schemas.microsoft.com/office/drawing/2014/main" xmlns="" id="{C628B73A-03A4-1A40-BB36-2D09298A3E27}"/>
              </a:ext>
            </a:extLst>
          </p:cNvPr>
          <p:cNvSpPr>
            <a:spLocks noChangeAspect="1"/>
          </p:cNvSpPr>
          <p:nvPr/>
        </p:nvSpPr>
        <p:spPr bwMode="auto">
          <a:xfrm>
            <a:off x="6046921" y="4452869"/>
            <a:ext cx="95244" cy="85845"/>
          </a:xfrm>
          <a:prstGeom prst="rect">
            <a:avLst/>
          </a:prstGeom>
          <a:solidFill>
            <a:srgbClr val="F16530"/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endParaRPr lang="it-IT">
              <a:latin typeface="Arial" pitchFamily="-65" charset="0"/>
              <a:cs typeface="ＭＳ Ｐゴシック" pitchFamily="-65" charset="-128"/>
            </a:endParaRPr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xmlns="" id="{CBD14BB2-68F7-0F4B-8ECA-2FAA7679463B}"/>
              </a:ext>
            </a:extLst>
          </p:cNvPr>
          <p:cNvSpPr>
            <a:spLocks noChangeAspect="1"/>
          </p:cNvSpPr>
          <p:nvPr/>
        </p:nvSpPr>
        <p:spPr bwMode="auto">
          <a:xfrm>
            <a:off x="6026704" y="4670621"/>
            <a:ext cx="95244" cy="85845"/>
          </a:xfrm>
          <a:prstGeom prst="rect">
            <a:avLst/>
          </a:prstGeom>
          <a:solidFill>
            <a:srgbClr val="F16530"/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endParaRPr lang="it-IT">
              <a:latin typeface="Arial" pitchFamily="-65" charset="0"/>
              <a:cs typeface="ＭＳ Ｐゴシック" pitchFamily="-65" charset="-128"/>
            </a:endParaRPr>
          </a:p>
        </p:txBody>
      </p:sp>
      <p:cxnSp>
        <p:nvCxnSpPr>
          <p:cNvPr id="44" name="Connettore 1 43">
            <a:extLst>
              <a:ext uri="{FF2B5EF4-FFF2-40B4-BE49-F238E27FC236}">
                <a16:creationId xmlns:a16="http://schemas.microsoft.com/office/drawing/2014/main" xmlns="" id="{5E35F35A-ADDF-144A-B84E-CD8896C5EF0D}"/>
              </a:ext>
            </a:extLst>
          </p:cNvPr>
          <p:cNvCxnSpPr>
            <a:cxnSpLocks noChangeAspect="1"/>
          </p:cNvCxnSpPr>
          <p:nvPr/>
        </p:nvCxnSpPr>
        <p:spPr>
          <a:xfrm>
            <a:off x="5869238" y="4710627"/>
            <a:ext cx="467932" cy="0"/>
          </a:xfrm>
          <a:prstGeom prst="line">
            <a:avLst/>
          </a:prstGeom>
          <a:noFill/>
          <a:ln w="25400" cap="sq" cmpd="sng" algn="ctr">
            <a:solidFill>
              <a:srgbClr val="F16530"/>
            </a:solidFill>
            <a:prstDash val="solid"/>
            <a:miter lim="800000"/>
            <a:headEnd type="none" w="med" len="med"/>
            <a:tailEnd type="none" w="lg" len="lg"/>
          </a:ln>
        </p:spPr>
      </p:cxnSp>
      <p:sp>
        <p:nvSpPr>
          <p:cNvPr id="45" name="Rettangolo 44">
            <a:extLst>
              <a:ext uri="{FF2B5EF4-FFF2-40B4-BE49-F238E27FC236}">
                <a16:creationId xmlns:a16="http://schemas.microsoft.com/office/drawing/2014/main" xmlns="" id="{4ABB9410-6D76-7C4D-92F9-BB70822AEBF0}"/>
              </a:ext>
            </a:extLst>
          </p:cNvPr>
          <p:cNvSpPr>
            <a:spLocks noChangeAspect="1"/>
          </p:cNvSpPr>
          <p:nvPr/>
        </p:nvSpPr>
        <p:spPr bwMode="auto">
          <a:xfrm>
            <a:off x="6084869" y="4904127"/>
            <a:ext cx="95244" cy="85845"/>
          </a:xfrm>
          <a:prstGeom prst="rect">
            <a:avLst/>
          </a:prstGeom>
          <a:solidFill>
            <a:srgbClr val="F16530"/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endParaRPr lang="it-IT">
              <a:latin typeface="Arial" pitchFamily="-65" charset="0"/>
              <a:cs typeface="ＭＳ Ｐゴシック" pitchFamily="-65" charset="-128"/>
            </a:endParaRPr>
          </a:p>
        </p:txBody>
      </p:sp>
      <p:cxnSp>
        <p:nvCxnSpPr>
          <p:cNvPr id="46" name="Connettore 1 45">
            <a:extLst>
              <a:ext uri="{FF2B5EF4-FFF2-40B4-BE49-F238E27FC236}">
                <a16:creationId xmlns:a16="http://schemas.microsoft.com/office/drawing/2014/main" xmlns="" id="{E7CB0D30-A0EC-6446-8597-F5D8C8A6D6EA}"/>
              </a:ext>
            </a:extLst>
          </p:cNvPr>
          <p:cNvCxnSpPr>
            <a:cxnSpLocks noChangeAspect="1"/>
          </p:cNvCxnSpPr>
          <p:nvPr/>
        </p:nvCxnSpPr>
        <p:spPr>
          <a:xfrm>
            <a:off x="5996654" y="4947049"/>
            <a:ext cx="312550" cy="0"/>
          </a:xfrm>
          <a:prstGeom prst="line">
            <a:avLst/>
          </a:prstGeom>
          <a:noFill/>
          <a:ln w="25400" cap="sq" cmpd="sng" algn="ctr">
            <a:solidFill>
              <a:srgbClr val="F16530"/>
            </a:solidFill>
            <a:prstDash val="solid"/>
            <a:miter lim="800000"/>
            <a:headEnd type="none" w="med" len="med"/>
            <a:tailEnd type="none" w="lg" len="lg"/>
          </a:ln>
        </p:spPr>
      </p:cxnSp>
      <p:sp>
        <p:nvSpPr>
          <p:cNvPr id="47" name="Rettangolo 46">
            <a:extLst>
              <a:ext uri="{FF2B5EF4-FFF2-40B4-BE49-F238E27FC236}">
                <a16:creationId xmlns:a16="http://schemas.microsoft.com/office/drawing/2014/main" xmlns="" id="{E47CD578-880C-5542-8715-5E93CDBF5566}"/>
              </a:ext>
            </a:extLst>
          </p:cNvPr>
          <p:cNvSpPr>
            <a:spLocks noChangeAspect="1"/>
          </p:cNvSpPr>
          <p:nvPr/>
        </p:nvSpPr>
        <p:spPr bwMode="auto">
          <a:xfrm>
            <a:off x="5976332" y="5122925"/>
            <a:ext cx="95244" cy="85845"/>
          </a:xfrm>
          <a:prstGeom prst="rect">
            <a:avLst/>
          </a:prstGeom>
          <a:solidFill>
            <a:srgbClr val="F16530"/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endParaRPr lang="it-IT">
              <a:latin typeface="Arial" pitchFamily="-65" charset="0"/>
              <a:cs typeface="ＭＳ Ｐゴシック" pitchFamily="-65" charset="-128"/>
            </a:endParaRPr>
          </a:p>
        </p:txBody>
      </p:sp>
      <p:cxnSp>
        <p:nvCxnSpPr>
          <p:cNvPr id="48" name="Connettore 1 47">
            <a:extLst>
              <a:ext uri="{FF2B5EF4-FFF2-40B4-BE49-F238E27FC236}">
                <a16:creationId xmlns:a16="http://schemas.microsoft.com/office/drawing/2014/main" xmlns="" id="{2C9A9243-F8E9-C34C-82BA-9E2D81A1D0BF}"/>
              </a:ext>
            </a:extLst>
          </p:cNvPr>
          <p:cNvCxnSpPr>
            <a:cxnSpLocks noChangeAspect="1"/>
          </p:cNvCxnSpPr>
          <p:nvPr/>
        </p:nvCxnSpPr>
        <p:spPr>
          <a:xfrm>
            <a:off x="5942737" y="5165193"/>
            <a:ext cx="168631" cy="0"/>
          </a:xfrm>
          <a:prstGeom prst="line">
            <a:avLst/>
          </a:prstGeom>
          <a:noFill/>
          <a:ln w="25400" cap="sq" cmpd="sng" algn="ctr">
            <a:solidFill>
              <a:srgbClr val="F16530"/>
            </a:solidFill>
            <a:prstDash val="solid"/>
            <a:miter lim="800000"/>
            <a:headEnd type="none" w="med" len="med"/>
            <a:tailEnd type="none" w="lg" len="lg"/>
          </a:ln>
        </p:spPr>
      </p:cxnSp>
      <p:sp>
        <p:nvSpPr>
          <p:cNvPr id="49" name="Rettangolo 48">
            <a:extLst>
              <a:ext uri="{FF2B5EF4-FFF2-40B4-BE49-F238E27FC236}">
                <a16:creationId xmlns:a16="http://schemas.microsoft.com/office/drawing/2014/main" xmlns="" id="{5EB73CBA-9CD0-AE4C-A80C-8DD0C8464405}"/>
              </a:ext>
            </a:extLst>
          </p:cNvPr>
          <p:cNvSpPr>
            <a:spLocks noChangeAspect="1"/>
          </p:cNvSpPr>
          <p:nvPr/>
        </p:nvSpPr>
        <p:spPr bwMode="auto">
          <a:xfrm>
            <a:off x="5995996" y="5353463"/>
            <a:ext cx="104768" cy="94430"/>
          </a:xfrm>
          <a:prstGeom prst="rect">
            <a:avLst/>
          </a:prstGeom>
          <a:solidFill>
            <a:srgbClr val="F16530"/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endParaRPr lang="it-IT">
              <a:latin typeface="Arial" pitchFamily="-65" charset="0"/>
              <a:cs typeface="ＭＳ Ｐゴシック" pitchFamily="-65" charset="-128"/>
            </a:endParaRPr>
          </a:p>
        </p:txBody>
      </p:sp>
      <p:cxnSp>
        <p:nvCxnSpPr>
          <p:cNvPr id="50" name="Connettore 1 49">
            <a:extLst>
              <a:ext uri="{FF2B5EF4-FFF2-40B4-BE49-F238E27FC236}">
                <a16:creationId xmlns:a16="http://schemas.microsoft.com/office/drawing/2014/main" xmlns="" id="{718DA83D-7BAE-AB42-BFD4-B82533AED36C}"/>
              </a:ext>
            </a:extLst>
          </p:cNvPr>
          <p:cNvCxnSpPr>
            <a:cxnSpLocks noChangeAspect="1"/>
          </p:cNvCxnSpPr>
          <p:nvPr/>
        </p:nvCxnSpPr>
        <p:spPr>
          <a:xfrm>
            <a:off x="5962638" y="5400678"/>
            <a:ext cx="161591" cy="0"/>
          </a:xfrm>
          <a:prstGeom prst="line">
            <a:avLst/>
          </a:prstGeom>
          <a:noFill/>
          <a:ln w="25400" cap="sq" cmpd="sng" algn="ctr">
            <a:solidFill>
              <a:srgbClr val="F16530"/>
            </a:solidFill>
            <a:prstDash val="solid"/>
            <a:miter lim="800000"/>
            <a:headEnd type="none" w="med" len="med"/>
            <a:tailEnd type="none" w="lg" len="lg"/>
          </a:ln>
        </p:spPr>
      </p:cxnSp>
      <p:sp>
        <p:nvSpPr>
          <p:cNvPr id="58" name="CasellaDiTesto 57">
            <a:extLst>
              <a:ext uri="{FF2B5EF4-FFF2-40B4-BE49-F238E27FC236}">
                <a16:creationId xmlns:a16="http://schemas.microsoft.com/office/drawing/2014/main" xmlns="" id="{92717C1B-0D54-5346-84DA-0CBB53AF77EE}"/>
              </a:ext>
            </a:extLst>
          </p:cNvPr>
          <p:cNvSpPr txBox="1">
            <a:spLocks noChangeAspect="1"/>
          </p:cNvSpPr>
          <p:nvPr/>
        </p:nvSpPr>
        <p:spPr>
          <a:xfrm>
            <a:off x="3597622" y="1028994"/>
            <a:ext cx="4608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Multivariate </a:t>
            </a:r>
            <a:r>
              <a:rPr lang="it-IT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Cox</a:t>
            </a:r>
            <a:r>
              <a:rPr lang="it-IT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regression</a:t>
            </a:r>
            <a:r>
              <a:rPr lang="it-IT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 for </a:t>
            </a:r>
            <a:r>
              <a:rPr lang="it-IT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</a:t>
            </a:r>
            <a:r>
              <a:rPr lang="it-IT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=51)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xmlns="" id="{175559BA-EF0D-B24B-A24D-D9A21610CA5D}"/>
              </a:ext>
            </a:extLst>
          </p:cNvPr>
          <p:cNvSpPr txBox="1">
            <a:spLocks noChangeAspect="1"/>
          </p:cNvSpPr>
          <p:nvPr/>
        </p:nvSpPr>
        <p:spPr>
          <a:xfrm>
            <a:off x="3618461" y="3551450"/>
            <a:ext cx="4567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Multivariate </a:t>
            </a:r>
            <a:r>
              <a:rPr lang="it-IT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Cox</a:t>
            </a:r>
            <a:r>
              <a:rPr lang="it-IT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regression</a:t>
            </a:r>
            <a:r>
              <a:rPr lang="it-IT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 for PFS (</a:t>
            </a:r>
            <a:r>
              <a:rPr lang="it-IT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=95)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xmlns="" id="{666D1608-557E-8744-B0A9-1DD2934163A7}"/>
              </a:ext>
            </a:extLst>
          </p:cNvPr>
          <p:cNvSpPr txBox="1"/>
          <p:nvPr/>
        </p:nvSpPr>
        <p:spPr>
          <a:xfrm>
            <a:off x="739982" y="5860294"/>
            <a:ext cx="10019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16530"/>
              </a:buClr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CAR+ T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12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release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attributes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examined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univariate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Cox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regression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PFS.</a:t>
            </a:r>
          </a:p>
          <a:p>
            <a:pPr marL="171450" indent="-171450">
              <a:buClr>
                <a:srgbClr val="F16530"/>
              </a:buClr>
              <a:buFont typeface="Arial" panose="020B0604020202020204" pitchFamily="34" charset="0"/>
              <a:buChar char="•"/>
            </a:pP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evaluated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multivariate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Cox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regression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adjusted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baseline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(LDH, CRP or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tumor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volume)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xmlns="" id="{1810DF09-FB62-B14D-88C6-1D2885246C9A}"/>
              </a:ext>
            </a:extLst>
          </p:cNvPr>
          <p:cNvSpPr txBox="1"/>
          <p:nvPr/>
        </p:nvSpPr>
        <p:spPr>
          <a:xfrm>
            <a:off x="0" y="6359407"/>
            <a:ext cx="100195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16530"/>
              </a:buClr>
            </a:pPr>
            <a:r>
              <a:rPr lang="it-IT" sz="800" i="1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Multivariate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analyses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adjuested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LDH, CRP, and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tumor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volume; CRP: C-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reactive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proteine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xmlns="" id="{630E31F2-5411-A54C-8540-BB49468C3D8C}"/>
              </a:ext>
            </a:extLst>
          </p:cNvPr>
          <p:cNvSpPr txBox="1"/>
          <p:nvPr/>
        </p:nvSpPr>
        <p:spPr>
          <a:xfrm>
            <a:off x="7567127" y="6357937"/>
            <a:ext cx="4624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da 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Bachanova V, et al. Blood 2019; 134 (Suppl_1): 242</a:t>
            </a:r>
            <a:endParaRPr lang="it-IT" sz="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xmlns="" id="{F62B3CBB-65D5-BA45-B2D3-21C8FEED1DB1}"/>
              </a:ext>
            </a:extLst>
          </p:cNvPr>
          <p:cNvCxnSpPr>
            <a:cxnSpLocks noChangeAspect="1"/>
          </p:cNvCxnSpPr>
          <p:nvPr/>
        </p:nvCxnSpPr>
        <p:spPr>
          <a:xfrm>
            <a:off x="5808900" y="2577899"/>
            <a:ext cx="550268" cy="0"/>
          </a:xfrm>
          <a:prstGeom prst="line">
            <a:avLst/>
          </a:prstGeom>
          <a:noFill/>
          <a:ln w="25400" cap="sq" cmpd="sng" algn="ctr">
            <a:solidFill>
              <a:srgbClr val="F16530"/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57" name="Connettore 1 56">
            <a:extLst>
              <a:ext uri="{FF2B5EF4-FFF2-40B4-BE49-F238E27FC236}">
                <a16:creationId xmlns:a16="http://schemas.microsoft.com/office/drawing/2014/main" xmlns="" id="{D3EBAB66-4596-1946-B239-E38E6919EB4E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6076581" y="4134170"/>
            <a:ext cx="0" cy="1453255"/>
          </a:xfrm>
          <a:prstGeom prst="line">
            <a:avLst/>
          </a:prstGeom>
          <a:noFill/>
          <a:ln w="12700" cap="sq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438435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3950DEFD-CAF1-8846-93E1-7E0298935C25}"/>
              </a:ext>
            </a:extLst>
          </p:cNvPr>
          <p:cNvSpPr/>
          <p:nvPr/>
        </p:nvSpPr>
        <p:spPr>
          <a:xfrm>
            <a:off x="1885950" y="3328850"/>
            <a:ext cx="84201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0"/>
              </a:lnSpc>
              <a:spcBef>
                <a:spcPts val="0"/>
              </a:spcBef>
              <a:buClr>
                <a:srgbClr val="86BE3C"/>
              </a:buClr>
            </a:pPr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Relapse </a:t>
            </a:r>
            <a:r>
              <a:rPr lang="it-IT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first line: </a:t>
            </a:r>
            <a:b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BELINDA and TRANSFORM trials </a:t>
            </a:r>
          </a:p>
        </p:txBody>
      </p: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xmlns="" id="{61337725-85B4-4845-8E0D-A64742B7C5F3}"/>
              </a:ext>
            </a:extLst>
          </p:cNvPr>
          <p:cNvCxnSpPr>
            <a:cxnSpLocks/>
          </p:cNvCxnSpPr>
          <p:nvPr/>
        </p:nvCxnSpPr>
        <p:spPr>
          <a:xfrm>
            <a:off x="3360422" y="2812776"/>
            <a:ext cx="5497434" cy="0"/>
          </a:xfrm>
          <a:prstGeom prst="line">
            <a:avLst/>
          </a:prstGeom>
          <a:noFill/>
          <a:ln w="12700" cap="sq" cmpd="sng" algn="ctr">
            <a:solidFill>
              <a:srgbClr val="6E349F"/>
            </a:solidFill>
            <a:prstDash val="solid"/>
            <a:miter lim="800000"/>
            <a:headEnd type="none" w="med" len="med"/>
            <a:tailEnd type="none" w="lg" len="lg"/>
          </a:ln>
        </p:spPr>
      </p:cxnSp>
      <p:sp>
        <p:nvSpPr>
          <p:cNvPr id="4" name="Ovale 3">
            <a:extLst>
              <a:ext uri="{FF2B5EF4-FFF2-40B4-BE49-F238E27FC236}">
                <a16:creationId xmlns:a16="http://schemas.microsoft.com/office/drawing/2014/main" xmlns="" id="{804C27F9-6A37-2242-95DF-4E14A8B828B3}"/>
              </a:ext>
            </a:extLst>
          </p:cNvPr>
          <p:cNvSpPr/>
          <p:nvPr/>
        </p:nvSpPr>
        <p:spPr bwMode="auto">
          <a:xfrm>
            <a:off x="5793029" y="2509805"/>
            <a:ext cx="605942" cy="605942"/>
          </a:xfrm>
          <a:prstGeom prst="ellipse">
            <a:avLst/>
          </a:prstGeom>
          <a:solidFill>
            <a:srgbClr val="002011"/>
          </a:solidFill>
          <a:ln w="12700" cap="sq" cmpd="sng" algn="ctr">
            <a:solidFill>
              <a:srgbClr val="6E349F"/>
            </a:solidFill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r>
              <a:rPr lang="it-IT" dirty="0">
                <a:solidFill>
                  <a:srgbClr val="F16530"/>
                </a:solidFill>
                <a:latin typeface="Arial" pitchFamily="-65" charset="0"/>
                <a:cs typeface="ＭＳ Ｐゴシック" pitchFamily="-65" charset="-128"/>
              </a:rPr>
              <a:t>3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xmlns="" id="{A3954071-2295-CB47-9241-F6A52F313E73}"/>
              </a:ext>
            </a:extLst>
          </p:cNvPr>
          <p:cNvCxnSpPr>
            <a:cxnSpLocks/>
          </p:cNvCxnSpPr>
          <p:nvPr/>
        </p:nvCxnSpPr>
        <p:spPr>
          <a:xfrm>
            <a:off x="3360422" y="4452390"/>
            <a:ext cx="5497434" cy="0"/>
          </a:xfrm>
          <a:prstGeom prst="line">
            <a:avLst/>
          </a:prstGeom>
          <a:noFill/>
          <a:ln w="12700" cap="sq" cmpd="sng" algn="ctr">
            <a:solidFill>
              <a:srgbClr val="6E349F"/>
            </a:solidFill>
            <a:prstDash val="solid"/>
            <a:miter lim="800000"/>
            <a:headEnd type="none" w="med" len="med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530009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xmlns="" id="{3020CE21-87BB-F34A-A718-65BE4B09C35E}"/>
              </a:ext>
            </a:extLst>
          </p:cNvPr>
          <p:cNvSpPr txBox="1">
            <a:spLocks/>
          </p:cNvSpPr>
          <p:nvPr/>
        </p:nvSpPr>
        <p:spPr>
          <a:xfrm>
            <a:off x="-1" y="506413"/>
            <a:ext cx="11804073" cy="480724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/>
                <a:ea typeface="ＭＳ Ｐゴシック" pitchFamily="-101" charset="-128"/>
                <a:cs typeface="ＭＳ Ｐゴシック" pitchFamily="-101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dirty="0"/>
              <a:t>BELINDA trial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xmlns="" id="{B0D7A960-0963-7545-B9BE-B3B926641462}"/>
              </a:ext>
            </a:extLst>
          </p:cNvPr>
          <p:cNvSpPr/>
          <p:nvPr/>
        </p:nvSpPr>
        <p:spPr bwMode="auto">
          <a:xfrm>
            <a:off x="817170" y="1515851"/>
            <a:ext cx="2735988" cy="2866900"/>
          </a:xfrm>
          <a:prstGeom prst="roundRect">
            <a:avLst>
              <a:gd name="adj" fmla="val 5720"/>
            </a:avLst>
          </a:prstGeom>
          <a:noFill/>
          <a:ln w="12700" cap="sq" cmpd="sng" algn="ctr">
            <a:solidFill>
              <a:schemeClr val="bg1"/>
            </a:solidFill>
            <a:prstDash val="solid"/>
            <a:miter lim="800000"/>
            <a:headEnd type="triangle" w="med" len="sm"/>
            <a:tailEnd type="triangle" w="med" len="sm"/>
          </a:ln>
        </p:spPr>
        <p:txBody>
          <a:bodyPr lIns="144000" rIns="144000" rtlCol="0" anchor="ctr"/>
          <a:lstStyle/>
          <a:p>
            <a:pPr indent="0">
              <a:buSzPct val="213000"/>
              <a:buNone/>
            </a:pPr>
            <a:r>
              <a:rPr lang="it-IT" sz="1000" b="1" dirty="0" err="1">
                <a:solidFill>
                  <a:schemeClr val="bg1"/>
                </a:solidFill>
                <a:latin typeface="Arial" panose="020B0604020202020204" pitchFamily="34" charset="0"/>
                <a:ea typeface="Amatic SC"/>
                <a:cs typeface="Arial" panose="020B0604020202020204" pitchFamily="34" charset="0"/>
                <a:sym typeface="Amatic SC"/>
              </a:rPr>
              <a:t>Inclusion</a:t>
            </a:r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ea typeface="Amatic SC"/>
                <a:cs typeface="Arial" panose="020B0604020202020204" pitchFamily="34" charset="0"/>
                <a:sym typeface="Amatic SC"/>
              </a:rPr>
              <a:t> </a:t>
            </a:r>
            <a:r>
              <a:rPr lang="it-IT" sz="1000" b="1" dirty="0" err="1">
                <a:solidFill>
                  <a:schemeClr val="bg1"/>
                </a:solidFill>
                <a:latin typeface="Arial" panose="020B0604020202020204" pitchFamily="34" charset="0"/>
                <a:ea typeface="Amatic SC"/>
                <a:cs typeface="Arial" panose="020B0604020202020204" pitchFamily="34" charset="0"/>
                <a:sym typeface="Amatic SC"/>
              </a:rPr>
              <a:t>criteria</a:t>
            </a:r>
            <a:endParaRPr lang="it-IT" sz="1000" b="1" dirty="0">
              <a:solidFill>
                <a:schemeClr val="bg1"/>
              </a:solidFill>
              <a:latin typeface="Arial" panose="020B0604020202020204" pitchFamily="34" charset="0"/>
              <a:ea typeface="Amatic SC"/>
              <a:cs typeface="Arial" panose="020B0604020202020204" pitchFamily="34" charset="0"/>
              <a:sym typeface="Amatic SC"/>
            </a:endParaRPr>
          </a:p>
          <a:p>
            <a:pPr marL="171450" indent="-171450">
              <a:spcBef>
                <a:spcPts val="1200"/>
              </a:spcBef>
              <a:buClr>
                <a:srgbClr val="F16530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Histologically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proven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DLBCL NOS (de novo or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transformed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indolent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lymphoma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DHL/THL, FL3B, PMBCL or THRBCL.</a:t>
            </a:r>
          </a:p>
          <a:p>
            <a:pPr marL="171450" indent="-171450">
              <a:spcBef>
                <a:spcPts val="1200"/>
              </a:spcBef>
              <a:buClr>
                <a:srgbClr val="F1653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Refractory to (SD, PD, PR or CR with relapse before 3 months) or relapsed (CR with relapse on or  after 3 months) within 12 months from CD20 antibody and anthracycline containing first line therapy</a:t>
            </a:r>
          </a:p>
          <a:p>
            <a:pPr marL="171450" indent="-171450">
              <a:spcBef>
                <a:spcPts val="1200"/>
              </a:spcBef>
              <a:buClr>
                <a:srgbClr val="F1653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ECOG ≤1</a:t>
            </a:r>
          </a:p>
          <a:p>
            <a:pPr marL="171450" indent="-171450">
              <a:spcBef>
                <a:spcPts val="1200"/>
              </a:spcBef>
              <a:buClr>
                <a:srgbClr val="F1653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 to transplant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xmlns="" id="{16060B88-4B92-2F4A-A9C5-5442FD16DF94}"/>
              </a:ext>
            </a:extLst>
          </p:cNvPr>
          <p:cNvSpPr/>
          <p:nvPr/>
        </p:nvSpPr>
        <p:spPr bwMode="auto">
          <a:xfrm>
            <a:off x="3845135" y="1776711"/>
            <a:ext cx="253682" cy="2261225"/>
          </a:xfrm>
          <a:prstGeom prst="roundRect">
            <a:avLst/>
          </a:prstGeom>
          <a:solidFill>
            <a:schemeClr val="bg1">
              <a:alpha val="19650"/>
            </a:schemeClr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vert="vert270" rtlCol="0" anchor="ctr"/>
          <a:lstStyle/>
          <a:p>
            <a:pPr algn="ctr"/>
            <a:r>
              <a:rPr lang="it-IT" sz="9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SCREENING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xmlns="" id="{B512AAFD-B1FF-1F4B-9A47-1C83D242E42D}"/>
              </a:ext>
            </a:extLst>
          </p:cNvPr>
          <p:cNvSpPr/>
          <p:nvPr/>
        </p:nvSpPr>
        <p:spPr bwMode="auto">
          <a:xfrm>
            <a:off x="4315194" y="1776711"/>
            <a:ext cx="253682" cy="2261225"/>
          </a:xfrm>
          <a:prstGeom prst="roundRect">
            <a:avLst/>
          </a:prstGeom>
          <a:solidFill>
            <a:schemeClr val="bg1">
              <a:alpha val="19650"/>
            </a:schemeClr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vert="vert270" rtlCol="0" anchor="ctr"/>
          <a:lstStyle/>
          <a:p>
            <a:pPr algn="ctr"/>
            <a:r>
              <a:rPr lang="it-IT" sz="9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ENROLLMENT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3E32C043-341C-6441-853E-DD1395E651DF}"/>
              </a:ext>
            </a:extLst>
          </p:cNvPr>
          <p:cNvSpPr txBox="1"/>
          <p:nvPr/>
        </p:nvSpPr>
        <p:spPr>
          <a:xfrm>
            <a:off x="4041408" y="2750191"/>
            <a:ext cx="307777" cy="30873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it-IT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APH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xmlns="" id="{72E1D005-F33C-3C42-B499-DE005A62C9C9}"/>
              </a:ext>
            </a:extLst>
          </p:cNvPr>
          <p:cNvSpPr/>
          <p:nvPr/>
        </p:nvSpPr>
        <p:spPr bwMode="auto">
          <a:xfrm>
            <a:off x="5128683" y="1517377"/>
            <a:ext cx="3662489" cy="347118"/>
          </a:xfrm>
          <a:prstGeom prst="roundRect">
            <a:avLst>
              <a:gd name="adj" fmla="val 24402"/>
            </a:avLst>
          </a:prstGeom>
          <a:solidFill>
            <a:srgbClr val="6E349F">
              <a:alpha val="55000"/>
            </a:srgbClr>
          </a:solidFill>
          <a:ln w="127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lIns="792000" rIns="144000" rtlCol="0" anchor="ctr"/>
          <a:lstStyle/>
          <a:p>
            <a:pPr indent="0">
              <a:buSzPct val="213000"/>
              <a:buNone/>
            </a:pPr>
            <a:r>
              <a:rPr lang="it-IT" sz="1050" b="1" dirty="0" err="1">
                <a:solidFill>
                  <a:schemeClr val="bg1"/>
                </a:solidFill>
                <a:latin typeface="Arial" panose="020B0604020202020204" pitchFamily="34" charset="0"/>
                <a:ea typeface="Amatic SC"/>
                <a:cs typeface="Arial" panose="020B0604020202020204" pitchFamily="34" charset="0"/>
                <a:sym typeface="Amatic SC"/>
              </a:rPr>
              <a:t>Arm</a:t>
            </a:r>
            <a:r>
              <a:rPr lang="it-IT" sz="1050" b="1" dirty="0">
                <a:solidFill>
                  <a:schemeClr val="bg1"/>
                </a:solidFill>
                <a:latin typeface="Arial" panose="020B0604020202020204" pitchFamily="34" charset="0"/>
                <a:ea typeface="Amatic SC"/>
                <a:cs typeface="Arial" panose="020B0604020202020204" pitchFamily="34" charset="0"/>
                <a:sym typeface="Amatic SC"/>
              </a:rPr>
              <a:t> A: CTL019 (</a:t>
            </a:r>
            <a:r>
              <a:rPr lang="it-IT" sz="1050" b="1" dirty="0" err="1">
                <a:solidFill>
                  <a:schemeClr val="bg1"/>
                </a:solidFill>
                <a:latin typeface="Arial" panose="020B0604020202020204" pitchFamily="34" charset="0"/>
                <a:ea typeface="Amatic SC"/>
                <a:cs typeface="Arial" panose="020B0604020202020204" pitchFamily="34" charset="0"/>
                <a:sym typeface="Amatic SC"/>
              </a:rPr>
              <a:t>n</a:t>
            </a:r>
            <a:r>
              <a:rPr lang="it-IT" sz="1050" b="1" dirty="0">
                <a:solidFill>
                  <a:schemeClr val="bg1"/>
                </a:solidFill>
                <a:latin typeface="Arial" panose="020B0604020202020204" pitchFamily="34" charset="0"/>
                <a:ea typeface="Amatic SC"/>
                <a:cs typeface="Arial" panose="020B0604020202020204" pitchFamily="34" charset="0"/>
                <a:sym typeface="Amatic SC"/>
              </a:rPr>
              <a:t>=159)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xmlns="" id="{2727F700-2065-F844-A27E-AAB6D4F72181}"/>
              </a:ext>
            </a:extLst>
          </p:cNvPr>
          <p:cNvSpPr/>
          <p:nvPr/>
        </p:nvSpPr>
        <p:spPr bwMode="auto">
          <a:xfrm>
            <a:off x="5282047" y="1582637"/>
            <a:ext cx="441677" cy="229794"/>
          </a:xfrm>
          <a:prstGeom prst="roundRect">
            <a:avLst>
              <a:gd name="adj" fmla="val 24402"/>
            </a:avLst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miter lim="800000"/>
            <a:headEnd type="triangle" w="med" len="sm"/>
            <a:tailEnd type="triangle" w="med" len="sm"/>
          </a:ln>
        </p:spPr>
        <p:txBody>
          <a:bodyPr lIns="0" rIns="0" rtlCol="0" anchor="ctr"/>
          <a:lstStyle/>
          <a:p>
            <a:pPr indent="0" algn="ctr">
              <a:buSzPct val="213000"/>
              <a:buNone/>
            </a:pPr>
            <a:r>
              <a:rPr lang="it-IT" sz="1200" b="1" dirty="0">
                <a:solidFill>
                  <a:srgbClr val="002011"/>
                </a:solidFill>
                <a:latin typeface="Arial" panose="020B0604020202020204" pitchFamily="34" charset="0"/>
                <a:ea typeface="Amatic SC"/>
                <a:cs typeface="Arial" panose="020B0604020202020204" pitchFamily="34" charset="0"/>
                <a:sym typeface="Amatic SC"/>
              </a:rPr>
              <a:t>M</a:t>
            </a:r>
            <a:endParaRPr lang="en-US" sz="1100" dirty="0">
              <a:solidFill>
                <a:srgbClr val="0020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57C63D44-D9DB-2142-BABF-0B25876C2E9B}"/>
              </a:ext>
            </a:extLst>
          </p:cNvPr>
          <p:cNvSpPr txBox="1"/>
          <p:nvPr/>
        </p:nvSpPr>
        <p:spPr>
          <a:xfrm>
            <a:off x="4996773" y="1975800"/>
            <a:ext cx="1012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Bridging</a:t>
            </a:r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chemo</a:t>
            </a:r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endParaRPr lang="it-IT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BF39C78A-2419-2C4E-9040-9B5D2521682E}"/>
              </a:ext>
            </a:extLst>
          </p:cNvPr>
          <p:cNvSpPr txBox="1"/>
          <p:nvPr/>
        </p:nvSpPr>
        <p:spPr>
          <a:xfrm>
            <a:off x="5056829" y="2577929"/>
            <a:ext cx="1534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=318 </a:t>
            </a:r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randomized</a:t>
            </a:r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1:1, </a:t>
            </a:r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stratification</a:t>
            </a:r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(NA vs ROW), </a:t>
            </a:r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refractory</a:t>
            </a:r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relapsed</a:t>
            </a:r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&lt;6 </a:t>
            </a:r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vs 6–12 </a:t>
            </a:r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IPI (&lt;2 vs ≥2)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xmlns="" id="{6BEF9246-B04E-5449-9E65-6B6A952ED608}"/>
              </a:ext>
            </a:extLst>
          </p:cNvPr>
          <p:cNvSpPr/>
          <p:nvPr/>
        </p:nvSpPr>
        <p:spPr bwMode="auto">
          <a:xfrm>
            <a:off x="5128683" y="3563943"/>
            <a:ext cx="3829570" cy="868815"/>
          </a:xfrm>
          <a:prstGeom prst="roundRect">
            <a:avLst>
              <a:gd name="adj" fmla="val 9797"/>
            </a:avLst>
          </a:prstGeom>
          <a:solidFill>
            <a:srgbClr val="F16530">
              <a:alpha val="72000"/>
            </a:srgbClr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endParaRPr lang="it-IT" sz="1800">
              <a:latin typeface="Arial" pitchFamily="-65" charset="0"/>
              <a:cs typeface="ＭＳ Ｐゴシック" pitchFamily="-65" charset="-128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B9A3BB3E-70FF-E342-B18A-D27196E1FCA2}"/>
              </a:ext>
            </a:extLst>
          </p:cNvPr>
          <p:cNvSpPr txBox="1"/>
          <p:nvPr/>
        </p:nvSpPr>
        <p:spPr>
          <a:xfrm>
            <a:off x="5177964" y="3667072"/>
            <a:ext cx="19185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</a:t>
            </a:r>
            <a:r>
              <a:rPr lang="it-IT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B: SOC </a:t>
            </a:r>
            <a:br>
              <a:rPr lang="it-IT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10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=159)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352C15EF-637E-0D44-A9D3-FA5D20AD1DAB}"/>
              </a:ext>
            </a:extLst>
          </p:cNvPr>
          <p:cNvSpPr txBox="1"/>
          <p:nvPr/>
        </p:nvSpPr>
        <p:spPr>
          <a:xfrm>
            <a:off x="5450514" y="4122557"/>
            <a:ext cx="9600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 1–6 </a:t>
            </a:r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wk</a:t>
            </a:r>
            <a:endParaRPr lang="it-IT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xmlns="" id="{144423CD-1EC2-1D42-8D53-7E1904876C5C}"/>
              </a:ext>
            </a:extLst>
          </p:cNvPr>
          <p:cNvSpPr/>
          <p:nvPr/>
        </p:nvSpPr>
        <p:spPr bwMode="auto">
          <a:xfrm>
            <a:off x="5274378" y="4126157"/>
            <a:ext cx="1290283" cy="225459"/>
          </a:xfrm>
          <a:prstGeom prst="roundRect">
            <a:avLst/>
          </a:prstGeom>
          <a:noFill/>
          <a:ln w="12700" cap="sq" cmpd="sng" algn="ctr">
            <a:solidFill>
              <a:schemeClr val="bg1"/>
            </a:solidFill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endParaRPr lang="it-IT" sz="1800">
              <a:latin typeface="Arial" pitchFamily="-65" charset="0"/>
              <a:cs typeface="ＭＳ Ｐゴシック" pitchFamily="-65" charset="-128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F301A7C8-FAE5-7245-A2D7-DB48446F1975}"/>
              </a:ext>
            </a:extLst>
          </p:cNvPr>
          <p:cNvSpPr txBox="1"/>
          <p:nvPr/>
        </p:nvSpPr>
        <p:spPr>
          <a:xfrm>
            <a:off x="7494933" y="3644631"/>
            <a:ext cx="1327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 3</a:t>
            </a:r>
            <a:r>
              <a:rPr lang="it-IT" sz="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salvage</a:t>
            </a:r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HDCT + ASCT</a:t>
            </a: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xmlns="" id="{7F9F157D-DEFC-024F-8732-EE560A6921AC}"/>
              </a:ext>
            </a:extLst>
          </p:cNvPr>
          <p:cNvSpPr/>
          <p:nvPr/>
        </p:nvSpPr>
        <p:spPr bwMode="auto">
          <a:xfrm>
            <a:off x="6661838" y="3637787"/>
            <a:ext cx="680691" cy="201680"/>
          </a:xfrm>
          <a:prstGeom prst="roundRect">
            <a:avLst/>
          </a:prstGeom>
          <a:solidFill>
            <a:schemeClr val="bg1"/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r>
              <a:rPr lang="it-IT" sz="800" b="1" dirty="0">
                <a:solidFill>
                  <a:srgbClr val="00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xmlns="" id="{7A2BCBAA-F90B-9D46-9DA0-DA528E40AF36}"/>
              </a:ext>
            </a:extLst>
          </p:cNvPr>
          <p:cNvSpPr/>
          <p:nvPr/>
        </p:nvSpPr>
        <p:spPr bwMode="auto">
          <a:xfrm>
            <a:off x="6659804" y="3873183"/>
            <a:ext cx="680691" cy="201680"/>
          </a:xfrm>
          <a:prstGeom prst="roundRect">
            <a:avLst/>
          </a:prstGeom>
          <a:solidFill>
            <a:schemeClr val="bg1"/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r>
              <a:rPr lang="it-IT" sz="800" b="1" dirty="0">
                <a:solidFill>
                  <a:srgbClr val="00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xmlns="" id="{48622640-2459-B447-BAAF-54ADD3918EBC}"/>
              </a:ext>
            </a:extLst>
          </p:cNvPr>
          <p:cNvSpPr/>
          <p:nvPr/>
        </p:nvSpPr>
        <p:spPr bwMode="auto">
          <a:xfrm>
            <a:off x="6659804" y="4108579"/>
            <a:ext cx="680691" cy="282776"/>
          </a:xfrm>
          <a:prstGeom prst="roundRect">
            <a:avLst/>
          </a:prstGeom>
          <a:solidFill>
            <a:schemeClr val="bg1"/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r>
              <a:rPr lang="it-IT" sz="800" b="1" dirty="0">
                <a:solidFill>
                  <a:srgbClr val="00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SD/PD</a:t>
            </a:r>
          </a:p>
          <a:p>
            <a:pPr algn="ctr"/>
            <a:r>
              <a:rPr lang="it-IT" sz="800" b="1" dirty="0">
                <a:solidFill>
                  <a:srgbClr val="00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BIRC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xmlns="" id="{187B45A4-97B7-264F-B532-DD85DB424509}"/>
              </a:ext>
            </a:extLst>
          </p:cNvPr>
          <p:cNvSpPr txBox="1"/>
          <p:nvPr/>
        </p:nvSpPr>
        <p:spPr>
          <a:xfrm>
            <a:off x="6591653" y="4625741"/>
            <a:ext cx="80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it-IT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endParaRPr lang="it-IT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endParaRPr lang="it-IT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xmlns="" id="{8D4A1864-DAAF-B94F-AB71-5CA927E75A59}"/>
              </a:ext>
            </a:extLst>
          </p:cNvPr>
          <p:cNvSpPr/>
          <p:nvPr/>
        </p:nvSpPr>
        <p:spPr bwMode="auto">
          <a:xfrm>
            <a:off x="7400968" y="4562991"/>
            <a:ext cx="331838" cy="359072"/>
          </a:xfrm>
          <a:prstGeom prst="roundRect">
            <a:avLst>
              <a:gd name="adj" fmla="val 24402"/>
            </a:avLst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miter lim="800000"/>
            <a:headEnd type="triangle" w="med" len="sm"/>
            <a:tailEnd type="triangle" w="med" len="sm"/>
          </a:ln>
        </p:spPr>
        <p:txBody>
          <a:bodyPr lIns="0" rIns="0" rtlCol="0" anchor="ctr"/>
          <a:lstStyle/>
          <a:p>
            <a:pPr indent="0" algn="ctr">
              <a:buSzPct val="213000"/>
              <a:buNone/>
            </a:pPr>
            <a:r>
              <a:rPr lang="it-IT" sz="1200" b="1" dirty="0">
                <a:solidFill>
                  <a:srgbClr val="002011"/>
                </a:solidFill>
                <a:latin typeface="Arial" panose="020B0604020202020204" pitchFamily="34" charset="0"/>
                <a:ea typeface="Amatic SC"/>
                <a:cs typeface="Arial" panose="020B0604020202020204" pitchFamily="34" charset="0"/>
                <a:sym typeface="Amatic SC"/>
              </a:rPr>
              <a:t>M</a:t>
            </a:r>
            <a:endParaRPr lang="en-US" sz="1100" dirty="0">
              <a:solidFill>
                <a:srgbClr val="0020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xmlns="" id="{4440811D-CBE5-8B4B-A9ED-90F458A3DBD5}"/>
              </a:ext>
            </a:extLst>
          </p:cNvPr>
          <p:cNvSpPr/>
          <p:nvPr/>
        </p:nvSpPr>
        <p:spPr bwMode="auto">
          <a:xfrm>
            <a:off x="7396549" y="4320715"/>
            <a:ext cx="144584" cy="137740"/>
          </a:xfrm>
          <a:prstGeom prst="rect">
            <a:avLst/>
          </a:prstGeom>
          <a:noFill/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endParaRPr lang="it-IT" sz="1800">
              <a:latin typeface="Arial" pitchFamily="-65" charset="0"/>
              <a:cs typeface="ＭＳ Ｐゴシック" pitchFamily="-65" charset="-128"/>
            </a:endParaRPr>
          </a:p>
        </p:txBody>
      </p:sp>
      <p:cxnSp>
        <p:nvCxnSpPr>
          <p:cNvPr id="34" name="Connettore 4 33">
            <a:extLst>
              <a:ext uri="{FF2B5EF4-FFF2-40B4-BE49-F238E27FC236}">
                <a16:creationId xmlns:a16="http://schemas.microsoft.com/office/drawing/2014/main" xmlns="" id="{1EC42047-0DD9-EB45-85F1-3D58286F23E6}"/>
              </a:ext>
            </a:extLst>
          </p:cNvPr>
          <p:cNvCxnSpPr>
            <a:cxnSpLocks/>
          </p:cNvCxnSpPr>
          <p:nvPr/>
        </p:nvCxnSpPr>
        <p:spPr>
          <a:xfrm rot="16200000" flipH="1">
            <a:off x="7021357" y="4427299"/>
            <a:ext cx="153346" cy="195761"/>
          </a:xfrm>
          <a:prstGeom prst="bentConnector2">
            <a:avLst/>
          </a:prstGeom>
          <a:noFill/>
          <a:ln w="12700" cap="sq" cmpd="sng" algn="ctr">
            <a:solidFill>
              <a:schemeClr val="bg1"/>
            </a:solidFill>
            <a:prstDash val="solid"/>
            <a:miter lim="800000"/>
            <a:headEnd type="none" w="med" len="med"/>
            <a:tailEnd type="arrow" w="lg" len="med"/>
          </a:ln>
        </p:spPr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xmlns="" id="{640287E2-3012-B54B-89D4-31FBCDBE4FCE}"/>
              </a:ext>
            </a:extLst>
          </p:cNvPr>
          <p:cNvSpPr txBox="1"/>
          <p:nvPr/>
        </p:nvSpPr>
        <p:spPr>
          <a:xfrm>
            <a:off x="7983905" y="4584706"/>
            <a:ext cx="1558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CTL019 </a:t>
            </a:r>
            <a:r>
              <a:rPr lang="it-IT" sz="7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manufacture</a:t>
            </a:r>
            <a:r>
              <a:rPr lang="it-IT" sz="7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7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it-IT" sz="7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PD/SD </a:t>
            </a:r>
            <a:r>
              <a:rPr lang="it-IT" sz="7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7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week 6 (n</a:t>
            </a:r>
            <a:r>
              <a:rPr lang="it-IT" sz="700" b="1" i="1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~</a:t>
            </a:r>
            <a:r>
              <a:rPr lang="it-IT" sz="7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107)</a:t>
            </a:r>
          </a:p>
        </p:txBody>
      </p:sp>
      <p:sp>
        <p:nvSpPr>
          <p:cNvPr id="36" name="Pentagono 35">
            <a:extLst>
              <a:ext uri="{FF2B5EF4-FFF2-40B4-BE49-F238E27FC236}">
                <a16:creationId xmlns:a16="http://schemas.microsoft.com/office/drawing/2014/main" xmlns="" id="{A934DEC5-E5E2-8843-863F-C7B5B711DE05}"/>
              </a:ext>
            </a:extLst>
          </p:cNvPr>
          <p:cNvSpPr/>
          <p:nvPr/>
        </p:nvSpPr>
        <p:spPr bwMode="auto">
          <a:xfrm>
            <a:off x="5128683" y="5058845"/>
            <a:ext cx="4413468" cy="172853"/>
          </a:xfrm>
          <a:prstGeom prst="homePlate">
            <a:avLst/>
          </a:prstGeom>
          <a:solidFill>
            <a:schemeClr val="bg1"/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endParaRPr lang="it-IT" sz="1800">
              <a:latin typeface="Arial" pitchFamily="-65" charset="0"/>
              <a:cs typeface="ＭＳ Ｐゴシック" pitchFamily="-65" charset="-128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xmlns="" id="{540DA28C-EE3C-D74F-B20D-55811E296C7D}"/>
              </a:ext>
            </a:extLst>
          </p:cNvPr>
          <p:cNvSpPr txBox="1"/>
          <p:nvPr/>
        </p:nvSpPr>
        <p:spPr>
          <a:xfrm>
            <a:off x="6720006" y="5044431"/>
            <a:ext cx="9615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b="1" dirty="0">
                <a:solidFill>
                  <a:srgbClr val="00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6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xmlns="" id="{1F069ABF-DAE5-7848-9FB4-3C483103F611}"/>
              </a:ext>
            </a:extLst>
          </p:cNvPr>
          <p:cNvSpPr txBox="1"/>
          <p:nvPr/>
        </p:nvSpPr>
        <p:spPr>
          <a:xfrm>
            <a:off x="8330954" y="5044431"/>
            <a:ext cx="9615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b="1" dirty="0">
                <a:solidFill>
                  <a:srgbClr val="00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12</a:t>
            </a:r>
          </a:p>
        </p:txBody>
      </p:sp>
      <p:sp>
        <p:nvSpPr>
          <p:cNvPr id="39" name="Rettangolo con angoli arrotondati 38">
            <a:extLst>
              <a:ext uri="{FF2B5EF4-FFF2-40B4-BE49-F238E27FC236}">
                <a16:creationId xmlns:a16="http://schemas.microsoft.com/office/drawing/2014/main" xmlns="" id="{7CF658CE-D7B2-E449-A2D2-FA182C4813A3}"/>
              </a:ext>
            </a:extLst>
          </p:cNvPr>
          <p:cNvSpPr/>
          <p:nvPr/>
        </p:nvSpPr>
        <p:spPr bwMode="auto">
          <a:xfrm>
            <a:off x="6897046" y="2149855"/>
            <a:ext cx="209654" cy="1350111"/>
          </a:xfrm>
          <a:prstGeom prst="roundRect">
            <a:avLst/>
          </a:prstGeom>
          <a:solidFill>
            <a:schemeClr val="bg1">
              <a:alpha val="38000"/>
            </a:schemeClr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vert="vert270" rtlCol="0" anchor="ctr"/>
          <a:lstStyle/>
          <a:p>
            <a:pPr algn="ctr"/>
            <a:r>
              <a:rPr lang="it-IT" sz="700" b="1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6 </a:t>
            </a:r>
            <a:r>
              <a:rPr lang="it-IT" sz="700" b="1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wks</a:t>
            </a:r>
            <a:r>
              <a:rPr lang="it-IT" sz="700" b="1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 PET/CT</a:t>
            </a:r>
          </a:p>
        </p:txBody>
      </p:sp>
      <p:sp>
        <p:nvSpPr>
          <p:cNvPr id="40" name="Rettangolo con angoli arrotondati 39">
            <a:extLst>
              <a:ext uri="{FF2B5EF4-FFF2-40B4-BE49-F238E27FC236}">
                <a16:creationId xmlns:a16="http://schemas.microsoft.com/office/drawing/2014/main" xmlns="" id="{E1E8C3CF-6027-154D-A2E2-7733D235615C}"/>
              </a:ext>
            </a:extLst>
          </p:cNvPr>
          <p:cNvSpPr/>
          <p:nvPr/>
        </p:nvSpPr>
        <p:spPr bwMode="auto">
          <a:xfrm>
            <a:off x="8679803" y="2149855"/>
            <a:ext cx="209654" cy="1352904"/>
          </a:xfrm>
          <a:prstGeom prst="roundRect">
            <a:avLst/>
          </a:prstGeom>
          <a:solidFill>
            <a:schemeClr val="bg1">
              <a:alpha val="38000"/>
            </a:schemeClr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vert="vert270" rtlCol="0" anchor="ctr"/>
          <a:lstStyle/>
          <a:p>
            <a:pPr algn="ctr"/>
            <a:r>
              <a:rPr lang="it-IT" sz="700" b="1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12 </a:t>
            </a:r>
            <a:r>
              <a:rPr lang="it-IT" sz="700" b="1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wks</a:t>
            </a:r>
            <a:r>
              <a:rPr lang="it-IT" sz="700" b="1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 PET/CT</a:t>
            </a:r>
          </a:p>
        </p:txBody>
      </p:sp>
      <p:cxnSp>
        <p:nvCxnSpPr>
          <p:cNvPr id="41" name="Connettore 4 40">
            <a:extLst>
              <a:ext uri="{FF2B5EF4-FFF2-40B4-BE49-F238E27FC236}">
                <a16:creationId xmlns:a16="http://schemas.microsoft.com/office/drawing/2014/main" xmlns="" id="{6F2598DC-8286-7F40-9932-C816AD721418}"/>
              </a:ext>
            </a:extLst>
          </p:cNvPr>
          <p:cNvCxnSpPr>
            <a:cxnSpLocks/>
            <a:endCxn id="9" idx="3"/>
          </p:cNvCxnSpPr>
          <p:nvPr/>
        </p:nvCxnSpPr>
        <p:spPr>
          <a:xfrm rot="16200000" flipV="1">
            <a:off x="7861084" y="2621024"/>
            <a:ext cx="2122972" cy="262796"/>
          </a:xfrm>
          <a:prstGeom prst="bentConnector2">
            <a:avLst/>
          </a:prstGeom>
          <a:noFill/>
          <a:ln w="22225" cap="sq" cmpd="sng" algn="ctr">
            <a:solidFill>
              <a:schemeClr val="bg1"/>
            </a:solidFill>
            <a:prstDash val="solid"/>
            <a:miter lim="800000"/>
            <a:headEnd type="none" w="med" len="med"/>
            <a:tailEnd type="arrow" w="lg" len="med"/>
          </a:ln>
        </p:spPr>
      </p:cxn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xmlns="" id="{BC46E590-A18C-8C45-8809-F9D593FEB41E}"/>
              </a:ext>
            </a:extLst>
          </p:cNvPr>
          <p:cNvSpPr/>
          <p:nvPr/>
        </p:nvSpPr>
        <p:spPr bwMode="auto">
          <a:xfrm>
            <a:off x="9650653" y="1515851"/>
            <a:ext cx="1712762" cy="1913150"/>
          </a:xfrm>
          <a:prstGeom prst="roundRect">
            <a:avLst>
              <a:gd name="adj" fmla="val 5720"/>
            </a:avLst>
          </a:prstGeom>
          <a:solidFill>
            <a:schemeClr val="bg1">
              <a:alpha val="17000"/>
            </a:schemeClr>
          </a:solidFill>
          <a:ln w="127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lIns="144000" rIns="144000" rtlCol="0" anchor="ctr"/>
          <a:lstStyle/>
          <a:p>
            <a:pPr indent="0">
              <a:buSzPct val="213000"/>
              <a:buNone/>
            </a:pPr>
            <a:r>
              <a:rPr lang="it-IT" sz="1000" b="1" dirty="0" err="1">
                <a:solidFill>
                  <a:schemeClr val="bg1"/>
                </a:solidFill>
                <a:latin typeface="Arial" panose="020B0604020202020204" pitchFamily="34" charset="0"/>
                <a:ea typeface="Amatic SC"/>
                <a:cs typeface="Arial" panose="020B0604020202020204" pitchFamily="34" charset="0"/>
                <a:sym typeface="Amatic SC"/>
              </a:rPr>
              <a:t>Safety</a:t>
            </a:r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ea typeface="Amatic SC"/>
                <a:cs typeface="Arial" panose="020B0604020202020204" pitchFamily="34" charset="0"/>
                <a:sym typeface="Amatic SC"/>
              </a:rPr>
              <a:t> and </a:t>
            </a:r>
            <a:r>
              <a:rPr lang="it-IT" sz="1000" b="1" dirty="0" err="1">
                <a:solidFill>
                  <a:schemeClr val="bg1"/>
                </a:solidFill>
                <a:latin typeface="Arial" panose="020B0604020202020204" pitchFamily="34" charset="0"/>
                <a:ea typeface="Amatic SC"/>
                <a:cs typeface="Arial" panose="020B0604020202020204" pitchFamily="34" charset="0"/>
                <a:sym typeface="Amatic SC"/>
              </a:rPr>
              <a:t>efficacy</a:t>
            </a:r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ea typeface="Amatic SC"/>
                <a:cs typeface="Arial" panose="020B0604020202020204" pitchFamily="34" charset="0"/>
                <a:sym typeface="Amatic SC"/>
              </a:rPr>
              <a:t> follow-up</a:t>
            </a:r>
          </a:p>
          <a:p>
            <a:pPr marL="171450" indent="-171450">
              <a:spcBef>
                <a:spcPts val="600"/>
              </a:spcBef>
              <a:buClr>
                <a:srgbClr val="F16530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6 for treatment 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300"/>
              </a:spcBef>
              <a:buClr>
                <a:srgbClr val="F16530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12±1week for 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300"/>
              </a:spcBef>
              <a:buClr>
                <a:srgbClr val="F16530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q3m to M12</a:t>
            </a:r>
          </a:p>
          <a:p>
            <a:pPr marL="171450" indent="-171450">
              <a:spcBef>
                <a:spcPts val="300"/>
              </a:spcBef>
              <a:buClr>
                <a:srgbClr val="F16530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q6m to M24</a:t>
            </a:r>
          </a:p>
          <a:p>
            <a:pPr marL="171450" indent="-171450">
              <a:spcBef>
                <a:spcPts val="300"/>
              </a:spcBef>
              <a:buClr>
                <a:srgbClr val="F16530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M60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xmlns="" id="{9993E91E-3DC5-234F-882A-484C163F4CFF}"/>
              </a:ext>
            </a:extLst>
          </p:cNvPr>
          <p:cNvSpPr txBox="1"/>
          <p:nvPr/>
        </p:nvSpPr>
        <p:spPr>
          <a:xfrm>
            <a:off x="9650653" y="3566202"/>
            <a:ext cx="13523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Crossover </a:t>
            </a:r>
            <a:r>
              <a:rPr lang="it-IT" sz="7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allowed</a:t>
            </a:r>
            <a:r>
              <a:rPr lang="it-IT" sz="7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7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it-IT" sz="7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it-IT" sz="7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r>
              <a:rPr lang="it-IT" sz="7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7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7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weeks by BIRC </a:t>
            </a:r>
            <a:r>
              <a:rPr lang="it-IT" sz="7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until</a:t>
            </a:r>
            <a:r>
              <a:rPr lang="it-IT" sz="7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it-IT" sz="7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it-IT" sz="7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post ASCT</a:t>
            </a:r>
          </a:p>
          <a:p>
            <a:endParaRPr lang="it-IT" sz="7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7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it-IT" sz="7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7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it-IT" sz="7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7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responds</a:t>
            </a:r>
            <a:r>
              <a:rPr lang="it-IT" sz="7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1 or more </a:t>
            </a:r>
            <a:r>
              <a:rPr lang="it-IT" sz="7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cycles</a:t>
            </a:r>
            <a:r>
              <a:rPr lang="it-IT" sz="7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SOC2, </a:t>
            </a:r>
            <a:r>
              <a:rPr lang="it-IT" sz="7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it-IT" sz="7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7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attempt</a:t>
            </a:r>
            <a:r>
              <a:rPr lang="it-IT" sz="7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7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it-IT" sz="7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made to </a:t>
            </a:r>
            <a:r>
              <a:rPr lang="it-IT" sz="7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</a:t>
            </a:r>
            <a:r>
              <a:rPr lang="it-IT" sz="7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7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it-IT" sz="7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ASCT</a:t>
            </a:r>
          </a:p>
        </p:txBody>
      </p:sp>
      <p:sp>
        <p:nvSpPr>
          <p:cNvPr id="48" name="Rettangolo con angoli arrotondati 47">
            <a:extLst>
              <a:ext uri="{FF2B5EF4-FFF2-40B4-BE49-F238E27FC236}">
                <a16:creationId xmlns:a16="http://schemas.microsoft.com/office/drawing/2014/main" xmlns="" id="{891323F4-4C7F-3C43-A126-A490567FA939}"/>
              </a:ext>
            </a:extLst>
          </p:cNvPr>
          <p:cNvSpPr/>
          <p:nvPr/>
        </p:nvSpPr>
        <p:spPr bwMode="auto">
          <a:xfrm>
            <a:off x="9650653" y="4635658"/>
            <a:ext cx="1712762" cy="967553"/>
          </a:xfrm>
          <a:prstGeom prst="roundRect">
            <a:avLst>
              <a:gd name="adj" fmla="val 5720"/>
            </a:avLst>
          </a:prstGeom>
          <a:noFill/>
          <a:ln w="12700" cap="sq" cmpd="sng" algn="ctr">
            <a:solidFill>
              <a:schemeClr val="bg1"/>
            </a:solidFill>
            <a:prstDash val="solid"/>
            <a:miter lim="800000"/>
            <a:headEnd type="triangle" w="med" len="sm"/>
            <a:tailEnd type="triangle" w="med" len="sm"/>
          </a:ln>
        </p:spPr>
        <p:txBody>
          <a:bodyPr lIns="144000" rIns="144000" rtlCol="0" anchor="ctr"/>
          <a:lstStyle/>
          <a:p>
            <a:pPr indent="0">
              <a:buSzPct val="213000"/>
              <a:buNone/>
            </a:pPr>
            <a:r>
              <a:rPr lang="it-IT" sz="900" b="1" dirty="0">
                <a:solidFill>
                  <a:schemeClr val="bg1"/>
                </a:solidFill>
                <a:latin typeface="Arial" panose="020B0604020202020204" pitchFamily="34" charset="0"/>
                <a:ea typeface="Amatic SC"/>
                <a:cs typeface="Arial" panose="020B0604020202020204" pitchFamily="34" charset="0"/>
                <a:sym typeface="Amatic SC"/>
              </a:rPr>
              <a:t>1</a:t>
            </a:r>
            <a:r>
              <a:rPr lang="it-IT" sz="900" b="1" baseline="30000" dirty="0">
                <a:solidFill>
                  <a:schemeClr val="bg1"/>
                </a:solidFill>
                <a:latin typeface="Arial" panose="020B0604020202020204" pitchFamily="34" charset="0"/>
                <a:ea typeface="Amatic SC"/>
                <a:cs typeface="Arial" panose="020B0604020202020204" pitchFamily="34" charset="0"/>
                <a:sym typeface="Amatic SC"/>
              </a:rPr>
              <a:t>st</a:t>
            </a:r>
            <a:r>
              <a:rPr lang="it-IT" sz="900" b="1" dirty="0">
                <a:solidFill>
                  <a:schemeClr val="bg1"/>
                </a:solidFill>
                <a:latin typeface="Arial" panose="020B0604020202020204" pitchFamily="34" charset="0"/>
                <a:ea typeface="Amatic SC"/>
                <a:cs typeface="Arial" panose="020B0604020202020204" pitchFamily="34" charset="0"/>
                <a:sym typeface="Amatic SC"/>
              </a:rPr>
              <a:t> </a:t>
            </a:r>
            <a:r>
              <a:rPr lang="it-IT" sz="900" b="1" dirty="0" err="1">
                <a:solidFill>
                  <a:schemeClr val="bg1"/>
                </a:solidFill>
                <a:latin typeface="Arial" panose="020B0604020202020204" pitchFamily="34" charset="0"/>
                <a:ea typeface="Amatic SC"/>
                <a:cs typeface="Arial" panose="020B0604020202020204" pitchFamily="34" charset="0"/>
                <a:sym typeface="Amatic SC"/>
              </a:rPr>
              <a:t>endpoint</a:t>
            </a:r>
            <a:r>
              <a:rPr lang="it-IT" sz="900" b="1" dirty="0">
                <a:solidFill>
                  <a:schemeClr val="bg1"/>
                </a:solidFill>
                <a:latin typeface="Arial" panose="020B0604020202020204" pitchFamily="34" charset="0"/>
                <a:ea typeface="Amatic SC"/>
                <a:cs typeface="Arial" panose="020B0604020202020204" pitchFamily="34" charset="0"/>
                <a:sym typeface="Amatic SC"/>
              </a:rPr>
              <a:t> EFS</a:t>
            </a:r>
          </a:p>
          <a:p>
            <a:pPr indent="0">
              <a:buSzPct val="213000"/>
              <a:buNone/>
            </a:pP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matic SC"/>
                <a:cs typeface="Arial" panose="020B0604020202020204" pitchFamily="34" charset="0"/>
                <a:sym typeface="Amatic SC"/>
              </a:rPr>
              <a:t>EFS 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ea typeface="Amatic SC"/>
                <a:cs typeface="Arial" panose="020B0604020202020204" pitchFamily="34" charset="0"/>
                <a:sym typeface="Amatic SC"/>
              </a:rPr>
              <a:t>event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matic SC"/>
                <a:cs typeface="Arial" panose="020B0604020202020204" pitchFamily="34" charset="0"/>
                <a:sym typeface="Amatic SC"/>
              </a:rPr>
              <a:t>:</a:t>
            </a:r>
          </a:p>
          <a:p>
            <a:pPr marL="171450" indent="-171450">
              <a:spcBef>
                <a:spcPts val="600"/>
              </a:spcBef>
              <a:buClr>
                <a:srgbClr val="F16530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SD/PD by BIRC 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week 12±1 week</a:t>
            </a:r>
          </a:p>
          <a:p>
            <a:pPr marL="171450" indent="-171450">
              <a:spcBef>
                <a:spcPts val="600"/>
              </a:spcBef>
              <a:buClr>
                <a:srgbClr val="F16530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 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</a:t>
            </a:r>
          </a:p>
        </p:txBody>
      </p:sp>
      <p:cxnSp>
        <p:nvCxnSpPr>
          <p:cNvPr id="51" name="Connettore 4 50">
            <a:extLst>
              <a:ext uri="{FF2B5EF4-FFF2-40B4-BE49-F238E27FC236}">
                <a16:creationId xmlns:a16="http://schemas.microsoft.com/office/drawing/2014/main" xmlns="" id="{F1AD625E-7594-D748-A478-09908D0A19A6}"/>
              </a:ext>
            </a:extLst>
          </p:cNvPr>
          <p:cNvCxnSpPr>
            <a:cxnSpLocks/>
            <a:stCxn id="14" idx="1"/>
            <a:endCxn id="9" idx="1"/>
          </p:cNvCxnSpPr>
          <p:nvPr/>
        </p:nvCxnSpPr>
        <p:spPr>
          <a:xfrm rot="10800000">
            <a:off x="5128683" y="1690937"/>
            <a:ext cx="12700" cy="2307415"/>
          </a:xfrm>
          <a:prstGeom prst="bentConnector3">
            <a:avLst>
              <a:gd name="adj1" fmla="val 1800000"/>
            </a:avLst>
          </a:prstGeom>
          <a:noFill/>
          <a:ln w="12700" cap="sq" cmpd="sng" algn="ctr">
            <a:solidFill>
              <a:schemeClr val="bg1"/>
            </a:solidFill>
            <a:prstDash val="solid"/>
            <a:miter lim="800000"/>
            <a:headEnd type="arrow" w="lg" len="med"/>
            <a:tailEnd type="arrow" w="lg" len="med"/>
          </a:ln>
        </p:spPr>
      </p:cxnSp>
      <p:sp>
        <p:nvSpPr>
          <p:cNvPr id="8" name="Ovale 7">
            <a:extLst>
              <a:ext uri="{FF2B5EF4-FFF2-40B4-BE49-F238E27FC236}">
                <a16:creationId xmlns:a16="http://schemas.microsoft.com/office/drawing/2014/main" xmlns="" id="{7D728262-17DE-A24D-A5B7-8F98B0377BA8}"/>
              </a:ext>
            </a:extLst>
          </p:cNvPr>
          <p:cNvSpPr/>
          <p:nvPr/>
        </p:nvSpPr>
        <p:spPr bwMode="auto">
          <a:xfrm>
            <a:off x="4706585" y="2676683"/>
            <a:ext cx="344432" cy="328127"/>
          </a:xfrm>
          <a:prstGeom prst="ellipse">
            <a:avLst/>
          </a:prstGeom>
          <a:solidFill>
            <a:srgbClr val="002011"/>
          </a:solidFill>
          <a:ln w="12700" cap="sq" cmpd="sng" algn="ctr">
            <a:solidFill>
              <a:schemeClr val="bg1"/>
            </a:solidFill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r>
              <a:rPr lang="it-IT" sz="1000" b="1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R</a:t>
            </a:r>
            <a:endParaRPr lang="it-IT" sz="1000" b="1" dirty="0">
              <a:solidFill>
                <a:schemeClr val="bg1"/>
              </a:solidFill>
              <a:latin typeface="Arial" pitchFamily="-65" charset="0"/>
              <a:cs typeface="ＭＳ Ｐゴシック" pitchFamily="-65" charset="-128"/>
            </a:endParaRP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xmlns="" id="{06D0DC52-04D0-CF4D-BB26-ED3C0A6BF3DD}"/>
              </a:ext>
            </a:extLst>
          </p:cNvPr>
          <p:cNvSpPr txBox="1"/>
          <p:nvPr/>
        </p:nvSpPr>
        <p:spPr>
          <a:xfrm>
            <a:off x="0" y="6109117"/>
            <a:ext cx="6897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ASCT: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autologous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hematopoietic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stem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cell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transplant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; BIRC: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blinded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independent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review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committee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; HDCT: high dose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chemotherapy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; </a:t>
            </a:r>
            <a:b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M: manufacturing; CR: complete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response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; PR: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partial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response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; SD: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stable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disease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; PD: progressive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disease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; </a:t>
            </a:r>
            <a:b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APH: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apheresis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; IPI: International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Prognostic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index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(1993); SOC: standard of care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xmlns="" id="{B0461410-9FD6-B843-B3A0-605D93F1AA68}"/>
              </a:ext>
            </a:extLst>
          </p:cNvPr>
          <p:cNvSpPr txBox="1"/>
          <p:nvPr/>
        </p:nvSpPr>
        <p:spPr>
          <a:xfrm>
            <a:off x="7567127" y="6357937"/>
            <a:ext cx="4624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ClinicalTrials.gov</a:t>
            </a:r>
            <a:r>
              <a:rPr lang="it-IT" sz="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Identifier</a:t>
            </a:r>
            <a:r>
              <a:rPr lang="it-IT" sz="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: NCT03570892</a:t>
            </a:r>
            <a:endParaRPr lang="it-IT" sz="8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Connettore 1 27">
            <a:extLst>
              <a:ext uri="{FF2B5EF4-FFF2-40B4-BE49-F238E27FC236}">
                <a16:creationId xmlns:a16="http://schemas.microsoft.com/office/drawing/2014/main" xmlns="" id="{D212099E-91B1-424B-9AEA-0DB671CF110B}"/>
              </a:ext>
            </a:extLst>
          </p:cNvPr>
          <p:cNvCxnSpPr>
            <a:cxnSpLocks/>
          </p:cNvCxnSpPr>
          <p:nvPr/>
        </p:nvCxnSpPr>
        <p:spPr>
          <a:xfrm>
            <a:off x="4574522" y="2841695"/>
            <a:ext cx="132063" cy="0"/>
          </a:xfrm>
          <a:prstGeom prst="line">
            <a:avLst/>
          </a:prstGeom>
          <a:noFill/>
          <a:ln w="12700" cap="sq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lg" len="lg"/>
          </a:ln>
        </p:spPr>
      </p:cxn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xmlns="" id="{FE97EBE2-7C87-194B-B68B-7FE427A5AB11}"/>
              </a:ext>
            </a:extLst>
          </p:cNvPr>
          <p:cNvSpPr/>
          <p:nvPr/>
        </p:nvSpPr>
        <p:spPr bwMode="auto">
          <a:xfrm>
            <a:off x="7541132" y="3647540"/>
            <a:ext cx="1239806" cy="347443"/>
          </a:xfrm>
          <a:prstGeom prst="roundRect">
            <a:avLst/>
          </a:prstGeom>
          <a:noFill/>
          <a:ln w="12700" cap="sq" cmpd="sng" algn="ctr">
            <a:solidFill>
              <a:schemeClr val="bg1"/>
            </a:solidFill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endParaRPr lang="it-IT" sz="1800">
              <a:latin typeface="Arial" pitchFamily="-65" charset="0"/>
              <a:cs typeface="ＭＳ Ｐゴシック" pitchFamily="-65" charset="-128"/>
            </a:endParaRP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xmlns="" id="{958D9CE2-3011-EF4C-AD3A-266077133C54}"/>
              </a:ext>
            </a:extLst>
          </p:cNvPr>
          <p:cNvSpPr txBox="1"/>
          <p:nvPr/>
        </p:nvSpPr>
        <p:spPr>
          <a:xfrm>
            <a:off x="7602436" y="4110367"/>
            <a:ext cx="10418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 2</a:t>
            </a:r>
          </a:p>
        </p:txBody>
      </p:sp>
      <p:sp>
        <p:nvSpPr>
          <p:cNvPr id="52" name="Rettangolo con angoli arrotondati 51">
            <a:extLst>
              <a:ext uri="{FF2B5EF4-FFF2-40B4-BE49-F238E27FC236}">
                <a16:creationId xmlns:a16="http://schemas.microsoft.com/office/drawing/2014/main" xmlns="" id="{95F71A0D-2556-DB44-ACFE-F070C761B52F}"/>
              </a:ext>
            </a:extLst>
          </p:cNvPr>
          <p:cNvSpPr/>
          <p:nvPr/>
        </p:nvSpPr>
        <p:spPr bwMode="auto">
          <a:xfrm>
            <a:off x="7541132" y="4106625"/>
            <a:ext cx="1250039" cy="215735"/>
          </a:xfrm>
          <a:prstGeom prst="roundRect">
            <a:avLst/>
          </a:prstGeom>
          <a:noFill/>
          <a:ln w="12700" cap="sq" cmpd="sng" algn="ctr">
            <a:solidFill>
              <a:schemeClr val="bg1"/>
            </a:solidFill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endParaRPr lang="it-IT" sz="1800">
              <a:latin typeface="Arial" pitchFamily="-65" charset="0"/>
              <a:cs typeface="ＭＳ Ｐゴシック" pitchFamily="-65" charset="-128"/>
            </a:endParaRPr>
          </a:p>
        </p:txBody>
      </p:sp>
      <p:cxnSp>
        <p:nvCxnSpPr>
          <p:cNvPr id="57" name="Connettore 2 56">
            <a:extLst>
              <a:ext uri="{FF2B5EF4-FFF2-40B4-BE49-F238E27FC236}">
                <a16:creationId xmlns:a16="http://schemas.microsoft.com/office/drawing/2014/main" xmlns="" id="{EC38D2C4-C867-2E46-AB21-D764F0756B15}"/>
              </a:ext>
            </a:extLst>
          </p:cNvPr>
          <p:cNvCxnSpPr/>
          <p:nvPr/>
        </p:nvCxnSpPr>
        <p:spPr>
          <a:xfrm>
            <a:off x="7340495" y="3738627"/>
            <a:ext cx="200638" cy="0"/>
          </a:xfrm>
          <a:prstGeom prst="straightConnector1">
            <a:avLst/>
          </a:prstGeom>
          <a:noFill/>
          <a:ln w="12700" cap="sq" cmpd="sng" algn="ctr">
            <a:solidFill>
              <a:schemeClr val="bg1"/>
            </a:solidFill>
            <a:prstDash val="solid"/>
            <a:miter lim="800000"/>
            <a:headEnd type="none" w="med" len="med"/>
            <a:tailEnd type="triangle" w="med" len="sm"/>
          </a:ln>
        </p:spPr>
      </p:cxnSp>
      <p:cxnSp>
        <p:nvCxnSpPr>
          <p:cNvPr id="58" name="Connettore 2 57">
            <a:extLst>
              <a:ext uri="{FF2B5EF4-FFF2-40B4-BE49-F238E27FC236}">
                <a16:creationId xmlns:a16="http://schemas.microsoft.com/office/drawing/2014/main" xmlns="" id="{A96ADC26-92DB-4243-9896-04384C83AAD0}"/>
              </a:ext>
            </a:extLst>
          </p:cNvPr>
          <p:cNvCxnSpPr/>
          <p:nvPr/>
        </p:nvCxnSpPr>
        <p:spPr>
          <a:xfrm>
            <a:off x="7340495" y="4267266"/>
            <a:ext cx="200638" cy="0"/>
          </a:xfrm>
          <a:prstGeom prst="straightConnector1">
            <a:avLst/>
          </a:prstGeom>
          <a:noFill/>
          <a:ln w="12700" cap="sq" cmpd="sng" algn="ctr">
            <a:solidFill>
              <a:schemeClr val="bg1"/>
            </a:solidFill>
            <a:prstDash val="solid"/>
            <a:miter lim="800000"/>
            <a:headEnd type="none" w="med" len="med"/>
            <a:tailEnd type="triangle" w="med" len="sm"/>
          </a:ln>
        </p:spPr>
      </p:cxnSp>
      <p:cxnSp>
        <p:nvCxnSpPr>
          <p:cNvPr id="61" name="Connettore 2 60">
            <a:extLst>
              <a:ext uri="{FF2B5EF4-FFF2-40B4-BE49-F238E27FC236}">
                <a16:creationId xmlns:a16="http://schemas.microsoft.com/office/drawing/2014/main" xmlns="" id="{4D9BD08E-BAA2-B942-BE24-39BEBCFB9C7D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7340495" y="3821262"/>
            <a:ext cx="200637" cy="124534"/>
          </a:xfrm>
          <a:prstGeom prst="straightConnector1">
            <a:avLst/>
          </a:prstGeom>
          <a:noFill/>
          <a:ln w="12700" cap="sq" cmpd="sng" algn="ctr">
            <a:solidFill>
              <a:schemeClr val="bg1"/>
            </a:solidFill>
            <a:prstDash val="solid"/>
            <a:miter lim="800000"/>
            <a:headEnd type="none" w="med" len="med"/>
            <a:tailEnd type="triangle" w="med" len="sm"/>
          </a:ln>
        </p:spPr>
      </p:cxnSp>
      <p:cxnSp>
        <p:nvCxnSpPr>
          <p:cNvPr id="63" name="Connettore 2 62">
            <a:extLst>
              <a:ext uri="{FF2B5EF4-FFF2-40B4-BE49-F238E27FC236}">
                <a16:creationId xmlns:a16="http://schemas.microsoft.com/office/drawing/2014/main" xmlns="" id="{ECD8D44D-6BF6-9F49-902D-83DDA2FDFCFA}"/>
              </a:ext>
            </a:extLst>
          </p:cNvPr>
          <p:cNvCxnSpPr>
            <a:cxnSpLocks/>
          </p:cNvCxnSpPr>
          <p:nvPr/>
        </p:nvCxnSpPr>
        <p:spPr>
          <a:xfrm>
            <a:off x="7340495" y="4002946"/>
            <a:ext cx="200638" cy="117021"/>
          </a:xfrm>
          <a:prstGeom prst="straightConnector1">
            <a:avLst/>
          </a:prstGeom>
          <a:noFill/>
          <a:ln w="12700" cap="sq" cmpd="sng" algn="ctr">
            <a:solidFill>
              <a:schemeClr val="bg1"/>
            </a:solidFill>
            <a:prstDash val="solid"/>
            <a:miter lim="800000"/>
            <a:headEnd type="none" w="med" len="med"/>
            <a:tailEnd type="triangle" w="med" len="sm"/>
          </a:ln>
        </p:spPr>
      </p:cxnSp>
      <p:sp>
        <p:nvSpPr>
          <p:cNvPr id="65" name="Rettangolo con angoli arrotondati 64">
            <a:extLst>
              <a:ext uri="{FF2B5EF4-FFF2-40B4-BE49-F238E27FC236}">
                <a16:creationId xmlns:a16="http://schemas.microsoft.com/office/drawing/2014/main" xmlns="" id="{412EFAB6-FE88-5C4C-87D2-F9434E3387CB}"/>
              </a:ext>
            </a:extLst>
          </p:cNvPr>
          <p:cNvSpPr/>
          <p:nvPr/>
        </p:nvSpPr>
        <p:spPr bwMode="auto">
          <a:xfrm>
            <a:off x="8933551" y="3644631"/>
            <a:ext cx="650335" cy="338554"/>
          </a:xfrm>
          <a:prstGeom prst="roundRect">
            <a:avLst/>
          </a:prstGeom>
          <a:solidFill>
            <a:schemeClr val="bg1"/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r>
              <a:rPr lang="it-IT" sz="800" b="1" dirty="0">
                <a:solidFill>
                  <a:srgbClr val="00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SD/PD</a:t>
            </a:r>
          </a:p>
          <a:p>
            <a:pPr algn="ctr"/>
            <a:r>
              <a:rPr lang="it-IT" sz="800" b="1" dirty="0">
                <a:solidFill>
                  <a:srgbClr val="00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BIRC</a:t>
            </a:r>
          </a:p>
        </p:txBody>
      </p:sp>
      <p:sp>
        <p:nvSpPr>
          <p:cNvPr id="66" name="Rettangolo con angoli arrotondati 65">
            <a:extLst>
              <a:ext uri="{FF2B5EF4-FFF2-40B4-BE49-F238E27FC236}">
                <a16:creationId xmlns:a16="http://schemas.microsoft.com/office/drawing/2014/main" xmlns="" id="{16CB59CB-A7C1-0A46-81F5-2B29E6AF8B40}"/>
              </a:ext>
            </a:extLst>
          </p:cNvPr>
          <p:cNvSpPr/>
          <p:nvPr/>
        </p:nvSpPr>
        <p:spPr bwMode="auto">
          <a:xfrm>
            <a:off x="8933551" y="4106625"/>
            <a:ext cx="650335" cy="214090"/>
          </a:xfrm>
          <a:prstGeom prst="roundRect">
            <a:avLst/>
          </a:prstGeom>
          <a:solidFill>
            <a:schemeClr val="bg1"/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r>
              <a:rPr lang="it-IT" sz="800" b="1" dirty="0">
                <a:solidFill>
                  <a:srgbClr val="00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CR/PR</a:t>
            </a:r>
          </a:p>
        </p:txBody>
      </p:sp>
      <p:cxnSp>
        <p:nvCxnSpPr>
          <p:cNvPr id="67" name="Connettore 2 66">
            <a:extLst>
              <a:ext uri="{FF2B5EF4-FFF2-40B4-BE49-F238E27FC236}">
                <a16:creationId xmlns:a16="http://schemas.microsoft.com/office/drawing/2014/main" xmlns="" id="{1A7092A6-3368-1D4B-A458-50E08CA6E522}"/>
              </a:ext>
            </a:extLst>
          </p:cNvPr>
          <p:cNvCxnSpPr>
            <a:cxnSpLocks/>
          </p:cNvCxnSpPr>
          <p:nvPr/>
        </p:nvCxnSpPr>
        <p:spPr>
          <a:xfrm flipV="1">
            <a:off x="8791855" y="3748218"/>
            <a:ext cx="144000" cy="0"/>
          </a:xfrm>
          <a:prstGeom prst="straightConnector1">
            <a:avLst/>
          </a:prstGeom>
          <a:noFill/>
          <a:ln w="12700" cap="sq" cmpd="sng" algn="ctr">
            <a:solidFill>
              <a:schemeClr val="bg1"/>
            </a:solidFill>
            <a:prstDash val="solid"/>
            <a:miter lim="800000"/>
            <a:headEnd type="none" w="med" len="med"/>
            <a:tailEnd type="triangle" w="med" len="sm"/>
          </a:ln>
        </p:spPr>
      </p:cxnSp>
      <p:cxnSp>
        <p:nvCxnSpPr>
          <p:cNvPr id="69" name="Connettore 2 68">
            <a:extLst>
              <a:ext uri="{FF2B5EF4-FFF2-40B4-BE49-F238E27FC236}">
                <a16:creationId xmlns:a16="http://schemas.microsoft.com/office/drawing/2014/main" xmlns="" id="{53D0028A-52B4-EF43-94AB-007A5754401A}"/>
              </a:ext>
            </a:extLst>
          </p:cNvPr>
          <p:cNvCxnSpPr>
            <a:cxnSpLocks/>
          </p:cNvCxnSpPr>
          <p:nvPr/>
        </p:nvCxnSpPr>
        <p:spPr>
          <a:xfrm flipV="1">
            <a:off x="8780938" y="3929032"/>
            <a:ext cx="146888" cy="177593"/>
          </a:xfrm>
          <a:prstGeom prst="straightConnector1">
            <a:avLst/>
          </a:prstGeom>
          <a:noFill/>
          <a:ln w="12700" cap="sq" cmpd="sng" algn="ctr">
            <a:solidFill>
              <a:schemeClr val="bg1"/>
            </a:solidFill>
            <a:prstDash val="solid"/>
            <a:miter lim="800000"/>
            <a:headEnd type="none" w="med" len="med"/>
            <a:tailEnd type="triangle" w="med" len="sm"/>
          </a:ln>
        </p:spPr>
      </p:cxnSp>
      <p:cxnSp>
        <p:nvCxnSpPr>
          <p:cNvPr id="71" name="Connettore 2 70">
            <a:extLst>
              <a:ext uri="{FF2B5EF4-FFF2-40B4-BE49-F238E27FC236}">
                <a16:creationId xmlns:a16="http://schemas.microsoft.com/office/drawing/2014/main" xmlns="" id="{7B02B087-6806-D645-9482-873765196E68}"/>
              </a:ext>
            </a:extLst>
          </p:cNvPr>
          <p:cNvCxnSpPr>
            <a:cxnSpLocks/>
          </p:cNvCxnSpPr>
          <p:nvPr/>
        </p:nvCxnSpPr>
        <p:spPr>
          <a:xfrm>
            <a:off x="8809273" y="4213670"/>
            <a:ext cx="119858" cy="0"/>
          </a:xfrm>
          <a:prstGeom prst="straightConnector1">
            <a:avLst/>
          </a:prstGeom>
          <a:noFill/>
          <a:ln w="12700" cap="sq" cmpd="sng" algn="ctr">
            <a:solidFill>
              <a:schemeClr val="bg1"/>
            </a:solidFill>
            <a:prstDash val="solid"/>
            <a:miter lim="800000"/>
            <a:headEnd type="none" w="med" len="med"/>
            <a:tailEnd type="triangle" w="med" len="sm"/>
          </a:ln>
        </p:spPr>
      </p:cxnSp>
    </p:spTree>
    <p:extLst>
      <p:ext uri="{BB962C8B-B14F-4D97-AF65-F5344CB8AC3E}">
        <p14:creationId xmlns:p14="http://schemas.microsoft.com/office/powerpoint/2010/main" val="4119791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xmlns="" id="{3020CE21-87BB-F34A-A718-65BE4B09C35E}"/>
              </a:ext>
            </a:extLst>
          </p:cNvPr>
          <p:cNvSpPr txBox="1">
            <a:spLocks/>
          </p:cNvSpPr>
          <p:nvPr/>
        </p:nvSpPr>
        <p:spPr>
          <a:xfrm>
            <a:off x="-1" y="506413"/>
            <a:ext cx="11804073" cy="480724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/>
                <a:ea typeface="ＭＳ Ｐゴシック" pitchFamily="-101" charset="-128"/>
                <a:cs typeface="ＭＳ Ｐゴシック" pitchFamily="-101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dirty="0"/>
              <a:t>BELINDA BULLETIN: CTL019H2301 newsletter</a:t>
            </a:r>
          </a:p>
        </p:txBody>
      </p:sp>
      <p:graphicFrame>
        <p:nvGraphicFramePr>
          <p:cNvPr id="12" name="Tabella 12">
            <a:extLst>
              <a:ext uri="{FF2B5EF4-FFF2-40B4-BE49-F238E27FC236}">
                <a16:creationId xmlns:a16="http://schemas.microsoft.com/office/drawing/2014/main" xmlns="" id="{3F17E272-01CF-1E43-9783-1871F6379D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195834"/>
              </p:ext>
            </p:extLst>
          </p:nvPr>
        </p:nvGraphicFramePr>
        <p:xfrm>
          <a:off x="1577007" y="2681997"/>
          <a:ext cx="885245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608">
                  <a:extLst>
                    <a:ext uri="{9D8B030D-6E8A-4147-A177-3AD203B41FA5}">
                      <a16:colId xmlns:a16="http://schemas.microsoft.com/office/drawing/2014/main" xmlns="" val="3094969967"/>
                    </a:ext>
                  </a:extLst>
                </a:gridCol>
                <a:gridCol w="1902180">
                  <a:extLst>
                    <a:ext uri="{9D8B030D-6E8A-4147-A177-3AD203B41FA5}">
                      <a16:colId xmlns:a16="http://schemas.microsoft.com/office/drawing/2014/main" xmlns="" val="605537563"/>
                    </a:ext>
                  </a:extLst>
                </a:gridCol>
                <a:gridCol w="1719278">
                  <a:extLst>
                    <a:ext uri="{9D8B030D-6E8A-4147-A177-3AD203B41FA5}">
                      <a16:colId xmlns:a16="http://schemas.microsoft.com/office/drawing/2014/main" xmlns="" val="2931366876"/>
                    </a:ext>
                  </a:extLst>
                </a:gridCol>
                <a:gridCol w="2121662">
                  <a:extLst>
                    <a:ext uri="{9D8B030D-6E8A-4147-A177-3AD203B41FA5}">
                      <a16:colId xmlns:a16="http://schemas.microsoft.com/office/drawing/2014/main" xmlns="" val="3784776323"/>
                    </a:ext>
                  </a:extLst>
                </a:gridCol>
                <a:gridCol w="2377725">
                  <a:extLst>
                    <a:ext uri="{9D8B030D-6E8A-4147-A177-3AD203B41FA5}">
                      <a16:colId xmlns:a16="http://schemas.microsoft.com/office/drawing/2014/main" xmlns="" val="20992595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200" dirty="0">
                          <a:solidFill>
                            <a:schemeClr val="bg1"/>
                          </a:solidFill>
                        </a:rPr>
                        <a:t>N°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i="1" dirty="0">
                          <a:solidFill>
                            <a:schemeClr val="bg1"/>
                          </a:solidFill>
                        </a:rPr>
                        <a:t>Investigator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bg1"/>
                          </a:solidFill>
                        </a:rPr>
                        <a:t>Pazienti </a:t>
                      </a:r>
                      <a:r>
                        <a:rPr lang="it-IT" sz="1200" dirty="0" err="1">
                          <a:solidFill>
                            <a:schemeClr val="bg1"/>
                          </a:solidFill>
                        </a:rPr>
                        <a:t>screnati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bg1"/>
                          </a:solidFill>
                        </a:rPr>
                        <a:t>Pazienti randomizzati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bg1"/>
                          </a:solidFill>
                        </a:rPr>
                        <a:t>Pazienti </a:t>
                      </a:r>
                      <a:r>
                        <a:rPr lang="it-IT" sz="1200" i="1" dirty="0">
                          <a:solidFill>
                            <a:schemeClr val="bg1"/>
                          </a:solidFill>
                        </a:rPr>
                        <a:t>screening </a:t>
                      </a:r>
                      <a:r>
                        <a:rPr lang="it-IT" sz="1200" i="1" dirty="0" err="1">
                          <a:solidFill>
                            <a:schemeClr val="bg1"/>
                          </a:solidFill>
                        </a:rPr>
                        <a:t>failure</a:t>
                      </a:r>
                      <a:endParaRPr lang="it-IT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17738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>
                          <a:solidFill>
                            <a:schemeClr val="bg1"/>
                          </a:solidFill>
                        </a:rPr>
                        <a:t>2300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solidFill>
                            <a:schemeClr val="bg1"/>
                          </a:solidFill>
                        </a:rPr>
                        <a:t>CORRADINI Paolo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8317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>
                          <a:solidFill>
                            <a:schemeClr val="bg1"/>
                          </a:solidFill>
                        </a:rPr>
                        <a:t>2301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solidFill>
                            <a:schemeClr val="bg1"/>
                          </a:solidFill>
                        </a:rPr>
                        <a:t>SICA Simona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D956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48670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>
                          <a:solidFill>
                            <a:schemeClr val="bg1"/>
                          </a:solidFill>
                        </a:rPr>
                        <a:t>2302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solidFill>
                            <a:schemeClr val="bg1"/>
                          </a:solidFill>
                        </a:rPr>
                        <a:t>SANTORO Armando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D956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D956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56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956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956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D956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3619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670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15875" y="1723267"/>
            <a:ext cx="8420100" cy="3521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460"/>
              </a:lnSpc>
              <a:spcBef>
                <a:spcPts val="2400"/>
              </a:spcBef>
              <a:buClr>
                <a:srgbClr val="F16530"/>
              </a:buClr>
              <a:buFont typeface="+mj-lt"/>
              <a:buAutoNum type="arabicPeriod"/>
            </a:pPr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trials to </a:t>
            </a:r>
            <a:r>
              <a:rPr lang="it-I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word </a:t>
            </a:r>
            <a:r>
              <a:rPr lang="it-I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</a:t>
            </a:r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DLBCL</a:t>
            </a:r>
          </a:p>
          <a:p>
            <a:pPr marL="342900" indent="-342900">
              <a:lnSpc>
                <a:spcPts val="2460"/>
              </a:lnSpc>
              <a:spcBef>
                <a:spcPts val="2400"/>
              </a:spcBef>
              <a:buClr>
                <a:srgbClr val="F16530"/>
              </a:buClr>
              <a:buFont typeface="+mj-lt"/>
              <a:buAutoNum type="arabicPeriod"/>
            </a:pPr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it-I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CAR-T </a:t>
            </a:r>
            <a:r>
              <a:rPr lang="it-I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endParaRPr lang="it-I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460"/>
              </a:lnSpc>
              <a:spcBef>
                <a:spcPts val="2400"/>
              </a:spcBef>
              <a:buClr>
                <a:srgbClr val="F16530"/>
              </a:buClr>
              <a:buFont typeface="+mj-lt"/>
              <a:buAutoNum type="arabicPeriod"/>
            </a:pPr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Relapse </a:t>
            </a:r>
            <a:r>
              <a:rPr lang="it-I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first line: BELINDA and TRASNFORM trials </a:t>
            </a:r>
          </a:p>
          <a:p>
            <a:pPr marL="342900" indent="-342900">
              <a:lnSpc>
                <a:spcPts val="2460"/>
              </a:lnSpc>
              <a:spcBef>
                <a:spcPts val="2400"/>
              </a:spcBef>
              <a:buClr>
                <a:srgbClr val="F16530"/>
              </a:buClr>
              <a:buFont typeface="+mj-lt"/>
              <a:buAutoNum type="arabicPeriod"/>
            </a:pPr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CAR-T in </a:t>
            </a:r>
            <a:r>
              <a:rPr lang="it-I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mantle</a:t>
            </a:r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lymphoma</a:t>
            </a:r>
            <a:endParaRPr lang="it-I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460"/>
              </a:lnSpc>
              <a:spcBef>
                <a:spcPts val="2400"/>
              </a:spcBef>
              <a:buClr>
                <a:srgbClr val="F16530"/>
              </a:buClr>
              <a:buFont typeface="+mj-lt"/>
              <a:buAutoNum type="arabicPeriod"/>
            </a:pPr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CAR-T in </a:t>
            </a:r>
            <a:r>
              <a:rPr lang="it-I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follicular</a:t>
            </a:r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lymphoma</a:t>
            </a:r>
            <a:endParaRPr lang="it-I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460"/>
              </a:lnSpc>
              <a:spcBef>
                <a:spcPts val="2400"/>
              </a:spcBef>
              <a:buClr>
                <a:srgbClr val="F16530"/>
              </a:buClr>
              <a:buFont typeface="+mj-lt"/>
              <a:buAutoNum type="arabicPeriod"/>
            </a:pPr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</a:t>
            </a:r>
            <a:r>
              <a:rPr lang="it-I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</a:t>
            </a:r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NK, tandem CD19+CD20, allo-CAR T 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xmlns="" id="{3020CE21-87BB-F34A-A718-65BE4B09C35E}"/>
              </a:ext>
            </a:extLst>
          </p:cNvPr>
          <p:cNvSpPr txBox="1">
            <a:spLocks/>
          </p:cNvSpPr>
          <p:nvPr/>
        </p:nvSpPr>
        <p:spPr>
          <a:xfrm>
            <a:off x="0" y="506413"/>
            <a:ext cx="9144000" cy="363742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/>
                <a:ea typeface="ＭＳ Ｐゴシック" pitchFamily="-101" charset="-128"/>
                <a:cs typeface="ＭＳ Ｐゴシック" pitchFamily="-101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dirty="0"/>
              <a:t>Indice</a:t>
            </a:r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54A58D5A-77B1-FE43-818E-5223461EC6D0}"/>
              </a:ext>
            </a:extLst>
          </p:cNvPr>
          <p:cNvCxnSpPr>
            <a:cxnSpLocks/>
          </p:cNvCxnSpPr>
          <p:nvPr/>
        </p:nvCxnSpPr>
        <p:spPr>
          <a:xfrm>
            <a:off x="666675" y="1607356"/>
            <a:ext cx="6403826" cy="0"/>
          </a:xfrm>
          <a:prstGeom prst="line">
            <a:avLst/>
          </a:prstGeom>
          <a:noFill/>
          <a:ln w="12700" cap="sq" cmpd="sng" algn="ctr">
            <a:solidFill>
              <a:srgbClr val="6E349F"/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xmlns="" id="{384BD36B-E043-6E46-8469-96F53BC1389C}"/>
              </a:ext>
            </a:extLst>
          </p:cNvPr>
          <p:cNvCxnSpPr>
            <a:cxnSpLocks/>
          </p:cNvCxnSpPr>
          <p:nvPr/>
        </p:nvCxnSpPr>
        <p:spPr>
          <a:xfrm>
            <a:off x="666675" y="2234128"/>
            <a:ext cx="6403826" cy="0"/>
          </a:xfrm>
          <a:prstGeom prst="line">
            <a:avLst/>
          </a:prstGeom>
          <a:noFill/>
          <a:ln w="12700" cap="sq" cmpd="sng" algn="ctr">
            <a:solidFill>
              <a:srgbClr val="6E349F"/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xmlns="" id="{AF6D2C6B-3EC3-FA44-8397-A205296F6D1D}"/>
              </a:ext>
            </a:extLst>
          </p:cNvPr>
          <p:cNvCxnSpPr>
            <a:cxnSpLocks/>
          </p:cNvCxnSpPr>
          <p:nvPr/>
        </p:nvCxnSpPr>
        <p:spPr>
          <a:xfrm>
            <a:off x="666675" y="2860900"/>
            <a:ext cx="6403826" cy="0"/>
          </a:xfrm>
          <a:prstGeom prst="line">
            <a:avLst/>
          </a:prstGeom>
          <a:noFill/>
          <a:ln w="12700" cap="sq" cmpd="sng" algn="ctr">
            <a:solidFill>
              <a:srgbClr val="6E349F"/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25" name="Connettore 1 24">
            <a:extLst>
              <a:ext uri="{FF2B5EF4-FFF2-40B4-BE49-F238E27FC236}">
                <a16:creationId xmlns:a16="http://schemas.microsoft.com/office/drawing/2014/main" xmlns="" id="{A590A6EB-E647-764F-93FD-DE11CB173F2F}"/>
              </a:ext>
            </a:extLst>
          </p:cNvPr>
          <p:cNvCxnSpPr>
            <a:cxnSpLocks/>
          </p:cNvCxnSpPr>
          <p:nvPr/>
        </p:nvCxnSpPr>
        <p:spPr>
          <a:xfrm>
            <a:off x="666675" y="3487672"/>
            <a:ext cx="6403826" cy="0"/>
          </a:xfrm>
          <a:prstGeom prst="line">
            <a:avLst/>
          </a:prstGeom>
          <a:noFill/>
          <a:ln w="12700" cap="sq" cmpd="sng" algn="ctr">
            <a:solidFill>
              <a:srgbClr val="6E349F"/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26" name="Connettore 1 25">
            <a:extLst>
              <a:ext uri="{FF2B5EF4-FFF2-40B4-BE49-F238E27FC236}">
                <a16:creationId xmlns:a16="http://schemas.microsoft.com/office/drawing/2014/main" xmlns="" id="{50322004-EEB5-A842-B2EA-047D59785A02}"/>
              </a:ext>
            </a:extLst>
          </p:cNvPr>
          <p:cNvCxnSpPr>
            <a:cxnSpLocks/>
          </p:cNvCxnSpPr>
          <p:nvPr/>
        </p:nvCxnSpPr>
        <p:spPr>
          <a:xfrm>
            <a:off x="666675" y="4114444"/>
            <a:ext cx="6403826" cy="0"/>
          </a:xfrm>
          <a:prstGeom prst="line">
            <a:avLst/>
          </a:prstGeom>
          <a:noFill/>
          <a:ln w="12700" cap="sq" cmpd="sng" algn="ctr">
            <a:solidFill>
              <a:srgbClr val="6E349F"/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27" name="Connettore 1 26">
            <a:extLst>
              <a:ext uri="{FF2B5EF4-FFF2-40B4-BE49-F238E27FC236}">
                <a16:creationId xmlns:a16="http://schemas.microsoft.com/office/drawing/2014/main" xmlns="" id="{B70BCB20-70C1-F44B-89E1-E8DC3EBD1812}"/>
              </a:ext>
            </a:extLst>
          </p:cNvPr>
          <p:cNvCxnSpPr>
            <a:cxnSpLocks/>
          </p:cNvCxnSpPr>
          <p:nvPr/>
        </p:nvCxnSpPr>
        <p:spPr>
          <a:xfrm>
            <a:off x="666675" y="4741216"/>
            <a:ext cx="6403826" cy="0"/>
          </a:xfrm>
          <a:prstGeom prst="line">
            <a:avLst/>
          </a:prstGeom>
          <a:noFill/>
          <a:ln w="12700" cap="sq" cmpd="sng" algn="ctr">
            <a:solidFill>
              <a:srgbClr val="6E349F"/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28" name="Connettore 1 27">
            <a:extLst>
              <a:ext uri="{FF2B5EF4-FFF2-40B4-BE49-F238E27FC236}">
                <a16:creationId xmlns:a16="http://schemas.microsoft.com/office/drawing/2014/main" xmlns="" id="{97B83C15-9358-1044-AE98-190D63FBB2AA}"/>
              </a:ext>
            </a:extLst>
          </p:cNvPr>
          <p:cNvCxnSpPr>
            <a:cxnSpLocks/>
          </p:cNvCxnSpPr>
          <p:nvPr/>
        </p:nvCxnSpPr>
        <p:spPr>
          <a:xfrm>
            <a:off x="666675" y="5367988"/>
            <a:ext cx="6403826" cy="0"/>
          </a:xfrm>
          <a:prstGeom prst="line">
            <a:avLst/>
          </a:prstGeom>
          <a:noFill/>
          <a:ln w="12700" cap="sq" cmpd="sng" algn="ctr">
            <a:solidFill>
              <a:srgbClr val="6E349F"/>
            </a:solidFill>
            <a:prstDash val="solid"/>
            <a:miter lim="800000"/>
            <a:headEnd type="none" w="med" len="med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334392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xmlns="" id="{3020CE21-87BB-F34A-A718-65BE4B09C35E}"/>
              </a:ext>
            </a:extLst>
          </p:cNvPr>
          <p:cNvSpPr txBox="1">
            <a:spLocks/>
          </p:cNvSpPr>
          <p:nvPr/>
        </p:nvSpPr>
        <p:spPr>
          <a:xfrm>
            <a:off x="-1" y="506413"/>
            <a:ext cx="11804073" cy="480724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/>
                <a:ea typeface="ＭＳ Ｐゴシック" pitchFamily="-101" charset="-128"/>
                <a:cs typeface="ＭＳ Ｐゴシック" pitchFamily="-101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dirty="0"/>
              <a:t>TRANSFORM trial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xmlns="" id="{0C72AE2D-A0B0-6A4B-949A-2D7CFB72BD28}"/>
              </a:ext>
            </a:extLst>
          </p:cNvPr>
          <p:cNvSpPr/>
          <p:nvPr/>
        </p:nvSpPr>
        <p:spPr bwMode="auto">
          <a:xfrm>
            <a:off x="1203026" y="1862728"/>
            <a:ext cx="2039688" cy="2608329"/>
          </a:xfrm>
          <a:prstGeom prst="roundRect">
            <a:avLst>
              <a:gd name="adj" fmla="val 5807"/>
            </a:avLst>
          </a:prstGeom>
          <a:solidFill>
            <a:schemeClr val="bg1">
              <a:alpha val="10000"/>
            </a:schemeClr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r>
              <a:rPr lang="it-IT" sz="1000" b="1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Key</a:t>
            </a:r>
            <a:r>
              <a:rPr lang="it-IT" sz="1000" b="1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 </a:t>
            </a:r>
            <a:r>
              <a:rPr lang="it-IT" sz="1000" b="1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eligibility</a:t>
            </a:r>
            <a:endParaRPr lang="it-IT" sz="1000" b="1" dirty="0">
              <a:solidFill>
                <a:schemeClr val="bg1"/>
              </a:solidFill>
              <a:latin typeface="Arial" pitchFamily="-65" charset="0"/>
              <a:cs typeface="ＭＳ Ｐゴシック" pitchFamily="-65" charset="-128"/>
            </a:endParaRPr>
          </a:p>
          <a:p>
            <a:pPr marL="171450" indent="-171450">
              <a:spcBef>
                <a:spcPts val="1200"/>
              </a:spcBef>
              <a:buClr>
                <a:srgbClr val="F16530"/>
              </a:buClr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Age ≥18 and ≤75 </a:t>
            </a:r>
            <a:r>
              <a:rPr lang="it-IT" sz="1000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years</a:t>
            </a:r>
            <a:endParaRPr lang="it-IT" sz="1000" dirty="0">
              <a:solidFill>
                <a:schemeClr val="bg1"/>
              </a:solidFill>
              <a:latin typeface="Arial" pitchFamily="-65" charset="0"/>
              <a:cs typeface="ＭＳ Ｐゴシック" pitchFamily="-65" charset="-128"/>
            </a:endParaRPr>
          </a:p>
          <a:p>
            <a:pPr marL="171450" indent="-171450">
              <a:spcBef>
                <a:spcPts val="600"/>
              </a:spcBef>
              <a:buClr>
                <a:srgbClr val="F16530"/>
              </a:buClr>
              <a:buFont typeface="Arial" panose="020B0604020202020204" pitchFamily="34" charset="0"/>
              <a:buChar char="•"/>
            </a:pPr>
            <a:r>
              <a:rPr lang="it-IT" sz="1000" b="1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Aggressive NHL </a:t>
            </a:r>
            <a:r>
              <a:rPr lang="it-IT" sz="700" dirty="0">
                <a:solidFill>
                  <a:schemeClr val="bg1">
                    <a:lumMod val="50000"/>
                  </a:schemeClr>
                </a:solidFill>
                <a:latin typeface="Arial" pitchFamily="-65" charset="0"/>
                <a:cs typeface="ＭＳ Ｐゴシック" pitchFamily="-65" charset="-128"/>
              </a:rPr>
              <a:t>(</a:t>
            </a:r>
            <a:r>
              <a:rPr lang="it-IT" sz="700" dirty="0">
                <a:solidFill>
                  <a:schemeClr val="bg1">
                    <a:lumMod val="75000"/>
                  </a:schemeClr>
                </a:solidFill>
                <a:latin typeface="Arial" pitchFamily="-65" charset="0"/>
                <a:cs typeface="ＭＳ Ｐゴシック" pitchFamily="-65" charset="-128"/>
              </a:rPr>
              <a:t>DLBCL NOS [de novo or </a:t>
            </a:r>
            <a:r>
              <a:rPr lang="it-IT" sz="700" dirty="0" err="1">
                <a:solidFill>
                  <a:schemeClr val="bg1">
                    <a:lumMod val="75000"/>
                  </a:schemeClr>
                </a:solidFill>
                <a:latin typeface="Arial" pitchFamily="-65" charset="0"/>
                <a:cs typeface="ＭＳ Ｐゴシック" pitchFamily="-65" charset="-128"/>
              </a:rPr>
              <a:t>transformed</a:t>
            </a:r>
            <a:r>
              <a:rPr lang="it-IT" sz="700" dirty="0">
                <a:solidFill>
                  <a:schemeClr val="bg1">
                    <a:lumMod val="75000"/>
                  </a:schemeClr>
                </a:solidFill>
                <a:latin typeface="Arial" pitchFamily="-65" charset="0"/>
                <a:cs typeface="ＭＳ Ｐゴシック" pitchFamily="-65" charset="-128"/>
              </a:rPr>
              <a:t> </a:t>
            </a:r>
            <a:r>
              <a:rPr lang="it-IT" sz="700" dirty="0" err="1">
                <a:solidFill>
                  <a:schemeClr val="bg1">
                    <a:lumMod val="75000"/>
                  </a:schemeClr>
                </a:solidFill>
                <a:latin typeface="Arial" pitchFamily="-65" charset="0"/>
                <a:cs typeface="ＭＳ Ｐゴシック" pitchFamily="-65" charset="-128"/>
              </a:rPr>
              <a:t>indolent</a:t>
            </a:r>
            <a:r>
              <a:rPr lang="it-IT" sz="700" dirty="0">
                <a:solidFill>
                  <a:schemeClr val="bg1">
                    <a:lumMod val="75000"/>
                  </a:schemeClr>
                </a:solidFill>
                <a:latin typeface="Arial" pitchFamily="-65" charset="0"/>
                <a:cs typeface="ＭＳ Ｐゴシック" pitchFamily="-65" charset="-128"/>
              </a:rPr>
              <a:t> NHL], DHL/THL, FL3B, PMBCL, THRBCL)</a:t>
            </a:r>
            <a:r>
              <a:rPr lang="it-IT" sz="10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/>
            </a:r>
            <a:br>
              <a:rPr lang="it-IT" sz="10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</a:br>
            <a:r>
              <a:rPr lang="it-IT" sz="1000" b="1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→ PET-positive per Lugano </a:t>
            </a:r>
            <a:r>
              <a:rPr lang="it-IT" sz="1000" b="1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criteria</a:t>
            </a:r>
            <a:r>
              <a:rPr lang="it-IT" sz="1000" b="1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, </a:t>
            </a:r>
            <a:r>
              <a:rPr lang="it-IT" sz="1000" b="1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histologically</a:t>
            </a:r>
            <a:r>
              <a:rPr lang="it-IT" sz="1000" b="1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 </a:t>
            </a:r>
            <a:r>
              <a:rPr lang="it-IT" sz="1000" b="1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confirmed</a:t>
            </a:r>
            <a:endParaRPr lang="it-IT" sz="1000" b="1" dirty="0">
              <a:solidFill>
                <a:schemeClr val="bg1"/>
              </a:solidFill>
              <a:latin typeface="Arial" pitchFamily="-65" charset="0"/>
              <a:cs typeface="ＭＳ Ｐゴシック" pitchFamily="-65" charset="-128"/>
            </a:endParaRPr>
          </a:p>
          <a:p>
            <a:pPr marL="171450" indent="-171450">
              <a:spcBef>
                <a:spcPts val="600"/>
              </a:spcBef>
              <a:buClr>
                <a:srgbClr val="F16530"/>
              </a:buClr>
              <a:buFont typeface="Arial" panose="020B0604020202020204" pitchFamily="34" charset="0"/>
              <a:buChar char="•"/>
            </a:pPr>
            <a:r>
              <a:rPr lang="it-IT" sz="1000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Refractory</a:t>
            </a:r>
            <a:r>
              <a:rPr lang="it-IT" sz="10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 or </a:t>
            </a:r>
            <a:r>
              <a:rPr lang="it-IT" sz="1000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relapsed</a:t>
            </a:r>
            <a:r>
              <a:rPr lang="it-IT" sz="10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within</a:t>
            </a:r>
            <a:r>
              <a:rPr lang="it-IT" sz="10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 12 </a:t>
            </a:r>
            <a:r>
              <a:rPr lang="it-IT" sz="1000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months</a:t>
            </a:r>
            <a:r>
              <a:rPr lang="it-IT" sz="10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 from </a:t>
            </a:r>
            <a:r>
              <a:rPr lang="it-IT" sz="1000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anthracycline</a:t>
            </a:r>
            <a:r>
              <a:rPr lang="it-IT" sz="10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/anti-CD20 </a:t>
            </a:r>
            <a:r>
              <a:rPr lang="it-IT" sz="1000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containing</a:t>
            </a:r>
            <a:r>
              <a:rPr lang="it-IT" sz="10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 1</a:t>
            </a:r>
            <a:r>
              <a:rPr lang="it-IT" sz="1000" baseline="300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st</a:t>
            </a:r>
            <a:r>
              <a:rPr lang="it-IT" sz="10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 line</a:t>
            </a:r>
          </a:p>
          <a:p>
            <a:pPr marL="171450" indent="-171450">
              <a:spcBef>
                <a:spcPts val="600"/>
              </a:spcBef>
              <a:buClr>
                <a:srgbClr val="F16530"/>
              </a:buClr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ECOG ≤1</a:t>
            </a:r>
          </a:p>
          <a:p>
            <a:pPr marL="171450" indent="-171450">
              <a:spcBef>
                <a:spcPts val="600"/>
              </a:spcBef>
              <a:buClr>
                <a:srgbClr val="F16530"/>
              </a:buClr>
              <a:buFont typeface="Arial" panose="020B0604020202020204" pitchFamily="34" charset="0"/>
              <a:buChar char="•"/>
            </a:pPr>
            <a:r>
              <a:rPr lang="it-IT" sz="1000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Eligible</a:t>
            </a:r>
            <a:r>
              <a:rPr lang="it-IT" sz="10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 to </a:t>
            </a:r>
            <a:r>
              <a:rPr lang="it-IT" sz="1000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transplant</a:t>
            </a:r>
            <a:endParaRPr lang="it-IT" sz="1000" dirty="0">
              <a:solidFill>
                <a:schemeClr val="bg1"/>
              </a:solidFill>
              <a:latin typeface="Arial" pitchFamily="-65" charset="0"/>
              <a:cs typeface="ＭＳ Ｐゴシック" pitchFamily="-65" charset="-128"/>
            </a:endParaRP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xmlns="" id="{FF8DFA85-7D93-9348-82D3-D8A58E858EE9}"/>
              </a:ext>
            </a:extLst>
          </p:cNvPr>
          <p:cNvSpPr/>
          <p:nvPr/>
        </p:nvSpPr>
        <p:spPr bwMode="auto">
          <a:xfrm rot="16200000">
            <a:off x="2551195" y="3080912"/>
            <a:ext cx="1880683" cy="277623"/>
          </a:xfrm>
          <a:prstGeom prst="roundRect">
            <a:avLst>
              <a:gd name="adj" fmla="val 26187"/>
            </a:avLst>
          </a:prstGeom>
          <a:solidFill>
            <a:schemeClr val="bg1">
              <a:alpha val="10000"/>
            </a:schemeClr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r>
              <a:rPr lang="it-IT" sz="9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Open </a:t>
            </a:r>
            <a:r>
              <a:rPr lang="it-IT" sz="900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label</a:t>
            </a:r>
            <a:r>
              <a:rPr lang="it-IT" sz="9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, </a:t>
            </a:r>
            <a:r>
              <a:rPr lang="it-IT" sz="900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randomization</a:t>
            </a:r>
            <a:r>
              <a:rPr lang="it-IT" sz="9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 (1:1)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xmlns="" id="{CCB3C96B-E576-BE4D-8632-F9EF74153BE6}"/>
              </a:ext>
            </a:extLst>
          </p:cNvPr>
          <p:cNvSpPr/>
          <p:nvPr/>
        </p:nvSpPr>
        <p:spPr bwMode="auto">
          <a:xfrm>
            <a:off x="3971463" y="2660511"/>
            <a:ext cx="2224644" cy="278259"/>
          </a:xfrm>
          <a:prstGeom prst="roundRect">
            <a:avLst>
              <a:gd name="adj" fmla="val 26187"/>
            </a:avLst>
          </a:prstGeom>
          <a:noFill/>
          <a:ln w="12700" cap="sq" cmpd="sng" algn="ctr">
            <a:solidFill>
              <a:srgbClr val="F16530"/>
            </a:solidFill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r>
              <a:rPr lang="it-IT" sz="1000" b="1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Arm</a:t>
            </a:r>
            <a:r>
              <a:rPr lang="it-IT" sz="1000" b="1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 A (SOC + HDCT &amp; HSCT)</a:t>
            </a:r>
            <a:endParaRPr lang="it-IT" sz="1000" b="1" baseline="30000" dirty="0">
              <a:solidFill>
                <a:schemeClr val="bg1"/>
              </a:solidFill>
              <a:latin typeface="Arial" pitchFamily="-65" charset="0"/>
              <a:cs typeface="ＭＳ Ｐゴシック" pitchFamily="-65" charset="-128"/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xmlns="" id="{4A2BE259-47DB-F140-A950-6B3AAC43177D}"/>
              </a:ext>
            </a:extLst>
          </p:cNvPr>
          <p:cNvSpPr/>
          <p:nvPr/>
        </p:nvSpPr>
        <p:spPr bwMode="auto">
          <a:xfrm>
            <a:off x="3971463" y="3510235"/>
            <a:ext cx="2224644" cy="278259"/>
          </a:xfrm>
          <a:prstGeom prst="roundRect">
            <a:avLst>
              <a:gd name="adj" fmla="val 26187"/>
            </a:avLst>
          </a:prstGeom>
          <a:noFill/>
          <a:ln w="12700" cap="sq" cmpd="sng" algn="ctr">
            <a:solidFill>
              <a:srgbClr val="F16530"/>
            </a:solidFill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r>
              <a:rPr lang="it-IT" sz="1000" b="1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Arm</a:t>
            </a:r>
            <a:r>
              <a:rPr lang="it-IT" sz="1000" b="1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 B (JCAR017)</a:t>
            </a:r>
            <a:endParaRPr lang="it-IT" sz="1000" b="1" baseline="30000" dirty="0">
              <a:solidFill>
                <a:schemeClr val="bg1"/>
              </a:solidFill>
              <a:latin typeface="Arial" pitchFamily="-65" charset="0"/>
              <a:cs typeface="ＭＳ Ｐゴシック" pitchFamily="-65" charset="-128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E871A62D-4A00-B344-8391-982A7D52A91C}"/>
              </a:ext>
            </a:extLst>
          </p:cNvPr>
          <p:cNvSpPr txBox="1"/>
          <p:nvPr/>
        </p:nvSpPr>
        <p:spPr>
          <a:xfrm>
            <a:off x="3985122" y="3052744"/>
            <a:ext cx="12570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Stratification</a:t>
            </a:r>
            <a:endParaRPr lang="it-IT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F16530"/>
              </a:buClr>
              <a:buFont typeface="Arial" panose="020B0604020202020204" pitchFamily="34" charset="0"/>
              <a:buChar char="•"/>
            </a:pPr>
            <a:r>
              <a:rPr lang="it-IT" sz="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Refractory</a:t>
            </a:r>
            <a:r>
              <a:rPr lang="it-IT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vs </a:t>
            </a:r>
            <a:r>
              <a:rPr lang="it-IT" sz="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relapsed</a:t>
            </a:r>
            <a:endParaRPr lang="it-IT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F16530"/>
              </a:buClr>
              <a:buFont typeface="Arial" panose="020B0604020202020204" pitchFamily="34" charset="0"/>
              <a:buChar char="•"/>
            </a:pPr>
            <a:r>
              <a:rPr lang="it-IT" sz="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sAAIPI</a:t>
            </a:r>
            <a:r>
              <a:rPr lang="it-IT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0/1 vs 2/3</a:t>
            </a:r>
          </a:p>
        </p:txBody>
      </p:sp>
      <p:cxnSp>
        <p:nvCxnSpPr>
          <p:cNvPr id="10" name="Connettore 4 9">
            <a:extLst>
              <a:ext uri="{FF2B5EF4-FFF2-40B4-BE49-F238E27FC236}">
                <a16:creationId xmlns:a16="http://schemas.microsoft.com/office/drawing/2014/main" xmlns="" id="{C5FA1990-8B85-6B41-8FEA-68A707845DE9}"/>
              </a:ext>
            </a:extLst>
          </p:cNvPr>
          <p:cNvCxnSpPr>
            <a:stCxn id="6" idx="1"/>
            <a:endCxn id="7" idx="1"/>
          </p:cNvCxnSpPr>
          <p:nvPr/>
        </p:nvCxnSpPr>
        <p:spPr>
          <a:xfrm rot="10800000" flipV="1">
            <a:off x="3971463" y="2799641"/>
            <a:ext cx="10768" cy="849723"/>
          </a:xfrm>
          <a:prstGeom prst="bentConnector3">
            <a:avLst>
              <a:gd name="adj1" fmla="val 1371425"/>
            </a:avLst>
          </a:prstGeom>
          <a:noFill/>
          <a:ln w="12700" cap="sq" cmpd="sng" algn="ctr">
            <a:solidFill>
              <a:schemeClr val="bg1"/>
            </a:solidFill>
            <a:prstDash val="solid"/>
            <a:miter lim="800000"/>
            <a:headEnd type="arrow" w="lg" len="med"/>
            <a:tailEnd type="arrow" w="lg" len="med"/>
          </a:ln>
        </p:spPr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xmlns="" id="{A84F9154-589D-CB4C-B0EF-2E00A0573C82}"/>
              </a:ext>
            </a:extLst>
          </p:cNvPr>
          <p:cNvCxnSpPr/>
          <p:nvPr/>
        </p:nvCxnSpPr>
        <p:spPr>
          <a:xfrm>
            <a:off x="3639578" y="3201567"/>
            <a:ext cx="175542" cy="0"/>
          </a:xfrm>
          <a:prstGeom prst="line">
            <a:avLst/>
          </a:prstGeom>
          <a:noFill/>
          <a:ln w="12700" cap="sq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lg" len="lg"/>
          </a:ln>
        </p:spPr>
      </p:cxn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xmlns="" id="{DE7523D0-D70B-214B-86CC-D74F8E33D48E}"/>
              </a:ext>
            </a:extLst>
          </p:cNvPr>
          <p:cNvSpPr/>
          <p:nvPr/>
        </p:nvSpPr>
        <p:spPr bwMode="auto">
          <a:xfrm>
            <a:off x="6398785" y="2660511"/>
            <a:ext cx="866577" cy="1127983"/>
          </a:xfrm>
          <a:prstGeom prst="roundRect">
            <a:avLst>
              <a:gd name="adj" fmla="val 11653"/>
            </a:avLst>
          </a:prstGeom>
          <a:solidFill>
            <a:srgbClr val="F16530">
              <a:alpha val="42000"/>
            </a:srgbClr>
          </a:solidFill>
          <a:ln w="127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r>
              <a:rPr lang="it-IT" sz="9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15 </a:t>
            </a:r>
            <a:r>
              <a:rPr lang="it-IT" sz="900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evaluable</a:t>
            </a:r>
            <a:r>
              <a:rPr lang="it-IT" sz="9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 </a:t>
            </a:r>
            <a:r>
              <a:rPr lang="it-IT" sz="900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subjects</a:t>
            </a:r>
            <a:r>
              <a:rPr lang="it-IT" sz="9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 in </a:t>
            </a:r>
            <a:r>
              <a:rPr lang="it-IT" sz="900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each</a:t>
            </a:r>
            <a:r>
              <a:rPr lang="it-IT" sz="9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 </a:t>
            </a:r>
            <a:r>
              <a:rPr lang="it-IT" sz="900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arm</a:t>
            </a:r>
            <a:r>
              <a:rPr lang="it-IT" sz="9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 with 1</a:t>
            </a:r>
            <a:r>
              <a:rPr lang="it-IT" sz="900" baseline="300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st</a:t>
            </a:r>
            <a:r>
              <a:rPr lang="it-IT" sz="9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 </a:t>
            </a:r>
            <a:r>
              <a:rPr lang="it-IT" sz="900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response</a:t>
            </a:r>
            <a:r>
              <a:rPr lang="it-IT" sz="9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 </a:t>
            </a:r>
            <a:r>
              <a:rPr lang="it-IT" sz="900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assessment</a:t>
            </a:r>
            <a:r>
              <a:rPr lang="it-IT" sz="9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 </a:t>
            </a:r>
            <a:endParaRPr lang="it-IT" sz="900" baseline="30000" dirty="0">
              <a:solidFill>
                <a:schemeClr val="bg1"/>
              </a:solidFill>
              <a:latin typeface="Arial" pitchFamily="-65" charset="0"/>
              <a:cs typeface="ＭＳ Ｐゴシック" pitchFamily="-65" charset="-128"/>
            </a:endParaRP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xmlns="" id="{7CCC2C7C-3613-D545-9D50-ADF72044FD11}"/>
              </a:ext>
            </a:extLst>
          </p:cNvPr>
          <p:cNvSpPr/>
          <p:nvPr/>
        </p:nvSpPr>
        <p:spPr bwMode="auto">
          <a:xfrm>
            <a:off x="3815120" y="4132815"/>
            <a:ext cx="4483930" cy="800511"/>
          </a:xfrm>
          <a:prstGeom prst="roundRect">
            <a:avLst>
              <a:gd name="adj" fmla="val 8997"/>
            </a:avLst>
          </a:prstGeom>
          <a:noFill/>
          <a:ln w="12700" cap="sq" cmpd="sng" algn="ctr">
            <a:solidFill>
              <a:srgbClr val="F16530"/>
            </a:solidFill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r>
              <a:rPr lang="it-IT" sz="1000" b="1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Arm</a:t>
            </a:r>
            <a:r>
              <a:rPr lang="it-IT" sz="1000" b="1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 A: </a:t>
            </a:r>
            <a:r>
              <a:rPr lang="it-IT" sz="10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SOC </a:t>
            </a:r>
            <a:r>
              <a:rPr lang="it-IT" sz="1000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defined</a:t>
            </a:r>
            <a:r>
              <a:rPr lang="it-IT" sz="10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as</a:t>
            </a:r>
            <a:r>
              <a:rPr lang="it-IT" sz="10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 R-DHAP, R-ICE or R.GDP </a:t>
            </a:r>
            <a:r>
              <a:rPr lang="it-IT" sz="1000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followed</a:t>
            </a:r>
            <a:r>
              <a:rPr lang="it-IT" sz="10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 by HDCT (BEAM) and HSCT</a:t>
            </a:r>
          </a:p>
          <a:p>
            <a:pPr algn="ctr"/>
            <a:endParaRPr lang="it-IT" sz="1000" b="1" baseline="30000" dirty="0">
              <a:solidFill>
                <a:schemeClr val="bg1"/>
              </a:solidFill>
              <a:latin typeface="Arial" pitchFamily="-65" charset="0"/>
              <a:cs typeface="ＭＳ Ｐゴシック" pitchFamily="-65" charset="-128"/>
            </a:endParaRPr>
          </a:p>
          <a:p>
            <a:pPr algn="ctr"/>
            <a:r>
              <a:rPr lang="it-IT" sz="1000" b="1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Arm</a:t>
            </a:r>
            <a:r>
              <a:rPr lang="it-IT" sz="1000" b="1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 B: </a:t>
            </a:r>
            <a:r>
              <a:rPr lang="it-IT" sz="10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JCAR017  T </a:t>
            </a:r>
            <a:r>
              <a:rPr lang="it-IT" sz="1000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cells</a:t>
            </a:r>
            <a:r>
              <a:rPr lang="it-IT" sz="10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 1x10</a:t>
            </a:r>
            <a:r>
              <a:rPr lang="it-IT" sz="1000" baseline="300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8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xmlns="" id="{6479F3E3-B1AC-3B49-A448-CCF5D2B25BC6}"/>
              </a:ext>
            </a:extLst>
          </p:cNvPr>
          <p:cNvSpPr/>
          <p:nvPr/>
        </p:nvSpPr>
        <p:spPr bwMode="auto">
          <a:xfrm>
            <a:off x="6398785" y="1859199"/>
            <a:ext cx="825553" cy="337613"/>
          </a:xfrm>
          <a:prstGeom prst="roundRect">
            <a:avLst>
              <a:gd name="adj" fmla="val 11653"/>
            </a:avLst>
          </a:prstGeom>
          <a:noFill/>
          <a:ln w="12700" cap="sq" cmpd="sng" algn="ctr">
            <a:solidFill>
              <a:srgbClr val="F16530"/>
            </a:solidFill>
            <a:prstDash val="dash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r>
              <a:rPr lang="it-IT" sz="900" b="1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Futility</a:t>
            </a:r>
            <a:r>
              <a:rPr lang="it-IT" sz="900" b="1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 </a:t>
            </a:r>
            <a:r>
              <a:rPr lang="it-IT" sz="900" b="1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analysis</a:t>
            </a:r>
            <a:endParaRPr lang="it-IT" sz="900" b="1" baseline="30000" dirty="0">
              <a:solidFill>
                <a:schemeClr val="bg1"/>
              </a:solidFill>
              <a:latin typeface="Arial" pitchFamily="-65" charset="0"/>
              <a:cs typeface="ＭＳ Ｐゴシック" pitchFamily="-65" charset="-128"/>
            </a:endParaRPr>
          </a:p>
        </p:txBody>
      </p:sp>
      <p:sp>
        <p:nvSpPr>
          <p:cNvPr id="19" name="Mostrina 18">
            <a:extLst>
              <a:ext uri="{FF2B5EF4-FFF2-40B4-BE49-F238E27FC236}">
                <a16:creationId xmlns:a16="http://schemas.microsoft.com/office/drawing/2014/main" xmlns="" id="{0B0B33EA-28C3-514D-99F2-6950A981E8B4}"/>
              </a:ext>
            </a:extLst>
          </p:cNvPr>
          <p:cNvSpPr/>
          <p:nvPr/>
        </p:nvSpPr>
        <p:spPr bwMode="auto">
          <a:xfrm rot="5400000">
            <a:off x="6723643" y="2270598"/>
            <a:ext cx="175836" cy="304569"/>
          </a:xfrm>
          <a:prstGeom prst="chevron">
            <a:avLst/>
          </a:prstGeom>
          <a:solidFill>
            <a:srgbClr val="F16530"/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endParaRPr lang="it-IT" sz="1800">
              <a:latin typeface="Arial" pitchFamily="-65" charset="0"/>
              <a:cs typeface="ＭＳ Ｐゴシック" pitchFamily="-65" charset="-128"/>
            </a:endParaRP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xmlns="" id="{50C46C57-C895-9643-BAD2-6D7AAD97B438}"/>
              </a:ext>
            </a:extLst>
          </p:cNvPr>
          <p:cNvSpPr/>
          <p:nvPr/>
        </p:nvSpPr>
        <p:spPr bwMode="auto">
          <a:xfrm>
            <a:off x="7432473" y="2660511"/>
            <a:ext cx="866577" cy="1127983"/>
          </a:xfrm>
          <a:prstGeom prst="roundRect">
            <a:avLst>
              <a:gd name="adj" fmla="val 11653"/>
            </a:avLst>
          </a:prstGeom>
          <a:solidFill>
            <a:srgbClr val="F16530">
              <a:alpha val="42000"/>
            </a:srgbClr>
          </a:solidFill>
          <a:ln w="127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r>
              <a:rPr lang="it-IT" sz="9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60% of </a:t>
            </a:r>
            <a:br>
              <a:rPr lang="it-IT" sz="9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</a:br>
            <a:r>
              <a:rPr lang="it-IT" sz="9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EFS </a:t>
            </a:r>
            <a:r>
              <a:rPr lang="it-IT" sz="900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events</a:t>
            </a:r>
            <a:r>
              <a:rPr lang="it-IT" sz="9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 </a:t>
            </a:r>
            <a:r>
              <a:rPr lang="it-IT" sz="900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met</a:t>
            </a:r>
            <a:r>
              <a:rPr lang="it-IT" sz="9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 (</a:t>
            </a:r>
            <a:r>
              <a:rPr lang="it-IT" sz="900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approx</a:t>
            </a:r>
            <a:r>
              <a:rPr lang="it-IT" sz="9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. 71 </a:t>
            </a:r>
            <a:r>
              <a:rPr lang="it-IT" sz="900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events</a:t>
            </a:r>
            <a:r>
              <a:rPr lang="it-IT" sz="9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)</a:t>
            </a:r>
            <a:endParaRPr lang="it-IT" sz="900" baseline="30000" dirty="0">
              <a:solidFill>
                <a:schemeClr val="bg1"/>
              </a:solidFill>
              <a:latin typeface="Arial" pitchFamily="-65" charset="0"/>
              <a:cs typeface="ＭＳ Ｐゴシック" pitchFamily="-65" charset="-128"/>
            </a:endParaRP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xmlns="" id="{8563DE6D-9CA8-D443-BD1D-84A26626F3FB}"/>
              </a:ext>
            </a:extLst>
          </p:cNvPr>
          <p:cNvSpPr/>
          <p:nvPr/>
        </p:nvSpPr>
        <p:spPr bwMode="auto">
          <a:xfrm>
            <a:off x="7432473" y="1859199"/>
            <a:ext cx="825553" cy="337613"/>
          </a:xfrm>
          <a:prstGeom prst="roundRect">
            <a:avLst>
              <a:gd name="adj" fmla="val 11653"/>
            </a:avLst>
          </a:prstGeom>
          <a:noFill/>
          <a:ln w="12700" cap="sq" cmpd="sng" algn="ctr">
            <a:solidFill>
              <a:srgbClr val="F16530"/>
            </a:solidFill>
            <a:prstDash val="dash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r>
              <a:rPr lang="it-IT" sz="900" b="1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Interim </a:t>
            </a:r>
            <a:r>
              <a:rPr lang="it-IT" sz="900" b="1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analysis</a:t>
            </a:r>
            <a:endParaRPr lang="it-IT" sz="900" b="1" baseline="30000" dirty="0">
              <a:solidFill>
                <a:schemeClr val="bg1"/>
              </a:solidFill>
              <a:latin typeface="Arial" pitchFamily="-65" charset="0"/>
              <a:cs typeface="ＭＳ Ｐゴシック" pitchFamily="-65" charset="-128"/>
            </a:endParaRPr>
          </a:p>
        </p:txBody>
      </p:sp>
      <p:sp>
        <p:nvSpPr>
          <p:cNvPr id="22" name="Mostrina 21">
            <a:extLst>
              <a:ext uri="{FF2B5EF4-FFF2-40B4-BE49-F238E27FC236}">
                <a16:creationId xmlns:a16="http://schemas.microsoft.com/office/drawing/2014/main" xmlns="" id="{82D9F557-1EC4-454D-8EF1-26A1995DB579}"/>
              </a:ext>
            </a:extLst>
          </p:cNvPr>
          <p:cNvSpPr/>
          <p:nvPr/>
        </p:nvSpPr>
        <p:spPr bwMode="auto">
          <a:xfrm rot="5400000">
            <a:off x="7757331" y="2270598"/>
            <a:ext cx="175836" cy="304569"/>
          </a:xfrm>
          <a:prstGeom prst="chevron">
            <a:avLst/>
          </a:prstGeom>
          <a:solidFill>
            <a:srgbClr val="F16530"/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endParaRPr lang="it-IT" sz="1800">
              <a:latin typeface="Arial" pitchFamily="-65" charset="0"/>
              <a:cs typeface="ＭＳ Ｐゴシック" pitchFamily="-65" charset="-128"/>
            </a:endParaRP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xmlns="" id="{8BAF8A2A-5E39-304E-8290-66F27BE785B2}"/>
              </a:ext>
            </a:extLst>
          </p:cNvPr>
          <p:cNvSpPr/>
          <p:nvPr/>
        </p:nvSpPr>
        <p:spPr bwMode="auto">
          <a:xfrm>
            <a:off x="8544558" y="1859200"/>
            <a:ext cx="1876875" cy="1929294"/>
          </a:xfrm>
          <a:prstGeom prst="roundRect">
            <a:avLst>
              <a:gd name="adj" fmla="val 6570"/>
            </a:avLst>
          </a:prstGeom>
          <a:noFill/>
          <a:ln w="12700" cap="sq" cmpd="sng" algn="ctr">
            <a:solidFill>
              <a:srgbClr val="6E349F"/>
            </a:solidFill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r>
              <a:rPr lang="it-IT" sz="1000" b="1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Primary</a:t>
            </a:r>
            <a:r>
              <a:rPr lang="it-IT" sz="1000" b="1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 </a:t>
            </a:r>
            <a:r>
              <a:rPr lang="it-IT" sz="1000" b="1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endpoint</a:t>
            </a:r>
            <a:endParaRPr lang="it-IT" sz="1000" b="1" dirty="0">
              <a:solidFill>
                <a:schemeClr val="bg1"/>
              </a:solidFill>
              <a:latin typeface="Arial" pitchFamily="-65" charset="0"/>
              <a:cs typeface="ＭＳ Ｐゴシック" pitchFamily="-65" charset="-128"/>
            </a:endParaRPr>
          </a:p>
          <a:p>
            <a:pPr marL="171450" indent="-171450">
              <a:buClr>
                <a:srgbClr val="F16530"/>
              </a:buClr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EFS</a:t>
            </a:r>
          </a:p>
          <a:p>
            <a:pPr>
              <a:spcBef>
                <a:spcPts val="1200"/>
              </a:spcBef>
            </a:pPr>
            <a:r>
              <a:rPr lang="it-IT" sz="1000" b="1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Key</a:t>
            </a:r>
            <a:r>
              <a:rPr lang="it-IT" sz="1000" b="1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 </a:t>
            </a:r>
            <a:r>
              <a:rPr lang="it-IT" sz="1000" b="1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secondary</a:t>
            </a:r>
            <a:r>
              <a:rPr lang="it-IT" sz="1000" b="1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 </a:t>
            </a:r>
            <a:r>
              <a:rPr lang="it-IT" sz="1000" b="1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endpoints</a:t>
            </a:r>
            <a:endParaRPr lang="it-IT" sz="1000" b="1" dirty="0">
              <a:solidFill>
                <a:schemeClr val="bg1"/>
              </a:solidFill>
              <a:latin typeface="Arial" pitchFamily="-65" charset="0"/>
              <a:cs typeface="ＭＳ Ｐゴシック" pitchFamily="-65" charset="-128"/>
            </a:endParaRPr>
          </a:p>
          <a:p>
            <a:pPr marL="171450" indent="-171450">
              <a:buClr>
                <a:srgbClr val="F16530"/>
              </a:buClr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CRR</a:t>
            </a:r>
          </a:p>
          <a:p>
            <a:pPr marL="171450" indent="-171450">
              <a:buClr>
                <a:srgbClr val="F16530"/>
              </a:buClr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PFS</a:t>
            </a:r>
          </a:p>
          <a:p>
            <a:pPr marL="171450" indent="-171450">
              <a:buClr>
                <a:srgbClr val="F16530"/>
              </a:buClr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OS</a:t>
            </a:r>
          </a:p>
          <a:p>
            <a:pPr>
              <a:spcBef>
                <a:spcPts val="1200"/>
              </a:spcBef>
            </a:pPr>
            <a:r>
              <a:rPr lang="it-IT" sz="1000" b="1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Main</a:t>
            </a:r>
            <a:r>
              <a:rPr lang="it-IT" sz="1000" b="1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 </a:t>
            </a:r>
            <a:r>
              <a:rPr lang="it-IT" sz="1000" b="1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secondary</a:t>
            </a:r>
            <a:r>
              <a:rPr lang="it-IT" sz="1000" b="1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 </a:t>
            </a:r>
            <a:r>
              <a:rPr lang="it-IT" sz="1000" b="1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endpoints</a:t>
            </a:r>
            <a:endParaRPr lang="it-IT" sz="1000" b="1" dirty="0">
              <a:solidFill>
                <a:schemeClr val="bg1"/>
              </a:solidFill>
              <a:latin typeface="Arial" pitchFamily="-65" charset="0"/>
              <a:cs typeface="ＭＳ Ｐゴシック" pitchFamily="-65" charset="-128"/>
            </a:endParaRPr>
          </a:p>
          <a:p>
            <a:pPr marL="171450" indent="-171450">
              <a:buClr>
                <a:srgbClr val="F16530"/>
              </a:buClr>
              <a:buFont typeface="Arial" panose="020B0604020202020204" pitchFamily="34" charset="0"/>
              <a:buChar char="•"/>
            </a:pPr>
            <a:r>
              <a:rPr lang="it-IT" sz="900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DoR</a:t>
            </a:r>
            <a:endParaRPr lang="it-IT" sz="900" dirty="0">
              <a:solidFill>
                <a:schemeClr val="bg1"/>
              </a:solidFill>
              <a:latin typeface="Arial" pitchFamily="-65" charset="0"/>
              <a:cs typeface="ＭＳ Ｐゴシック" pitchFamily="-65" charset="-128"/>
            </a:endParaRPr>
          </a:p>
          <a:p>
            <a:pPr marL="171450" indent="-171450">
              <a:buClr>
                <a:srgbClr val="F16530"/>
              </a:buClr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ORR</a:t>
            </a:r>
          </a:p>
          <a:p>
            <a:pPr marL="171450" indent="-171450">
              <a:buClr>
                <a:srgbClr val="F16530"/>
              </a:buClr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PFS-2</a:t>
            </a:r>
          </a:p>
          <a:p>
            <a:pPr marL="171450" indent="-171450">
              <a:buClr>
                <a:srgbClr val="F16530"/>
              </a:buClr>
              <a:buFont typeface="Arial" panose="020B0604020202020204" pitchFamily="34" charset="0"/>
              <a:buChar char="•"/>
            </a:pPr>
            <a:r>
              <a:rPr lang="it-IT" sz="900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HRQoL</a:t>
            </a:r>
            <a:endParaRPr lang="it-IT" sz="900" dirty="0">
              <a:solidFill>
                <a:schemeClr val="bg1"/>
              </a:solidFill>
              <a:latin typeface="Arial" pitchFamily="-65" charset="0"/>
              <a:cs typeface="ＭＳ Ｐゴシック" pitchFamily="-65" charset="-128"/>
            </a:endParaRP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xmlns="" id="{5D04D9CE-2C1F-B342-8A38-CFEB81823946}"/>
              </a:ext>
            </a:extLst>
          </p:cNvPr>
          <p:cNvSpPr/>
          <p:nvPr/>
        </p:nvSpPr>
        <p:spPr bwMode="auto">
          <a:xfrm>
            <a:off x="8544558" y="4238948"/>
            <a:ext cx="1876875" cy="527742"/>
          </a:xfrm>
          <a:prstGeom prst="roundRect">
            <a:avLst>
              <a:gd name="adj" fmla="val 18393"/>
            </a:avLst>
          </a:prstGeom>
          <a:noFill/>
          <a:ln w="12700" cap="sq" cmpd="sng" algn="ctr">
            <a:solidFill>
              <a:schemeClr val="bg1"/>
            </a:solidFill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r>
              <a:rPr lang="it-IT" sz="1000" b="1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Region</a:t>
            </a:r>
            <a:r>
              <a:rPr lang="it-IT" sz="1000" b="1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/country</a:t>
            </a:r>
          </a:p>
          <a:p>
            <a:pPr algn="ctr"/>
            <a:r>
              <a:rPr lang="it-IT" sz="9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US + Europe + Japan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xmlns="" id="{DD6A4062-B4AA-E74B-B617-29DD68CCEC46}"/>
              </a:ext>
            </a:extLst>
          </p:cNvPr>
          <p:cNvSpPr txBox="1"/>
          <p:nvPr/>
        </p:nvSpPr>
        <p:spPr>
          <a:xfrm>
            <a:off x="7567127" y="6357937"/>
            <a:ext cx="4624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ClinicalTrials.gov Identifier: NCT01950819</a:t>
            </a:r>
            <a:endParaRPr lang="it-IT" sz="8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695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3950DEFD-CAF1-8846-93E1-7E0298935C25}"/>
              </a:ext>
            </a:extLst>
          </p:cNvPr>
          <p:cNvSpPr/>
          <p:nvPr/>
        </p:nvSpPr>
        <p:spPr>
          <a:xfrm>
            <a:off x="1885950" y="3328850"/>
            <a:ext cx="8420100" cy="391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60"/>
              </a:lnSpc>
              <a:spcBef>
                <a:spcPts val="0"/>
              </a:spcBef>
              <a:buClr>
                <a:srgbClr val="86BE3C"/>
              </a:buClr>
            </a:pPr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CAR-T in </a:t>
            </a:r>
            <a:r>
              <a:rPr lang="it-IT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mantle</a:t>
            </a:r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lymphoma</a:t>
            </a:r>
            <a:endParaRPr lang="it-I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xmlns="" id="{61337725-85B4-4845-8E0D-A64742B7C5F3}"/>
              </a:ext>
            </a:extLst>
          </p:cNvPr>
          <p:cNvCxnSpPr>
            <a:cxnSpLocks/>
          </p:cNvCxnSpPr>
          <p:nvPr/>
        </p:nvCxnSpPr>
        <p:spPr>
          <a:xfrm>
            <a:off x="3360421" y="2812776"/>
            <a:ext cx="5497434" cy="0"/>
          </a:xfrm>
          <a:prstGeom prst="line">
            <a:avLst/>
          </a:prstGeom>
          <a:noFill/>
          <a:ln w="12700" cap="sq" cmpd="sng" algn="ctr">
            <a:solidFill>
              <a:srgbClr val="6E349F"/>
            </a:solidFill>
            <a:prstDash val="solid"/>
            <a:miter lim="800000"/>
            <a:headEnd type="none" w="med" len="med"/>
            <a:tailEnd type="none" w="lg" len="lg"/>
          </a:ln>
        </p:spPr>
      </p:cxnSp>
      <p:sp>
        <p:nvSpPr>
          <p:cNvPr id="4" name="Ovale 3">
            <a:extLst>
              <a:ext uri="{FF2B5EF4-FFF2-40B4-BE49-F238E27FC236}">
                <a16:creationId xmlns:a16="http://schemas.microsoft.com/office/drawing/2014/main" xmlns="" id="{804C27F9-6A37-2242-95DF-4E14A8B828B3}"/>
              </a:ext>
            </a:extLst>
          </p:cNvPr>
          <p:cNvSpPr/>
          <p:nvPr/>
        </p:nvSpPr>
        <p:spPr bwMode="auto">
          <a:xfrm>
            <a:off x="5793029" y="2509805"/>
            <a:ext cx="605942" cy="605942"/>
          </a:xfrm>
          <a:prstGeom prst="ellipse">
            <a:avLst/>
          </a:prstGeom>
          <a:solidFill>
            <a:srgbClr val="002011"/>
          </a:solidFill>
          <a:ln w="12700" cap="sq" cmpd="sng" algn="ctr">
            <a:solidFill>
              <a:srgbClr val="6E349F"/>
            </a:solidFill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r>
              <a:rPr lang="it-IT" dirty="0">
                <a:solidFill>
                  <a:srgbClr val="F16530"/>
                </a:solidFill>
                <a:latin typeface="Arial" pitchFamily="-65" charset="0"/>
                <a:cs typeface="ＭＳ Ｐゴシック" pitchFamily="-65" charset="-128"/>
              </a:rPr>
              <a:t>4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xmlns="" id="{A3954071-2295-CB47-9241-F6A52F313E73}"/>
              </a:ext>
            </a:extLst>
          </p:cNvPr>
          <p:cNvCxnSpPr>
            <a:cxnSpLocks/>
          </p:cNvCxnSpPr>
          <p:nvPr/>
        </p:nvCxnSpPr>
        <p:spPr>
          <a:xfrm>
            <a:off x="3360421" y="4168610"/>
            <a:ext cx="5497434" cy="0"/>
          </a:xfrm>
          <a:prstGeom prst="line">
            <a:avLst/>
          </a:prstGeom>
          <a:noFill/>
          <a:ln w="12700" cap="sq" cmpd="sng" algn="ctr">
            <a:solidFill>
              <a:srgbClr val="6E349F"/>
            </a:solidFill>
            <a:prstDash val="solid"/>
            <a:miter lim="800000"/>
            <a:headEnd type="none" w="med" len="med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152823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xmlns="" id="{3020CE21-87BB-F34A-A718-65BE4B09C35E}"/>
              </a:ext>
            </a:extLst>
          </p:cNvPr>
          <p:cNvSpPr txBox="1">
            <a:spLocks/>
          </p:cNvSpPr>
          <p:nvPr/>
        </p:nvSpPr>
        <p:spPr>
          <a:xfrm>
            <a:off x="-1" y="506413"/>
            <a:ext cx="11804073" cy="480724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/>
                <a:ea typeface="ＭＳ Ｐゴシック" pitchFamily="-101" charset="-128"/>
                <a:cs typeface="ＭＳ Ｐゴシック" pitchFamily="-101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dirty="0"/>
              <a:t>KTE-X19 CAR-T </a:t>
            </a:r>
            <a:r>
              <a:rPr lang="it-IT" dirty="0" err="1"/>
              <a:t>cell</a:t>
            </a:r>
            <a:r>
              <a:rPr lang="it-IT" dirty="0"/>
              <a:t> in MCL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xmlns="" id="{21C5436A-E7BA-2C4A-94AB-09DFF18953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093548"/>
              </p:ext>
            </p:extLst>
          </p:nvPr>
        </p:nvGraphicFramePr>
        <p:xfrm>
          <a:off x="742950" y="1526721"/>
          <a:ext cx="5968093" cy="3139956"/>
        </p:xfrm>
        <a:graphic>
          <a:graphicData uri="http://schemas.openxmlformats.org/drawingml/2006/table">
            <a:tbl>
              <a:tblPr firstRow="1" bandRow="1"/>
              <a:tblGrid>
                <a:gridCol w="4983851">
                  <a:extLst>
                    <a:ext uri="{9D8B030D-6E8A-4147-A177-3AD203B41FA5}">
                      <a16:colId xmlns:a16="http://schemas.microsoft.com/office/drawing/2014/main" xmlns="" val="1903203013"/>
                    </a:ext>
                  </a:extLst>
                </a:gridCol>
                <a:gridCol w="984242">
                  <a:extLst>
                    <a:ext uri="{9D8B030D-6E8A-4147-A177-3AD203B41FA5}">
                      <a16:colId xmlns:a16="http://schemas.microsoft.com/office/drawing/2014/main" xmlns="" val="1126044335"/>
                    </a:ext>
                  </a:extLst>
                </a:gridCol>
              </a:tblGrid>
              <a:tr h="275439">
                <a:tc gridSpan="2">
                  <a:txBody>
                    <a:bodyPr/>
                    <a:lstStyle/>
                    <a:p>
                      <a:pPr algn="l"/>
                      <a:r>
                        <a:rPr lang="it-IT" sz="1400" b="1" dirty="0">
                          <a:solidFill>
                            <a:schemeClr val="bg1"/>
                          </a:solidFill>
                        </a:rPr>
                        <a:t>Baseline </a:t>
                      </a:r>
                      <a:r>
                        <a:rPr lang="it-IT" sz="1400" b="1" dirty="0" err="1">
                          <a:solidFill>
                            <a:schemeClr val="bg1"/>
                          </a:solidFill>
                        </a:rPr>
                        <a:t>characteristics</a:t>
                      </a:r>
                      <a:r>
                        <a:rPr lang="it-IT" sz="1400" b="1" dirty="0">
                          <a:solidFill>
                            <a:schemeClr val="bg1"/>
                          </a:solidFill>
                        </a:rPr>
                        <a:t> of </a:t>
                      </a:r>
                      <a:r>
                        <a:rPr lang="it-IT" sz="1400" b="1" dirty="0" err="1">
                          <a:solidFill>
                            <a:schemeClr val="bg1"/>
                          </a:solidFill>
                        </a:rPr>
                        <a:t>all</a:t>
                      </a:r>
                      <a:r>
                        <a:rPr lang="it-IT" sz="1400" b="1" dirty="0">
                          <a:solidFill>
                            <a:schemeClr val="bg1"/>
                          </a:solidFill>
                        </a:rPr>
                        <a:t> 68 </a:t>
                      </a:r>
                      <a:r>
                        <a:rPr lang="it-IT" sz="1400" b="1" dirty="0" err="1">
                          <a:solidFill>
                            <a:schemeClr val="bg1"/>
                          </a:solidFill>
                        </a:rPr>
                        <a:t>patients</a:t>
                      </a:r>
                      <a:endParaRPr lang="it-IT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8471894"/>
                  </a:ext>
                </a:extLst>
              </a:tr>
              <a:tr h="300324">
                <a:tc>
                  <a:txBody>
                    <a:bodyPr/>
                    <a:lstStyle/>
                    <a:p>
                      <a:r>
                        <a:rPr lang="en-US" sz="1100" b="1" i="0" u="none" strike="noStrike" cap="none" baseline="0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Median age (range)</a:t>
                      </a:r>
                      <a:endParaRPr lang="it-IT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baseline="0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 (38–79)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6909632"/>
                  </a:ext>
                </a:extLst>
              </a:tr>
              <a:tr h="300324">
                <a:tc>
                  <a:txBody>
                    <a:bodyPr/>
                    <a:lstStyle/>
                    <a:p>
                      <a:r>
                        <a:rPr lang="en-US" sz="1100" b="1" i="0" u="none" strike="noStrike" cap="none" baseline="0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Intermediate or high risk MIPI</a:t>
                      </a:r>
                      <a:r>
                        <a:rPr lang="it-IT" sz="1100" b="1" i="0" u="none" strike="noStrike" cap="none" baseline="0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- </a:t>
                      </a:r>
                      <a:r>
                        <a:rPr lang="it-IT" sz="1100" b="1" i="0" u="none" strike="noStrike" cap="none" baseline="0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r>
                        <a:rPr lang="it-IT" sz="1100" b="1" i="0" u="none" strike="noStrike" cap="none" baseline="0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(%)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38 (56)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81063040"/>
                  </a:ext>
                </a:extLst>
              </a:tr>
              <a:tr h="385572">
                <a:tc>
                  <a:txBody>
                    <a:bodyPr/>
                    <a:lstStyle/>
                    <a:p>
                      <a:r>
                        <a:rPr lang="en-US" sz="1100" b="1" i="0" u="none" strike="noStrike" cap="none" baseline="0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Blastoid</a:t>
                      </a:r>
                      <a:r>
                        <a:rPr lang="en-US" sz="1100" b="1" i="0" u="none" strike="noStrike" cap="none" baseline="0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or pleomorphic morphologic characteristics of MCL </a:t>
                      </a:r>
                      <a:r>
                        <a:rPr lang="it-IT" sz="1100" b="1" i="0" u="none" strike="noStrike" cap="none" baseline="0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</a:t>
                      </a:r>
                      <a:r>
                        <a:rPr lang="it-IT" sz="1100" b="1" i="0" u="none" strike="noStrike" cap="none" baseline="0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r>
                        <a:rPr lang="it-IT" sz="1100" b="1" i="0" u="none" strike="noStrike" cap="none" baseline="0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(%)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100" b="1" i="0" u="none" strike="noStrike" cap="none" baseline="0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 (31)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8234239"/>
                  </a:ext>
                </a:extLst>
              </a:tr>
              <a:tr h="300324">
                <a:tc>
                  <a:txBody>
                    <a:bodyPr/>
                    <a:lstStyle/>
                    <a:p>
                      <a:r>
                        <a:rPr lang="it-IT" sz="1100" b="1" dirty="0" err="1">
                          <a:solidFill>
                            <a:schemeClr val="bg1"/>
                          </a:solidFill>
                        </a:rPr>
                        <a:t>Median</a:t>
                      </a:r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100" b="1" dirty="0" err="1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 of </a:t>
                      </a:r>
                      <a:r>
                        <a:rPr lang="it-IT" sz="1100" b="1" dirty="0" err="1">
                          <a:solidFill>
                            <a:schemeClr val="bg1"/>
                          </a:solidFill>
                        </a:rPr>
                        <a:t>previous</a:t>
                      </a:r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100" b="1" dirty="0" err="1">
                          <a:solidFill>
                            <a:schemeClr val="bg1"/>
                          </a:solidFill>
                        </a:rPr>
                        <a:t>therapies</a:t>
                      </a:r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01550000"/>
                  </a:ext>
                </a:extLst>
              </a:tr>
              <a:tr h="300324">
                <a:tc>
                  <a:txBody>
                    <a:bodyPr/>
                    <a:lstStyle/>
                    <a:p>
                      <a:r>
                        <a:rPr lang="it-IT" sz="1100" b="1" dirty="0" err="1">
                          <a:solidFill>
                            <a:schemeClr val="bg1"/>
                          </a:solidFill>
                        </a:rPr>
                        <a:t>Previous</a:t>
                      </a:r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 auto-SCT</a:t>
                      </a:r>
                      <a:r>
                        <a:rPr lang="it-IT" sz="1100" b="1" baseline="0" dirty="0">
                          <a:solidFill>
                            <a:schemeClr val="bg1"/>
                          </a:solidFill>
                        </a:rPr>
                        <a:t> - </a:t>
                      </a:r>
                      <a:r>
                        <a:rPr lang="it-IT" sz="1100" b="1" baseline="0" dirty="0" err="1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it-IT" sz="1100" b="1" baseline="0" dirty="0">
                          <a:solidFill>
                            <a:schemeClr val="bg1"/>
                          </a:solidFill>
                        </a:rPr>
                        <a:t> (%)</a:t>
                      </a:r>
                      <a:endParaRPr lang="it-IT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55 (81)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6860814"/>
                  </a:ext>
                </a:extLst>
              </a:tr>
              <a:tr h="802471">
                <a:tc>
                  <a:txBody>
                    <a:bodyPr/>
                    <a:lstStyle/>
                    <a:p>
                      <a:r>
                        <a:rPr lang="it-IT" sz="1100" b="1" dirty="0" err="1">
                          <a:solidFill>
                            <a:schemeClr val="bg1"/>
                          </a:solidFill>
                        </a:rPr>
                        <a:t>Previous</a:t>
                      </a:r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 BTK </a:t>
                      </a:r>
                      <a:r>
                        <a:rPr lang="it-IT" sz="1100" b="1" dirty="0" err="1">
                          <a:solidFill>
                            <a:schemeClr val="bg1"/>
                          </a:solidFill>
                        </a:rPr>
                        <a:t>inhibitor</a:t>
                      </a:r>
                      <a:r>
                        <a:rPr lang="it-IT" sz="11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100" b="1" baseline="0" dirty="0" err="1">
                          <a:solidFill>
                            <a:schemeClr val="bg1"/>
                          </a:solidFill>
                        </a:rPr>
                        <a:t>therapy</a:t>
                      </a:r>
                      <a:r>
                        <a:rPr lang="it-IT" sz="1100" b="1" baseline="0" dirty="0">
                          <a:solidFill>
                            <a:schemeClr val="bg1"/>
                          </a:solidFill>
                        </a:rPr>
                        <a:t> - </a:t>
                      </a:r>
                      <a:r>
                        <a:rPr lang="it-IT" sz="1100" b="1" baseline="0" dirty="0" err="1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it-IT" sz="1100" b="1" baseline="0" dirty="0">
                          <a:solidFill>
                            <a:schemeClr val="bg1"/>
                          </a:solidFill>
                        </a:rPr>
                        <a:t> (%)</a:t>
                      </a:r>
                    </a:p>
                    <a:p>
                      <a:pPr marL="171450" indent="-171450">
                        <a:buClr>
                          <a:srgbClr val="D9562D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it-IT" sz="1100" b="1" baseline="0" dirty="0" err="1">
                          <a:solidFill>
                            <a:schemeClr val="bg1"/>
                          </a:solidFill>
                        </a:rPr>
                        <a:t>Ibrutinib</a:t>
                      </a:r>
                      <a:endParaRPr lang="it-IT" sz="1100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171450" indent="-171450">
                        <a:buClr>
                          <a:srgbClr val="D9562D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it-IT" sz="1100" b="1" baseline="0" dirty="0" err="1">
                          <a:solidFill>
                            <a:schemeClr val="bg1"/>
                          </a:solidFill>
                        </a:rPr>
                        <a:t>Acalabrutinib</a:t>
                      </a:r>
                      <a:endParaRPr lang="it-IT" sz="1100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171450" indent="-171450">
                        <a:buClr>
                          <a:srgbClr val="D9562D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it-IT" sz="1100" b="1" baseline="0" dirty="0" err="1">
                          <a:solidFill>
                            <a:schemeClr val="bg1"/>
                          </a:solidFill>
                        </a:rPr>
                        <a:t>Both</a:t>
                      </a:r>
                      <a:endParaRPr lang="it-IT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68 (100)</a:t>
                      </a:r>
                    </a:p>
                    <a:p>
                      <a:pPr algn="ctr"/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58</a:t>
                      </a:r>
                      <a:r>
                        <a:rPr lang="it-IT" sz="1100" b="1" baseline="0" dirty="0">
                          <a:solidFill>
                            <a:schemeClr val="bg1"/>
                          </a:solidFill>
                        </a:rPr>
                        <a:t> (85)</a:t>
                      </a:r>
                    </a:p>
                    <a:p>
                      <a:pPr algn="ctr"/>
                      <a:r>
                        <a:rPr lang="it-IT" sz="1100" b="1" baseline="0" dirty="0">
                          <a:solidFill>
                            <a:schemeClr val="bg1"/>
                          </a:solidFill>
                        </a:rPr>
                        <a:t>16 (24)</a:t>
                      </a:r>
                    </a:p>
                    <a:p>
                      <a:pPr algn="ctr"/>
                      <a:r>
                        <a:rPr lang="it-IT" sz="1100" b="1" baseline="0" dirty="0">
                          <a:solidFill>
                            <a:schemeClr val="bg1"/>
                          </a:solidFill>
                        </a:rPr>
                        <a:t>6 (9)</a:t>
                      </a:r>
                      <a:endParaRPr lang="it-IT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40832026"/>
                  </a:ext>
                </a:extLst>
              </a:tr>
              <a:tr h="445817">
                <a:tc>
                  <a:txBody>
                    <a:bodyPr/>
                    <a:lstStyle/>
                    <a:p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Relapse</a:t>
                      </a:r>
                      <a:r>
                        <a:rPr lang="it-IT" sz="11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100" b="1" baseline="0" dirty="0" err="1">
                          <a:solidFill>
                            <a:schemeClr val="bg1"/>
                          </a:solidFill>
                        </a:rPr>
                        <a:t>after</a:t>
                      </a:r>
                      <a:r>
                        <a:rPr lang="it-IT" sz="1100" b="1" baseline="0" dirty="0">
                          <a:solidFill>
                            <a:schemeClr val="bg1"/>
                          </a:solidFill>
                        </a:rPr>
                        <a:t> auto-SCT- </a:t>
                      </a:r>
                      <a:r>
                        <a:rPr lang="it-IT" sz="1100" b="1" baseline="0" dirty="0" err="1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it-IT" sz="1100" b="1" baseline="0" dirty="0">
                          <a:solidFill>
                            <a:schemeClr val="bg1"/>
                          </a:solidFill>
                        </a:rPr>
                        <a:t> (%)</a:t>
                      </a:r>
                    </a:p>
                    <a:p>
                      <a:r>
                        <a:rPr lang="it-IT" sz="1100" b="1" baseline="0" dirty="0" err="1">
                          <a:solidFill>
                            <a:schemeClr val="bg1"/>
                          </a:solidFill>
                        </a:rPr>
                        <a:t>Refractory</a:t>
                      </a:r>
                      <a:r>
                        <a:rPr lang="it-IT" sz="1100" b="1" baseline="0" dirty="0">
                          <a:solidFill>
                            <a:schemeClr val="bg1"/>
                          </a:solidFill>
                        </a:rPr>
                        <a:t> to </a:t>
                      </a:r>
                      <a:r>
                        <a:rPr lang="it-IT" sz="1100" b="1" baseline="0" dirty="0" err="1">
                          <a:solidFill>
                            <a:schemeClr val="bg1"/>
                          </a:solidFill>
                        </a:rPr>
                        <a:t>most</a:t>
                      </a:r>
                      <a:r>
                        <a:rPr lang="it-IT" sz="11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100" b="1" baseline="0" dirty="0" err="1">
                          <a:solidFill>
                            <a:schemeClr val="bg1"/>
                          </a:solidFill>
                        </a:rPr>
                        <a:t>recent</a:t>
                      </a:r>
                      <a:r>
                        <a:rPr lang="it-IT" sz="11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100" b="1" baseline="0" dirty="0" err="1">
                          <a:solidFill>
                            <a:schemeClr val="bg1"/>
                          </a:solidFill>
                        </a:rPr>
                        <a:t>previous</a:t>
                      </a:r>
                      <a:r>
                        <a:rPr lang="it-IT" sz="11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100" b="1" baseline="0" dirty="0" err="1">
                          <a:solidFill>
                            <a:schemeClr val="bg1"/>
                          </a:solidFill>
                        </a:rPr>
                        <a:t>therapy</a:t>
                      </a:r>
                      <a:r>
                        <a:rPr lang="it-IT" sz="1100" b="1" baseline="0" dirty="0">
                          <a:solidFill>
                            <a:schemeClr val="bg1"/>
                          </a:solidFill>
                        </a:rPr>
                        <a:t> – </a:t>
                      </a:r>
                      <a:r>
                        <a:rPr lang="it-IT" sz="1100" b="1" baseline="0" dirty="0" err="1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it-IT" sz="1100" b="1" baseline="0" dirty="0">
                          <a:solidFill>
                            <a:schemeClr val="bg1"/>
                          </a:solidFill>
                        </a:rPr>
                        <a:t> (%)</a:t>
                      </a:r>
                      <a:endParaRPr lang="it-IT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29 (43)</a:t>
                      </a:r>
                    </a:p>
                    <a:p>
                      <a:pPr algn="ctr"/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27 (40)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1457602"/>
                  </a:ext>
                </a:extLst>
              </a:tr>
            </a:tbl>
          </a:graphicData>
        </a:graphic>
      </p:graphicFrame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xmlns="" id="{C0FFCF8C-EEFC-F34D-9C6A-EBE736128BAB}"/>
              </a:ext>
            </a:extLst>
          </p:cNvPr>
          <p:cNvSpPr/>
          <p:nvPr/>
        </p:nvSpPr>
        <p:spPr bwMode="auto">
          <a:xfrm>
            <a:off x="7854044" y="2335089"/>
            <a:ext cx="3350077" cy="1698068"/>
          </a:xfrm>
          <a:prstGeom prst="roundRect">
            <a:avLst>
              <a:gd name="adj" fmla="val 13831"/>
            </a:avLst>
          </a:prstGeom>
          <a:noFill/>
          <a:ln w="12700" cap="sq" cmpd="sng" algn="ctr">
            <a:solidFill>
              <a:schemeClr val="bg1"/>
            </a:solidFill>
            <a:prstDash val="solid"/>
            <a:miter lim="800000"/>
            <a:headEnd type="triangle" w="med" len="sm"/>
            <a:tailEnd type="triangle" w="med" len="sm"/>
          </a:ln>
        </p:spPr>
        <p:txBody>
          <a:bodyPr lIns="180000" rIns="180000" rtlCol="0" anchor="ctr"/>
          <a:lstStyle/>
          <a:p>
            <a:r>
              <a:rPr lang="it-IT" sz="1200" b="1" dirty="0" err="1">
                <a:solidFill>
                  <a:srgbClr val="D95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</a:t>
            </a:r>
            <a:r>
              <a:rPr lang="it-IT" sz="1200" b="1" dirty="0">
                <a:solidFill>
                  <a:srgbClr val="D95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dirty="0" err="1">
                <a:solidFill>
                  <a:srgbClr val="D95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r>
              <a:rPr lang="it-IT" sz="1200" b="1" dirty="0">
                <a:solidFill>
                  <a:srgbClr val="D95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spcBef>
                <a:spcPts val="1200"/>
              </a:spcBef>
              <a:buClr>
                <a:srgbClr val="D9562D"/>
              </a:buClr>
              <a:buFont typeface="Arial" panose="020B0604020202020204" pitchFamily="34" charset="0"/>
              <a:buChar char="•"/>
            </a:pP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chemotherapy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anti-CD20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monoclonal antibody, </a:t>
            </a:r>
            <a:r>
              <a:rPr lang="en-US" sz="1200" b="1" dirty="0">
                <a:solidFill>
                  <a:srgbClr val="D95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BTK inhibitor therapy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CF71CBAA-004B-4848-B2C2-C7DC7C2BC408}"/>
              </a:ext>
            </a:extLst>
          </p:cNvPr>
          <p:cNvSpPr txBox="1"/>
          <p:nvPr/>
        </p:nvSpPr>
        <p:spPr>
          <a:xfrm>
            <a:off x="673198" y="4704204"/>
            <a:ext cx="105948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MCL: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mantle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cell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lymphoma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; MIPI: </a:t>
            </a:r>
            <a:r>
              <a:rPr lang="it-IT" sz="800" i="1" dirty="0" err="1">
                <a:solidFill>
                  <a:schemeClr val="bg1"/>
                </a:solidFill>
                <a:latin typeface="+mn-lt"/>
              </a:rPr>
              <a:t>Mantle</a:t>
            </a:r>
            <a:r>
              <a:rPr lang="it-IT" sz="800" i="1" dirty="0">
                <a:solidFill>
                  <a:schemeClr val="bg1"/>
                </a:solidFill>
                <a:latin typeface="+mn-lt"/>
              </a:rPr>
              <a:t>-Cell </a:t>
            </a:r>
            <a:r>
              <a:rPr lang="it-IT" sz="800" i="1" dirty="0" err="1">
                <a:solidFill>
                  <a:schemeClr val="bg1"/>
                </a:solidFill>
                <a:latin typeface="+mn-lt"/>
              </a:rPr>
              <a:t>Lymphoma</a:t>
            </a:r>
            <a:r>
              <a:rPr lang="it-IT" sz="800" i="1" dirty="0">
                <a:solidFill>
                  <a:schemeClr val="bg1"/>
                </a:solidFill>
                <a:latin typeface="+mn-lt"/>
              </a:rPr>
              <a:t> International </a:t>
            </a:r>
            <a:r>
              <a:rPr lang="it-IT" sz="800" i="1" dirty="0" err="1">
                <a:solidFill>
                  <a:schemeClr val="bg1"/>
                </a:solidFill>
                <a:latin typeface="+mn-lt"/>
              </a:rPr>
              <a:t>Prognostic</a:t>
            </a:r>
            <a:r>
              <a:rPr lang="it-IT" sz="800" i="1" dirty="0">
                <a:solidFill>
                  <a:schemeClr val="bg1"/>
                </a:solidFill>
                <a:latin typeface="+mn-lt"/>
              </a:rPr>
              <a:t> Index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5248A457-0E28-1C44-80F8-432195227C27}"/>
              </a:ext>
            </a:extLst>
          </p:cNvPr>
          <p:cNvSpPr txBox="1"/>
          <p:nvPr/>
        </p:nvSpPr>
        <p:spPr>
          <a:xfrm>
            <a:off x="7567127" y="6357937"/>
            <a:ext cx="4624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da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Wang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M, et al.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Engl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Med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2020; 382: 1331–1342</a:t>
            </a:r>
            <a:endParaRPr lang="it-IT" sz="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172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xmlns="" id="{3020CE21-87BB-F34A-A718-65BE4B09C35E}"/>
              </a:ext>
            </a:extLst>
          </p:cNvPr>
          <p:cNvSpPr txBox="1">
            <a:spLocks/>
          </p:cNvSpPr>
          <p:nvPr/>
        </p:nvSpPr>
        <p:spPr>
          <a:xfrm>
            <a:off x="-1" y="506413"/>
            <a:ext cx="11804073" cy="480724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/>
                <a:ea typeface="ＭＳ Ｐゴシック" pitchFamily="-101" charset="-128"/>
                <a:cs typeface="ＭＳ Ｐゴシック" pitchFamily="-101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dirty="0"/>
              <a:t>KTE-X19 CAR T-Cell in MCL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2AA0DD30-CE4B-4144-8D3E-02A5D883AF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3909" y="1139886"/>
            <a:ext cx="3728971" cy="212810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F4F84DC4-FCB3-2A44-B7F0-B0DCFBF22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5372" y="1147916"/>
            <a:ext cx="3728971" cy="212810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95C8877D-4A14-5444-88C6-A6BD5422A1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3909" y="3754407"/>
            <a:ext cx="3728971" cy="212810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F96DD91A-1AB0-014B-BA01-590C60D9B2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5372" y="3754407"/>
            <a:ext cx="3728971" cy="2128101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134F6291-1FBC-384B-A0E2-7F871C714AC0}"/>
              </a:ext>
            </a:extLst>
          </p:cNvPr>
          <p:cNvSpPr txBox="1"/>
          <p:nvPr/>
        </p:nvSpPr>
        <p:spPr>
          <a:xfrm>
            <a:off x="2609041" y="1210353"/>
            <a:ext cx="5501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(93)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3BF138BF-2C34-824D-84EA-DB707488B7B2}"/>
              </a:ext>
            </a:extLst>
          </p:cNvPr>
          <p:cNvSpPr txBox="1"/>
          <p:nvPr/>
        </p:nvSpPr>
        <p:spPr>
          <a:xfrm>
            <a:off x="2609041" y="1868339"/>
            <a:ext cx="5501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(67)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763C0A6E-1B9C-6B46-BA12-F99F12BFBEF2}"/>
              </a:ext>
            </a:extLst>
          </p:cNvPr>
          <p:cNvSpPr txBox="1"/>
          <p:nvPr/>
        </p:nvSpPr>
        <p:spPr>
          <a:xfrm>
            <a:off x="2609042" y="2656477"/>
            <a:ext cx="5501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(27)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7651AC34-844A-FD43-B254-B6D950556AA1}"/>
              </a:ext>
            </a:extLst>
          </p:cNvPr>
          <p:cNvSpPr txBox="1"/>
          <p:nvPr/>
        </p:nvSpPr>
        <p:spPr>
          <a:xfrm>
            <a:off x="3533605" y="2656477"/>
            <a:ext cx="4219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(3)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FA1D7F5E-4E01-934E-A4E7-07A2145BD23A}"/>
              </a:ext>
            </a:extLst>
          </p:cNvPr>
          <p:cNvSpPr txBox="1"/>
          <p:nvPr/>
        </p:nvSpPr>
        <p:spPr>
          <a:xfrm>
            <a:off x="4430202" y="2656477"/>
            <a:ext cx="4219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(3)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52D3DFA5-9BF5-E64C-A6A8-7473EF0DE38D}"/>
              </a:ext>
            </a:extLst>
          </p:cNvPr>
          <p:cNvSpPr txBox="1"/>
          <p:nvPr/>
        </p:nvSpPr>
        <p:spPr>
          <a:xfrm>
            <a:off x="2690764" y="2996314"/>
            <a:ext cx="357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B37B76D6-B415-3944-99C5-5A9D17F2C20A}"/>
              </a:ext>
            </a:extLst>
          </p:cNvPr>
          <p:cNvSpPr txBox="1"/>
          <p:nvPr/>
        </p:nvSpPr>
        <p:spPr>
          <a:xfrm>
            <a:off x="3557621" y="2996314"/>
            <a:ext cx="3449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24074F8F-389F-3748-96F6-8C1D3B00C5D0}"/>
              </a:ext>
            </a:extLst>
          </p:cNvPr>
          <p:cNvSpPr txBox="1"/>
          <p:nvPr/>
        </p:nvSpPr>
        <p:spPr>
          <a:xfrm>
            <a:off x="4475910" y="2996314"/>
            <a:ext cx="3449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2A75E304-C25A-F444-A4B2-419373DE93D6}"/>
              </a:ext>
            </a:extLst>
          </p:cNvPr>
          <p:cNvSpPr txBox="1"/>
          <p:nvPr/>
        </p:nvSpPr>
        <p:spPr>
          <a:xfrm>
            <a:off x="3401851" y="1883038"/>
            <a:ext cx="332142" cy="474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20"/>
              </a:lnSpc>
            </a:pPr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</a:p>
          <a:p>
            <a:pPr>
              <a:lnSpc>
                <a:spcPts val="1620"/>
              </a:lnSpc>
            </a:pPr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xmlns="" id="{8F7D07A8-171E-AD48-8461-F382ECBAF0B1}"/>
              </a:ext>
            </a:extLst>
          </p:cNvPr>
          <p:cNvSpPr/>
          <p:nvPr/>
        </p:nvSpPr>
        <p:spPr bwMode="auto">
          <a:xfrm>
            <a:off x="3330834" y="1997250"/>
            <a:ext cx="89671" cy="89671"/>
          </a:xfrm>
          <a:prstGeom prst="rect">
            <a:avLst/>
          </a:prstGeom>
          <a:solidFill>
            <a:srgbClr val="4C3C6C"/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endParaRPr lang="it-IT">
              <a:latin typeface="Arial" pitchFamily="-65" charset="0"/>
              <a:cs typeface="ＭＳ Ｐゴシック" pitchFamily="-65" charset="-128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19C11820-B371-AA4B-8DFD-07E5114F9837}"/>
              </a:ext>
            </a:extLst>
          </p:cNvPr>
          <p:cNvSpPr/>
          <p:nvPr/>
        </p:nvSpPr>
        <p:spPr bwMode="auto">
          <a:xfrm>
            <a:off x="3330834" y="2212541"/>
            <a:ext cx="89671" cy="89671"/>
          </a:xfrm>
          <a:prstGeom prst="rect">
            <a:avLst/>
          </a:prstGeom>
          <a:solidFill>
            <a:srgbClr val="6E349F"/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endParaRPr lang="it-IT">
              <a:latin typeface="Arial" pitchFamily="-65" charset="0"/>
              <a:cs typeface="ＭＳ Ｐゴシック" pitchFamily="-65" charset="-128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CDF5D934-BCD9-8548-9DE7-B53AFBC1AAEE}"/>
              </a:ext>
            </a:extLst>
          </p:cNvPr>
          <p:cNvSpPr txBox="1"/>
          <p:nvPr/>
        </p:nvSpPr>
        <p:spPr>
          <a:xfrm rot="16200000">
            <a:off x="1505614" y="2076872"/>
            <a:ext cx="951898" cy="191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E93088A6-CEAC-0C4A-8043-6CDF7A76187E}"/>
              </a:ext>
            </a:extLst>
          </p:cNvPr>
          <p:cNvSpPr txBox="1"/>
          <p:nvPr/>
        </p:nvSpPr>
        <p:spPr>
          <a:xfrm rot="16200000">
            <a:off x="5812451" y="2076872"/>
            <a:ext cx="1569460" cy="191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xmlns="" id="{E9663E8A-02F8-B340-930C-B2AE95F3685C}"/>
              </a:ext>
            </a:extLst>
          </p:cNvPr>
          <p:cNvSpPr txBox="1"/>
          <p:nvPr/>
        </p:nvSpPr>
        <p:spPr>
          <a:xfrm>
            <a:off x="8258232" y="3175181"/>
            <a:ext cx="467431" cy="191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xmlns="" id="{31B2E45F-58F3-0C46-A1E8-0E71DAA8E8B4}"/>
              </a:ext>
            </a:extLst>
          </p:cNvPr>
          <p:cNvSpPr txBox="1"/>
          <p:nvPr/>
        </p:nvSpPr>
        <p:spPr>
          <a:xfrm>
            <a:off x="6981443" y="2728024"/>
            <a:ext cx="1347190" cy="17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</a:t>
            </a:r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NR (95% CI, 8.6–NE)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8904ECFD-638D-C44F-972F-312E020E2733}"/>
              </a:ext>
            </a:extLst>
          </p:cNvPr>
          <p:cNvSpPr txBox="1"/>
          <p:nvPr/>
        </p:nvSpPr>
        <p:spPr>
          <a:xfrm rot="16200000">
            <a:off x="6004108" y="4702681"/>
            <a:ext cx="1186145" cy="191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alive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xmlns="" id="{97914798-DE9E-384A-AC50-3965EA5C95BA}"/>
              </a:ext>
            </a:extLst>
          </p:cNvPr>
          <p:cNvSpPr txBox="1"/>
          <p:nvPr/>
        </p:nvSpPr>
        <p:spPr>
          <a:xfrm>
            <a:off x="8258232" y="5775254"/>
            <a:ext cx="467431" cy="191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xmlns="" id="{786DB103-DFF5-C74E-844C-C1F81322FC1E}"/>
              </a:ext>
            </a:extLst>
          </p:cNvPr>
          <p:cNvSpPr txBox="1"/>
          <p:nvPr/>
        </p:nvSpPr>
        <p:spPr>
          <a:xfrm>
            <a:off x="7012054" y="5338215"/>
            <a:ext cx="1347191" cy="17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</a:t>
            </a:r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NR (95% CI, 24.0–NE)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xmlns="" id="{AA3C2902-0A08-8B4C-A821-FFE46E225D63}"/>
              </a:ext>
            </a:extLst>
          </p:cNvPr>
          <p:cNvSpPr txBox="1"/>
          <p:nvPr/>
        </p:nvSpPr>
        <p:spPr>
          <a:xfrm rot="16200000">
            <a:off x="1099508" y="4702681"/>
            <a:ext cx="1809032" cy="191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progression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xmlns="" id="{9E614F0C-9492-A34A-8C3D-034A8ABE6697}"/>
              </a:ext>
            </a:extLst>
          </p:cNvPr>
          <p:cNvSpPr txBox="1"/>
          <p:nvPr/>
        </p:nvSpPr>
        <p:spPr>
          <a:xfrm>
            <a:off x="3665074" y="5775254"/>
            <a:ext cx="467431" cy="191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xmlns="" id="{C6A4F738-9A4E-3441-9B9F-1603FDB8D3AC}"/>
              </a:ext>
            </a:extLst>
          </p:cNvPr>
          <p:cNvSpPr txBox="1"/>
          <p:nvPr/>
        </p:nvSpPr>
        <p:spPr>
          <a:xfrm>
            <a:off x="2416031" y="5338215"/>
            <a:ext cx="1275320" cy="17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</a:t>
            </a:r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NR (95% CI 9.2–NE)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xmlns="" id="{F749DD31-8752-FE4A-8541-15162CD8FC4C}"/>
              </a:ext>
            </a:extLst>
          </p:cNvPr>
          <p:cNvSpPr txBox="1"/>
          <p:nvPr/>
        </p:nvSpPr>
        <p:spPr>
          <a:xfrm>
            <a:off x="3555706" y="1075531"/>
            <a:ext cx="11576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</a:t>
            </a:r>
            <a:r>
              <a:rPr lang="it-IT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endParaRPr lang="it-IT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xmlns="" id="{7E3988B2-3576-FA4D-82EB-8F47706C48FA}"/>
              </a:ext>
            </a:extLst>
          </p:cNvPr>
          <p:cNvSpPr txBox="1"/>
          <p:nvPr/>
        </p:nvSpPr>
        <p:spPr>
          <a:xfrm>
            <a:off x="8244951" y="1075532"/>
            <a:ext cx="4764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</a:t>
            </a:r>
            <a:endParaRPr lang="it-IT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xmlns="" id="{52D8FD30-2707-FC4E-881D-C3275808A1E6}"/>
              </a:ext>
            </a:extLst>
          </p:cNvPr>
          <p:cNvSpPr txBox="1"/>
          <p:nvPr/>
        </p:nvSpPr>
        <p:spPr>
          <a:xfrm>
            <a:off x="3561463" y="3649968"/>
            <a:ext cx="4603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PFS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xmlns="" id="{6FC04BBB-A93C-D440-961D-81B866F8140E}"/>
              </a:ext>
            </a:extLst>
          </p:cNvPr>
          <p:cNvSpPr txBox="1"/>
          <p:nvPr/>
        </p:nvSpPr>
        <p:spPr>
          <a:xfrm>
            <a:off x="8245076" y="3658763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xmlns="" id="{4CEEE975-0E2D-DA45-8105-F07AC9E7B727}"/>
              </a:ext>
            </a:extLst>
          </p:cNvPr>
          <p:cNvSpPr txBox="1"/>
          <p:nvPr/>
        </p:nvSpPr>
        <p:spPr>
          <a:xfrm>
            <a:off x="0" y="6370346"/>
            <a:ext cx="105948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OR: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objective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response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; SD: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stable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disease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;: PD; progressive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disease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; CR: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cpmplete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response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; PR: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partial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response</a:t>
            </a:r>
            <a:endParaRPr lang="it-IT" sz="800" i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xmlns="" id="{7A7C4708-CAC2-E344-A89E-78D5C6CF7166}"/>
              </a:ext>
            </a:extLst>
          </p:cNvPr>
          <p:cNvSpPr txBox="1"/>
          <p:nvPr/>
        </p:nvSpPr>
        <p:spPr>
          <a:xfrm>
            <a:off x="7567127" y="6357937"/>
            <a:ext cx="4624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da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Wang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 M, et al.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N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Engl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J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Med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 2020; 382: 1331–1342</a:t>
            </a:r>
            <a:endParaRPr lang="it-IT" sz="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1354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3950DEFD-CAF1-8846-93E1-7E0298935C25}"/>
              </a:ext>
            </a:extLst>
          </p:cNvPr>
          <p:cNvSpPr/>
          <p:nvPr/>
        </p:nvSpPr>
        <p:spPr>
          <a:xfrm>
            <a:off x="1885950" y="3328850"/>
            <a:ext cx="8420100" cy="391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60"/>
              </a:lnSpc>
              <a:spcBef>
                <a:spcPts val="0"/>
              </a:spcBef>
              <a:buClr>
                <a:srgbClr val="86BE3C"/>
              </a:buClr>
            </a:pPr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CAR-T in </a:t>
            </a:r>
            <a:r>
              <a:rPr lang="it-IT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follicular</a:t>
            </a:r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lymphoma</a:t>
            </a:r>
            <a:endParaRPr lang="it-I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xmlns="" id="{61337725-85B4-4845-8E0D-A64742B7C5F3}"/>
              </a:ext>
            </a:extLst>
          </p:cNvPr>
          <p:cNvCxnSpPr>
            <a:cxnSpLocks/>
          </p:cNvCxnSpPr>
          <p:nvPr/>
        </p:nvCxnSpPr>
        <p:spPr>
          <a:xfrm>
            <a:off x="3360421" y="2812776"/>
            <a:ext cx="5497434" cy="0"/>
          </a:xfrm>
          <a:prstGeom prst="line">
            <a:avLst/>
          </a:prstGeom>
          <a:noFill/>
          <a:ln w="12700" cap="sq" cmpd="sng" algn="ctr">
            <a:solidFill>
              <a:srgbClr val="6E349F"/>
            </a:solidFill>
            <a:prstDash val="solid"/>
            <a:miter lim="800000"/>
            <a:headEnd type="none" w="med" len="med"/>
            <a:tailEnd type="none" w="lg" len="lg"/>
          </a:ln>
        </p:spPr>
      </p:cxnSp>
      <p:sp>
        <p:nvSpPr>
          <p:cNvPr id="4" name="Ovale 3">
            <a:extLst>
              <a:ext uri="{FF2B5EF4-FFF2-40B4-BE49-F238E27FC236}">
                <a16:creationId xmlns:a16="http://schemas.microsoft.com/office/drawing/2014/main" xmlns="" id="{804C27F9-6A37-2242-95DF-4E14A8B828B3}"/>
              </a:ext>
            </a:extLst>
          </p:cNvPr>
          <p:cNvSpPr/>
          <p:nvPr/>
        </p:nvSpPr>
        <p:spPr bwMode="auto">
          <a:xfrm>
            <a:off x="5793029" y="2509805"/>
            <a:ext cx="605942" cy="605942"/>
          </a:xfrm>
          <a:prstGeom prst="ellipse">
            <a:avLst/>
          </a:prstGeom>
          <a:solidFill>
            <a:srgbClr val="002011"/>
          </a:solidFill>
          <a:ln w="12700" cap="sq" cmpd="sng" algn="ctr">
            <a:solidFill>
              <a:srgbClr val="6E349F"/>
            </a:solidFill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r>
              <a:rPr lang="it-IT" dirty="0">
                <a:solidFill>
                  <a:srgbClr val="F16530"/>
                </a:solidFill>
                <a:latin typeface="Arial" pitchFamily="-65" charset="0"/>
                <a:cs typeface="ＭＳ Ｐゴシック" pitchFamily="-65" charset="-128"/>
              </a:rPr>
              <a:t>5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xmlns="" id="{A3954071-2295-CB47-9241-F6A52F313E73}"/>
              </a:ext>
            </a:extLst>
          </p:cNvPr>
          <p:cNvCxnSpPr>
            <a:cxnSpLocks/>
          </p:cNvCxnSpPr>
          <p:nvPr/>
        </p:nvCxnSpPr>
        <p:spPr>
          <a:xfrm>
            <a:off x="3360421" y="4168610"/>
            <a:ext cx="5497434" cy="0"/>
          </a:xfrm>
          <a:prstGeom prst="line">
            <a:avLst/>
          </a:prstGeom>
          <a:noFill/>
          <a:ln w="12700" cap="sq" cmpd="sng" algn="ctr">
            <a:solidFill>
              <a:srgbClr val="6E349F"/>
            </a:solidFill>
            <a:prstDash val="solid"/>
            <a:miter lim="800000"/>
            <a:headEnd type="none" w="med" len="med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7039612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xmlns="" id="{3020CE21-87BB-F34A-A718-65BE4B09C35E}"/>
              </a:ext>
            </a:extLst>
          </p:cNvPr>
          <p:cNvSpPr txBox="1">
            <a:spLocks/>
          </p:cNvSpPr>
          <p:nvPr/>
        </p:nvSpPr>
        <p:spPr>
          <a:xfrm>
            <a:off x="-1" y="506413"/>
            <a:ext cx="11804073" cy="480724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/>
                <a:ea typeface="ＭＳ Ｐゴシック" pitchFamily="-101" charset="-128"/>
                <a:cs typeface="ＭＳ Ｐゴシック" pitchFamily="-101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dirty="0"/>
              <a:t>ZUMA-5: </a:t>
            </a:r>
            <a:r>
              <a:rPr lang="it-IT" dirty="0" err="1"/>
              <a:t>Study</a:t>
            </a:r>
            <a:r>
              <a:rPr lang="it-IT" dirty="0"/>
              <a:t> design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xmlns="" id="{3D980C67-58EC-7846-BCD9-60682E440B9E}"/>
              </a:ext>
            </a:extLst>
          </p:cNvPr>
          <p:cNvSpPr/>
          <p:nvPr/>
        </p:nvSpPr>
        <p:spPr bwMode="auto">
          <a:xfrm>
            <a:off x="342993" y="3028094"/>
            <a:ext cx="3239758" cy="848154"/>
          </a:xfrm>
          <a:prstGeom prst="roundRect">
            <a:avLst>
              <a:gd name="adj" fmla="val 16250"/>
            </a:avLst>
          </a:prstGeom>
          <a:solidFill>
            <a:schemeClr val="bg1">
              <a:alpha val="16000"/>
            </a:schemeClr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endParaRPr lang="it-IT" sz="1400" dirty="0">
              <a:solidFill>
                <a:schemeClr val="bg1"/>
              </a:solidFill>
              <a:latin typeface="Arial" pitchFamily="-65" charset="0"/>
              <a:cs typeface="ＭＳ Ｐゴシック" pitchFamily="-65" charset="-128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5DD06D9D-B24F-264D-AA7B-D7BC22B9FC1C}"/>
              </a:ext>
            </a:extLst>
          </p:cNvPr>
          <p:cNvSpPr/>
          <p:nvPr/>
        </p:nvSpPr>
        <p:spPr>
          <a:xfrm>
            <a:off x="435084" y="3226238"/>
            <a:ext cx="834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b="1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R</a:t>
            </a:r>
            <a:r>
              <a:rPr lang="it-IT" sz="1200" b="1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/</a:t>
            </a:r>
            <a:r>
              <a:rPr lang="it-IT" sz="1200" b="1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R</a:t>
            </a:r>
            <a:endParaRPr lang="it-IT" sz="1200" b="1" dirty="0">
              <a:solidFill>
                <a:schemeClr val="bg1"/>
              </a:solidFill>
              <a:latin typeface="Arial" pitchFamily="-65" charset="0"/>
              <a:cs typeface="ＭＳ Ｐゴシック" pitchFamily="-65" charset="-128"/>
            </a:endParaRPr>
          </a:p>
          <a:p>
            <a:pPr algn="ctr"/>
            <a:r>
              <a:rPr lang="it-IT" sz="1200" b="1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iNHL</a:t>
            </a:r>
            <a:endParaRPr lang="it-IT" sz="1200" b="1" dirty="0">
              <a:solidFill>
                <a:schemeClr val="bg1"/>
              </a:solidFill>
              <a:latin typeface="Arial" pitchFamily="-65" charset="0"/>
              <a:cs typeface="ＭＳ Ｐゴシック" pitchFamily="-65" charset="-128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F588C39F-8C61-F44A-A469-3AB2BF52FF14}"/>
              </a:ext>
            </a:extLst>
          </p:cNvPr>
          <p:cNvSpPr/>
          <p:nvPr/>
        </p:nvSpPr>
        <p:spPr>
          <a:xfrm>
            <a:off x="895823" y="3115789"/>
            <a:ext cx="2912532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FL: n~125</a:t>
            </a:r>
          </a:p>
          <a:p>
            <a:pPr algn="ctr"/>
            <a:r>
              <a:rPr lang="it-IT" sz="12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(with </a:t>
            </a:r>
            <a:r>
              <a:rPr lang="it-IT" sz="1200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n</a:t>
            </a:r>
            <a:r>
              <a:rPr lang="it-IT" sz="12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 ≥ 80 </a:t>
            </a:r>
            <a:r>
              <a:rPr lang="it-IT" sz="1200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evaluable</a:t>
            </a:r>
            <a:r>
              <a:rPr lang="it-IT" sz="12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 for </a:t>
            </a:r>
            <a:r>
              <a:rPr lang="it-IT" sz="1200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efficacy</a:t>
            </a:r>
            <a:r>
              <a:rPr lang="it-IT" sz="12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)</a:t>
            </a:r>
          </a:p>
          <a:p>
            <a:pPr algn="ctr">
              <a:spcBef>
                <a:spcPts val="600"/>
              </a:spcBef>
            </a:pPr>
            <a:r>
              <a:rPr lang="it-IT" sz="1200" b="1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MZL: n~35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xmlns="" id="{E02B0F63-A91F-E945-842E-A6C6CA9BFDE3}"/>
              </a:ext>
            </a:extLst>
          </p:cNvPr>
          <p:cNvCxnSpPr/>
          <p:nvPr/>
        </p:nvCxnSpPr>
        <p:spPr>
          <a:xfrm>
            <a:off x="1110310" y="3158505"/>
            <a:ext cx="0" cy="615838"/>
          </a:xfrm>
          <a:prstGeom prst="line">
            <a:avLst/>
          </a:prstGeom>
          <a:noFill/>
          <a:ln w="12700" cap="sq" cmpd="sng" algn="ctr">
            <a:solidFill>
              <a:schemeClr val="bg1">
                <a:alpha val="40000"/>
              </a:schemeClr>
            </a:solidFill>
            <a:prstDash val="solid"/>
            <a:miter lim="800000"/>
            <a:headEnd type="none" w="med" len="med"/>
            <a:tailEnd type="none" w="lg" len="lg"/>
          </a:ln>
        </p:spPr>
      </p:cxn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51493365-65AE-6442-A432-8EF1E432FFC4}"/>
              </a:ext>
            </a:extLst>
          </p:cNvPr>
          <p:cNvSpPr/>
          <p:nvPr/>
        </p:nvSpPr>
        <p:spPr>
          <a:xfrm>
            <a:off x="294186" y="2521785"/>
            <a:ext cx="3510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b="1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Phase</a:t>
            </a:r>
            <a:r>
              <a:rPr lang="it-IT" sz="1200" b="1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 2 </a:t>
            </a:r>
            <a:br>
              <a:rPr lang="it-IT" sz="1200" b="1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</a:br>
            <a:r>
              <a:rPr lang="it-IT" sz="1200" b="1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(N~160 </a:t>
            </a:r>
            <a:r>
              <a:rPr lang="it-IT" sz="1200" b="1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planned</a:t>
            </a:r>
            <a:r>
              <a:rPr lang="it-IT" sz="1200" b="1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 for </a:t>
            </a:r>
            <a:r>
              <a:rPr lang="it-IT" sz="1200" b="1" dirty="0" err="1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enrollment</a:t>
            </a:r>
            <a:r>
              <a:rPr lang="it-IT" sz="1200" b="1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)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xmlns="" id="{007FC803-1816-D147-9D68-CF99076E254E}"/>
              </a:ext>
            </a:extLst>
          </p:cNvPr>
          <p:cNvSpPr/>
          <p:nvPr/>
        </p:nvSpPr>
        <p:spPr bwMode="auto">
          <a:xfrm>
            <a:off x="4272605" y="1057794"/>
            <a:ext cx="6903459" cy="1942341"/>
          </a:xfrm>
          <a:prstGeom prst="roundRect">
            <a:avLst>
              <a:gd name="adj" fmla="val 9223"/>
            </a:avLst>
          </a:prstGeom>
          <a:noFill/>
          <a:ln w="12700" cap="sq" cmpd="sng" algn="ctr">
            <a:solidFill>
              <a:schemeClr val="bg1"/>
            </a:solidFill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endParaRPr lang="it-IT">
              <a:latin typeface="Arial" pitchFamily="-65" charset="0"/>
              <a:cs typeface="ＭＳ Ｐゴシック" pitchFamily="-65" charset="-128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EAB3E87C-BDDC-A74B-B8AA-20B42AC9416B}"/>
              </a:ext>
            </a:extLst>
          </p:cNvPr>
          <p:cNvSpPr txBox="1"/>
          <p:nvPr/>
        </p:nvSpPr>
        <p:spPr>
          <a:xfrm>
            <a:off x="4552615" y="1159763"/>
            <a:ext cx="4110599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err="1">
                <a:solidFill>
                  <a:srgbClr val="F165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it-IT" sz="1100" b="1" dirty="0">
                <a:solidFill>
                  <a:srgbClr val="F165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b="1" dirty="0" err="1">
                <a:solidFill>
                  <a:srgbClr val="F165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eligibility</a:t>
            </a:r>
            <a:r>
              <a:rPr lang="it-IT" sz="1100" b="1" dirty="0">
                <a:solidFill>
                  <a:srgbClr val="F165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b="1" dirty="0" err="1">
                <a:solidFill>
                  <a:srgbClr val="F165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endParaRPr lang="it-IT" sz="1100" b="1" dirty="0">
              <a:solidFill>
                <a:srgbClr val="F165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F16530"/>
              </a:buClr>
              <a:buFont typeface="Arial" panose="020B0604020202020204" pitchFamily="34" charset="0"/>
              <a:buChar char="•"/>
            </a:pPr>
            <a:r>
              <a:rPr lang="it-IT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 (Grade 1 – Grade 3a) or MZL (</a:t>
            </a:r>
            <a:r>
              <a:rPr lang="it-IT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nodal</a:t>
            </a:r>
            <a:r>
              <a:rPr lang="it-IT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it-IT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extranodal</a:t>
            </a:r>
            <a:r>
              <a:rPr lang="it-IT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>
              <a:buClr>
                <a:srgbClr val="F16530"/>
              </a:buClr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 2prior </a:t>
            </a:r>
            <a:r>
              <a:rPr lang="it-IT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lines</a:t>
            </a:r>
            <a:r>
              <a:rPr lang="it-IT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r>
              <a:rPr lang="it-IT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must </a:t>
            </a:r>
            <a:r>
              <a:rPr lang="it-IT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it-IT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included</a:t>
            </a:r>
            <a:r>
              <a:rPr lang="it-IT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anti-CD20 </a:t>
            </a:r>
            <a:r>
              <a:rPr lang="it-IT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mAb</a:t>
            </a:r>
            <a:r>
              <a:rPr lang="it-IT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combined</a:t>
            </a:r>
            <a:r>
              <a:rPr lang="it-IT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an </a:t>
            </a:r>
            <a:r>
              <a:rPr lang="it-IT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alkylating</a:t>
            </a:r>
            <a:r>
              <a:rPr lang="it-IT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agent </a:t>
            </a:r>
          </a:p>
          <a:p>
            <a:pPr>
              <a:spcBef>
                <a:spcPts val="600"/>
              </a:spcBef>
            </a:pPr>
            <a:r>
              <a:rPr lang="it-IT" sz="1100" b="1" dirty="0" err="1">
                <a:solidFill>
                  <a:srgbClr val="F165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Conditioning</a:t>
            </a:r>
            <a:r>
              <a:rPr lang="it-IT" sz="1100" b="1" dirty="0">
                <a:solidFill>
                  <a:srgbClr val="F165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b="1" dirty="0" err="1">
                <a:solidFill>
                  <a:srgbClr val="F165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regimen</a:t>
            </a:r>
            <a:endParaRPr lang="it-IT" sz="1100" b="1" dirty="0">
              <a:solidFill>
                <a:srgbClr val="F165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F16530"/>
              </a:buClr>
              <a:buFont typeface="Arial" panose="020B0604020202020204" pitchFamily="34" charset="0"/>
              <a:buChar char="•"/>
            </a:pPr>
            <a:r>
              <a:rPr lang="it-IT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Fludarabine</a:t>
            </a:r>
            <a:r>
              <a:rPr lang="it-IT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mg/m</a:t>
            </a:r>
            <a:r>
              <a:rPr lang="it-IT" sz="11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IV and </a:t>
            </a:r>
            <a:r>
              <a:rPr lang="it-IT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cyclophosphamide</a:t>
            </a:r>
            <a:r>
              <a:rPr lang="it-IT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500 mg/m</a:t>
            </a:r>
            <a:r>
              <a:rPr lang="it-IT" sz="11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IV in </a:t>
            </a:r>
            <a:r>
              <a:rPr lang="it-IT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it-IT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-5, -4, -3</a:t>
            </a:r>
          </a:p>
          <a:p>
            <a:pPr>
              <a:spcBef>
                <a:spcPts val="600"/>
              </a:spcBef>
            </a:pPr>
            <a:r>
              <a:rPr lang="it-IT" sz="1100" b="1" dirty="0" err="1">
                <a:solidFill>
                  <a:srgbClr val="F165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Axi-ce</a:t>
            </a:r>
            <a:r>
              <a:rPr lang="it-IT" sz="1100" dirty="0" err="1">
                <a:solidFill>
                  <a:srgbClr val="F165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it-IT" sz="1100" dirty="0">
              <a:solidFill>
                <a:srgbClr val="F165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F16530"/>
              </a:buClr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2x10</a:t>
            </a:r>
            <a:r>
              <a:rPr lang="it-IT" sz="11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it-IT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CAR+ </a:t>
            </a:r>
            <a:r>
              <a:rPr lang="it-IT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r>
              <a:rPr lang="it-IT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/kg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CED70706-DC2F-9E40-97DD-18D74E9A4906}"/>
              </a:ext>
            </a:extLst>
          </p:cNvPr>
          <p:cNvSpPr txBox="1"/>
          <p:nvPr/>
        </p:nvSpPr>
        <p:spPr>
          <a:xfrm>
            <a:off x="8847466" y="1159763"/>
            <a:ext cx="237131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err="1">
                <a:solidFill>
                  <a:srgbClr val="F165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it-IT" sz="1100" b="1" dirty="0">
                <a:solidFill>
                  <a:srgbClr val="F165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b="1" dirty="0" err="1">
                <a:solidFill>
                  <a:srgbClr val="F165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endpoint</a:t>
            </a:r>
            <a:endParaRPr lang="it-IT" sz="1100" b="1" dirty="0">
              <a:solidFill>
                <a:srgbClr val="F165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F16530"/>
              </a:buClr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ORR (IRRC-</a:t>
            </a:r>
            <a:r>
              <a:rPr lang="it-IT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assessed</a:t>
            </a:r>
            <a:r>
              <a:rPr lang="it-IT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br>
              <a:rPr lang="it-IT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Lugano </a:t>
            </a:r>
            <a:r>
              <a:rPr lang="it-IT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r>
              <a:rPr lang="it-IT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it-IT" sz="1100" b="1" dirty="0" err="1">
                <a:solidFill>
                  <a:srgbClr val="F165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it-IT" sz="1100" b="1" dirty="0">
                <a:solidFill>
                  <a:srgbClr val="F165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b="1" dirty="0" err="1">
                <a:solidFill>
                  <a:srgbClr val="F165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it-IT" sz="1100" b="1" dirty="0">
                <a:solidFill>
                  <a:srgbClr val="F165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b="1" dirty="0" err="1">
                <a:solidFill>
                  <a:srgbClr val="F165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endpoints</a:t>
            </a:r>
            <a:endParaRPr lang="it-IT" sz="1100" b="1" dirty="0">
              <a:solidFill>
                <a:srgbClr val="F165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F16530"/>
              </a:buClr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 rate (IRRC-</a:t>
            </a:r>
            <a:r>
              <a:rPr lang="it-IT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assessed</a:t>
            </a:r>
            <a:r>
              <a:rPr lang="it-IT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>
              <a:buClr>
                <a:srgbClr val="F16530"/>
              </a:buClr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DoR, PFS, OS</a:t>
            </a:r>
          </a:p>
          <a:p>
            <a:pPr marL="171450" indent="-171450">
              <a:buClr>
                <a:srgbClr val="F16530"/>
              </a:buClr>
              <a:buFont typeface="Arial" panose="020B0604020202020204" pitchFamily="34" charset="0"/>
              <a:buChar char="•"/>
            </a:pPr>
            <a:r>
              <a:rPr lang="it-IT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AEs</a:t>
            </a:r>
            <a:endParaRPr lang="it-IT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F16530"/>
              </a:buClr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 T </a:t>
            </a:r>
            <a:r>
              <a:rPr lang="it-IT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it-IT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cytokine</a:t>
            </a:r>
            <a:r>
              <a:rPr lang="it-IT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  <a:endParaRPr lang="it-IT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F16530"/>
              </a:buClr>
              <a:buFont typeface="Arial" panose="020B0604020202020204" pitchFamily="34" charset="0"/>
              <a:buChar char="•"/>
            </a:pPr>
            <a:endParaRPr lang="it-IT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F16530"/>
              </a:buClr>
              <a:buFont typeface="Arial" panose="020B0604020202020204" pitchFamily="34" charset="0"/>
              <a:buChar char="•"/>
            </a:pPr>
            <a:endParaRPr lang="it-IT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xmlns="" id="{1C532ADD-395C-E242-B18B-83436359D154}"/>
              </a:ext>
            </a:extLst>
          </p:cNvPr>
          <p:cNvGrpSpPr>
            <a:grpSpLocks noChangeAspect="1"/>
          </p:cNvGrpSpPr>
          <p:nvPr/>
        </p:nvGrpSpPr>
        <p:grpSpPr>
          <a:xfrm>
            <a:off x="3849538" y="3608411"/>
            <a:ext cx="7838461" cy="2482999"/>
            <a:chOff x="1313211" y="3370088"/>
            <a:chExt cx="9772191" cy="3095528"/>
          </a:xfrm>
        </p:grpSpPr>
        <p:pic>
          <p:nvPicPr>
            <p:cNvPr id="15" name="Immagine 14" descr="Immagine che contiene testo, televisione&#10;&#10;Descrizione generata automaticamente">
              <a:extLst>
                <a:ext uri="{FF2B5EF4-FFF2-40B4-BE49-F238E27FC236}">
                  <a16:creationId xmlns:a16="http://schemas.microsoft.com/office/drawing/2014/main" xmlns="" id="{F8F189D0-F78B-CB4A-81EC-381AE32A7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200" y="3582716"/>
              <a:ext cx="9499600" cy="2882900"/>
            </a:xfrm>
            <a:prstGeom prst="rect">
              <a:avLst/>
            </a:prstGeom>
          </p:spPr>
        </p:pic>
        <p:sp>
          <p:nvSpPr>
            <p:cNvPr id="16" name="Rettangolo con angoli arrotondati 15">
              <a:extLst>
                <a:ext uri="{FF2B5EF4-FFF2-40B4-BE49-F238E27FC236}">
                  <a16:creationId xmlns:a16="http://schemas.microsoft.com/office/drawing/2014/main" xmlns="" id="{9B24F374-110E-484A-8B17-51156BA90CCE}"/>
                </a:ext>
              </a:extLst>
            </p:cNvPr>
            <p:cNvSpPr/>
            <p:nvPr/>
          </p:nvSpPr>
          <p:spPr bwMode="auto">
            <a:xfrm>
              <a:off x="1810680" y="3370088"/>
              <a:ext cx="2658263" cy="302281"/>
            </a:xfrm>
            <a:prstGeom prst="roundRect">
              <a:avLst>
                <a:gd name="adj" fmla="val 23077"/>
              </a:avLst>
            </a:prstGeom>
            <a:solidFill>
              <a:schemeClr val="bg1">
                <a:alpha val="19000"/>
              </a:schemeClr>
            </a:solidFill>
            <a:ln w="50800" cap="sq" cmpd="sng" algn="ctr">
              <a:noFill/>
              <a:prstDash val="solid"/>
              <a:miter lim="800000"/>
              <a:headEnd type="triangle" w="med" len="sm"/>
              <a:tailEnd type="triangle" w="med" len="sm"/>
            </a:ln>
          </p:spPr>
          <p:txBody>
            <a:bodyPr rtlCol="0" anchor="ctr"/>
            <a:lstStyle/>
            <a:p>
              <a:pPr algn="ctr"/>
              <a:r>
                <a:rPr lang="it-IT" sz="11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</a:t>
              </a:r>
              <a:r>
                <a:rPr lang="it-IT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</a:t>
              </a:r>
              <a:r>
                <a:rPr lang="it-IT" sz="11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atients</a:t>
              </a:r>
              <a:r>
                <a:rPr lang="it-IT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it-IT" sz="11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it-IT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=96)</a:t>
              </a:r>
            </a:p>
          </p:txBody>
        </p:sp>
        <p:sp>
          <p:nvSpPr>
            <p:cNvPr id="17" name="Rettangolo con angoli arrotondati 16">
              <a:extLst>
                <a:ext uri="{FF2B5EF4-FFF2-40B4-BE49-F238E27FC236}">
                  <a16:creationId xmlns:a16="http://schemas.microsoft.com/office/drawing/2014/main" xmlns="" id="{90E72CEC-B859-0243-8051-0253A82CF110}"/>
                </a:ext>
              </a:extLst>
            </p:cNvPr>
            <p:cNvSpPr/>
            <p:nvPr/>
          </p:nvSpPr>
          <p:spPr bwMode="auto">
            <a:xfrm>
              <a:off x="4798429" y="3370088"/>
              <a:ext cx="2658263" cy="302281"/>
            </a:xfrm>
            <a:prstGeom prst="roundRect">
              <a:avLst>
                <a:gd name="adj" fmla="val 23077"/>
              </a:avLst>
            </a:prstGeom>
            <a:solidFill>
              <a:schemeClr val="bg1">
                <a:alpha val="19000"/>
              </a:schemeClr>
            </a:solidFill>
            <a:ln w="50800" cap="sq" cmpd="sng" algn="ctr">
              <a:noFill/>
              <a:prstDash val="solid"/>
              <a:miter lim="800000"/>
              <a:headEnd type="triangle" w="med" len="sm"/>
              <a:tailEnd type="triangle" w="med" len="sm"/>
            </a:ln>
          </p:spPr>
          <p:txBody>
            <a:bodyPr rtlCol="0" anchor="ctr"/>
            <a:lstStyle/>
            <a:p>
              <a:pPr algn="ctr"/>
              <a:r>
                <a:rPr lang="it-IT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 (</a:t>
              </a:r>
              <a:r>
                <a:rPr lang="it-IT" sz="11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it-IT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=80)</a:t>
              </a:r>
            </a:p>
          </p:txBody>
        </p:sp>
        <p:sp>
          <p:nvSpPr>
            <p:cNvPr id="18" name="Rettangolo con angoli arrotondati 17">
              <a:extLst>
                <a:ext uri="{FF2B5EF4-FFF2-40B4-BE49-F238E27FC236}">
                  <a16:creationId xmlns:a16="http://schemas.microsoft.com/office/drawing/2014/main" xmlns="" id="{82A0F0A5-7A2F-ED4D-AF51-51FF09BAFF2E}"/>
                </a:ext>
              </a:extLst>
            </p:cNvPr>
            <p:cNvSpPr/>
            <p:nvPr/>
          </p:nvSpPr>
          <p:spPr bwMode="auto">
            <a:xfrm>
              <a:off x="7733015" y="3370088"/>
              <a:ext cx="2658263" cy="302281"/>
            </a:xfrm>
            <a:prstGeom prst="roundRect">
              <a:avLst>
                <a:gd name="adj" fmla="val 23077"/>
              </a:avLst>
            </a:prstGeom>
            <a:solidFill>
              <a:schemeClr val="bg1">
                <a:alpha val="19000"/>
              </a:schemeClr>
            </a:solidFill>
            <a:ln w="50800" cap="sq" cmpd="sng" algn="ctr">
              <a:noFill/>
              <a:prstDash val="solid"/>
              <a:miter lim="800000"/>
              <a:headEnd type="triangle" w="med" len="sm"/>
              <a:tailEnd type="triangle" w="med" len="sm"/>
            </a:ln>
          </p:spPr>
          <p:txBody>
            <a:bodyPr rtlCol="0" anchor="ctr"/>
            <a:lstStyle/>
            <a:p>
              <a:pPr algn="ctr"/>
              <a:r>
                <a:rPr lang="it-IT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MZL (</a:t>
              </a:r>
              <a:r>
                <a:rPr lang="it-IT" sz="11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it-IT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=16)</a:t>
              </a:r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xmlns="" id="{255A7169-79C2-8140-A057-C2BE05DE8D6B}"/>
                </a:ext>
              </a:extLst>
            </p:cNvPr>
            <p:cNvSpPr/>
            <p:nvPr/>
          </p:nvSpPr>
          <p:spPr>
            <a:xfrm>
              <a:off x="1810680" y="3826328"/>
              <a:ext cx="966118" cy="2685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8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93% ORR</a:t>
              </a:r>
            </a:p>
          </p:txBody>
        </p: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xmlns="" id="{9B8B20C7-73C2-1949-8F11-0964047C171E}"/>
                </a:ext>
              </a:extLst>
            </p:cNvPr>
            <p:cNvSpPr/>
            <p:nvPr/>
          </p:nvSpPr>
          <p:spPr>
            <a:xfrm>
              <a:off x="1810680" y="4768170"/>
              <a:ext cx="966118" cy="422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8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80% CR</a:t>
              </a:r>
            </a:p>
            <a:p>
              <a:pPr algn="ctr"/>
              <a:r>
                <a:rPr lang="it-IT" sz="8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(</a:t>
              </a:r>
              <a:r>
                <a:rPr lang="it-IT" sz="8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n</a:t>
              </a:r>
              <a:r>
                <a:rPr lang="it-IT" sz="8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=77)</a:t>
              </a:r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xmlns="" id="{FC36F908-0313-9542-90FC-1C484E86C9EA}"/>
                </a:ext>
              </a:extLst>
            </p:cNvPr>
            <p:cNvSpPr/>
            <p:nvPr/>
          </p:nvSpPr>
          <p:spPr>
            <a:xfrm>
              <a:off x="1810680" y="5732217"/>
              <a:ext cx="966118" cy="422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8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13% PR</a:t>
              </a:r>
            </a:p>
            <a:p>
              <a:pPr algn="ctr"/>
              <a:r>
                <a:rPr lang="it-IT" sz="8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(</a:t>
              </a:r>
              <a:r>
                <a:rPr lang="it-IT" sz="8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n</a:t>
              </a:r>
              <a:r>
                <a:rPr lang="it-IT" sz="8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=12)</a:t>
              </a:r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xmlns="" id="{0EB80930-E7B1-AF43-80FD-7E09C58260A6}"/>
                </a:ext>
              </a:extLst>
            </p:cNvPr>
            <p:cNvSpPr/>
            <p:nvPr/>
          </p:nvSpPr>
          <p:spPr>
            <a:xfrm>
              <a:off x="2733469" y="5622019"/>
              <a:ext cx="966118" cy="422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8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2% </a:t>
              </a:r>
            </a:p>
            <a:p>
              <a:pPr algn="ctr"/>
              <a:r>
                <a:rPr lang="it-IT" sz="8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(</a:t>
              </a:r>
              <a:r>
                <a:rPr lang="it-IT" sz="8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n</a:t>
              </a:r>
              <a:r>
                <a:rPr lang="it-IT" sz="8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=2)</a:t>
              </a:r>
            </a:p>
          </p:txBody>
        </p: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xmlns="" id="{C3BCE30B-731D-B44D-8ACB-A1803C5DED9C}"/>
                </a:ext>
              </a:extLst>
            </p:cNvPr>
            <p:cNvSpPr/>
            <p:nvPr/>
          </p:nvSpPr>
          <p:spPr>
            <a:xfrm>
              <a:off x="3622702" y="5554907"/>
              <a:ext cx="966118" cy="422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8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5% </a:t>
              </a:r>
            </a:p>
            <a:p>
              <a:pPr algn="ctr"/>
              <a:r>
                <a:rPr lang="it-IT" sz="8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(</a:t>
              </a:r>
              <a:r>
                <a:rPr lang="it-IT" sz="8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n</a:t>
              </a:r>
              <a:r>
                <a:rPr lang="it-IT" sz="8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=5)</a:t>
              </a:r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xmlns="" id="{26F73DE9-DB7D-2745-90E1-6C840075C223}"/>
                </a:ext>
              </a:extLst>
            </p:cNvPr>
            <p:cNvSpPr/>
            <p:nvPr/>
          </p:nvSpPr>
          <p:spPr>
            <a:xfrm>
              <a:off x="4721660" y="3799951"/>
              <a:ext cx="966118" cy="2685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8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95% ORR</a:t>
              </a:r>
            </a:p>
          </p:txBody>
        </p:sp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xmlns="" id="{8F63E691-0205-7F4B-972D-C2C7BE7F0EAE}"/>
                </a:ext>
              </a:extLst>
            </p:cNvPr>
            <p:cNvSpPr/>
            <p:nvPr/>
          </p:nvSpPr>
          <p:spPr>
            <a:xfrm>
              <a:off x="4721660" y="4768170"/>
              <a:ext cx="966118" cy="422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8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81% CR</a:t>
              </a:r>
            </a:p>
            <a:p>
              <a:pPr algn="ctr"/>
              <a:r>
                <a:rPr lang="it-IT" sz="8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(</a:t>
              </a:r>
              <a:r>
                <a:rPr lang="it-IT" sz="8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n</a:t>
              </a:r>
              <a:r>
                <a:rPr lang="it-IT" sz="8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=65)</a:t>
              </a:r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xmlns="" id="{4626A2C5-22CC-AB4C-B114-6F4FF97613A1}"/>
                </a:ext>
              </a:extLst>
            </p:cNvPr>
            <p:cNvSpPr/>
            <p:nvPr/>
          </p:nvSpPr>
          <p:spPr>
            <a:xfrm>
              <a:off x="4721660" y="5740891"/>
              <a:ext cx="966118" cy="422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8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14% PR</a:t>
              </a:r>
            </a:p>
            <a:p>
              <a:pPr algn="ctr"/>
              <a:r>
                <a:rPr lang="it-IT" sz="8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(</a:t>
              </a:r>
              <a:r>
                <a:rPr lang="it-IT" sz="8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n</a:t>
              </a:r>
              <a:r>
                <a:rPr lang="it-IT" sz="8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=11)</a:t>
              </a:r>
            </a:p>
          </p:txBody>
        </p:sp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xmlns="" id="{49B61C8A-FB35-DE46-BFEC-F98FB00D614C}"/>
                </a:ext>
              </a:extLst>
            </p:cNvPr>
            <p:cNvSpPr/>
            <p:nvPr/>
          </p:nvSpPr>
          <p:spPr>
            <a:xfrm>
              <a:off x="5644449" y="5622019"/>
              <a:ext cx="966118" cy="422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8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3% </a:t>
              </a:r>
            </a:p>
            <a:p>
              <a:pPr algn="ctr"/>
              <a:r>
                <a:rPr lang="it-IT" sz="8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(</a:t>
              </a:r>
              <a:r>
                <a:rPr lang="it-IT" sz="8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n</a:t>
              </a:r>
              <a:r>
                <a:rPr lang="it-IT" sz="8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=2)</a:t>
              </a:r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xmlns="" id="{AA74C8E7-2B64-E34A-9AB2-9662D3ED7C96}"/>
                </a:ext>
              </a:extLst>
            </p:cNvPr>
            <p:cNvSpPr/>
            <p:nvPr/>
          </p:nvSpPr>
          <p:spPr>
            <a:xfrm>
              <a:off x="6533681" y="5607658"/>
              <a:ext cx="966118" cy="422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8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3% </a:t>
              </a:r>
            </a:p>
            <a:p>
              <a:pPr algn="ctr"/>
              <a:r>
                <a:rPr lang="it-IT" sz="8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(</a:t>
              </a:r>
              <a:r>
                <a:rPr lang="it-IT" sz="8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n</a:t>
              </a:r>
              <a:r>
                <a:rPr lang="it-IT" sz="8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=2)</a:t>
              </a:r>
            </a:p>
          </p:txBody>
        </p:sp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xmlns="" id="{F55177B3-3D0D-0545-9AF2-3BB08212CBC7}"/>
                </a:ext>
              </a:extLst>
            </p:cNvPr>
            <p:cNvSpPr/>
            <p:nvPr/>
          </p:nvSpPr>
          <p:spPr>
            <a:xfrm>
              <a:off x="7691364" y="4124268"/>
              <a:ext cx="966118" cy="2685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8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81% ORR</a:t>
              </a:r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xmlns="" id="{B77F6EFF-079B-564D-A06B-D4BB3F65535A}"/>
                </a:ext>
              </a:extLst>
            </p:cNvPr>
            <p:cNvSpPr/>
            <p:nvPr/>
          </p:nvSpPr>
          <p:spPr>
            <a:xfrm>
              <a:off x="7691364" y="4925356"/>
              <a:ext cx="966118" cy="422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8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75% CR</a:t>
              </a:r>
            </a:p>
            <a:p>
              <a:pPr algn="ctr"/>
              <a:r>
                <a:rPr lang="it-IT" sz="8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(</a:t>
              </a:r>
              <a:r>
                <a:rPr lang="it-IT" sz="8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n</a:t>
              </a:r>
              <a:r>
                <a:rPr lang="it-IT" sz="8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=12)</a:t>
              </a:r>
            </a:p>
          </p:txBody>
        </p:sp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xmlns="" id="{0901CD2F-FDE6-C340-8C42-870A66B54AC0}"/>
                </a:ext>
              </a:extLst>
            </p:cNvPr>
            <p:cNvSpPr/>
            <p:nvPr/>
          </p:nvSpPr>
          <p:spPr>
            <a:xfrm>
              <a:off x="7691362" y="5737629"/>
              <a:ext cx="966118" cy="422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8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6% PR</a:t>
              </a:r>
            </a:p>
            <a:p>
              <a:pPr algn="ctr"/>
              <a:r>
                <a:rPr lang="it-IT" sz="8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(</a:t>
              </a:r>
              <a:r>
                <a:rPr lang="it-IT" sz="8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n</a:t>
              </a:r>
              <a:r>
                <a:rPr lang="it-IT" sz="8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=1)</a:t>
              </a:r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xmlns="" id="{2B06989A-A243-6048-BF88-5609C9EFB1B6}"/>
                </a:ext>
              </a:extLst>
            </p:cNvPr>
            <p:cNvSpPr/>
            <p:nvPr/>
          </p:nvSpPr>
          <p:spPr>
            <a:xfrm>
              <a:off x="8588985" y="5832270"/>
              <a:ext cx="966118" cy="306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0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xmlns="" id="{30C82010-96B5-AD4C-86DB-ECF030AFFE7C}"/>
                </a:ext>
              </a:extLst>
            </p:cNvPr>
            <p:cNvSpPr/>
            <p:nvPr/>
          </p:nvSpPr>
          <p:spPr>
            <a:xfrm>
              <a:off x="9453051" y="5276576"/>
              <a:ext cx="966118" cy="422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8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19% </a:t>
              </a:r>
            </a:p>
            <a:p>
              <a:pPr algn="ctr"/>
              <a:r>
                <a:rPr lang="it-IT" sz="8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(</a:t>
              </a:r>
              <a:r>
                <a:rPr lang="it-IT" sz="8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n</a:t>
              </a:r>
              <a:r>
                <a:rPr lang="it-IT" sz="8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=3)</a:t>
              </a:r>
            </a:p>
          </p:txBody>
        </p:sp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xmlns="" id="{1F51EA55-BBC6-DB4B-8B25-89EDC6677A27}"/>
                </a:ext>
              </a:extLst>
            </p:cNvPr>
            <p:cNvSpPr/>
            <p:nvPr/>
          </p:nvSpPr>
          <p:spPr>
            <a:xfrm>
              <a:off x="10119284" y="3810442"/>
              <a:ext cx="966118" cy="8636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160"/>
                </a:lnSpc>
              </a:pPr>
              <a:r>
                <a:rPr lang="it-IT" sz="8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CR</a:t>
              </a:r>
            </a:p>
            <a:p>
              <a:pPr>
                <a:lnSpc>
                  <a:spcPts val="1160"/>
                </a:lnSpc>
              </a:pPr>
              <a:r>
                <a:rPr lang="it-IT" sz="8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PR</a:t>
              </a:r>
            </a:p>
            <a:p>
              <a:pPr>
                <a:lnSpc>
                  <a:spcPts val="1160"/>
                </a:lnSpc>
              </a:pPr>
              <a:r>
                <a:rPr lang="it-IT" sz="8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SD</a:t>
              </a:r>
            </a:p>
            <a:p>
              <a:pPr>
                <a:lnSpc>
                  <a:spcPts val="1160"/>
                </a:lnSpc>
              </a:pPr>
              <a:r>
                <a:rPr lang="it-IT" sz="8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ND</a:t>
              </a:r>
            </a:p>
          </p:txBody>
        </p:sp>
        <p:sp>
          <p:nvSpPr>
            <p:cNvPr id="38" name="Rettangolo 37">
              <a:extLst>
                <a:ext uri="{FF2B5EF4-FFF2-40B4-BE49-F238E27FC236}">
                  <a16:creationId xmlns:a16="http://schemas.microsoft.com/office/drawing/2014/main" xmlns="" id="{AFCB8133-B4F8-C34F-81DB-8E13558E05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79329" y="3894967"/>
              <a:ext cx="108000" cy="108000"/>
            </a:xfrm>
            <a:prstGeom prst="rect">
              <a:avLst/>
            </a:prstGeom>
            <a:solidFill>
              <a:srgbClr val="4C3C6C">
                <a:alpha val="81000"/>
              </a:srgbClr>
            </a:solidFill>
            <a:ln w="50800" cap="sq" cmpd="sng" algn="ctr">
              <a:noFill/>
              <a:prstDash val="solid"/>
              <a:miter lim="800000"/>
              <a:headEnd type="triangle" w="med" len="sm"/>
              <a:tailEnd type="triangle" w="med" len="sm"/>
            </a:ln>
          </p:spPr>
          <p:txBody>
            <a:bodyPr rtlCol="0" anchor="ctr"/>
            <a:lstStyle/>
            <a:p>
              <a:pPr algn="ctr"/>
              <a:endParaRPr lang="it-IT">
                <a:latin typeface="Arial" pitchFamily="-65" charset="0"/>
                <a:cs typeface="ＭＳ Ｐゴシック" pitchFamily="-65" charset="-128"/>
              </a:endParaRPr>
            </a:p>
          </p:txBody>
        </p:sp>
        <p:sp>
          <p:nvSpPr>
            <p:cNvPr id="42" name="Rettangolo 41">
              <a:extLst>
                <a:ext uri="{FF2B5EF4-FFF2-40B4-BE49-F238E27FC236}">
                  <a16:creationId xmlns:a16="http://schemas.microsoft.com/office/drawing/2014/main" xmlns="" id="{A392BC70-B934-1949-B1FF-87AF33DBA31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79329" y="4077056"/>
              <a:ext cx="108000" cy="108000"/>
            </a:xfrm>
            <a:prstGeom prst="rect">
              <a:avLst/>
            </a:prstGeom>
            <a:solidFill>
              <a:srgbClr val="6E349F"/>
            </a:solidFill>
            <a:ln w="50800" cap="sq" cmpd="sng" algn="ctr">
              <a:noFill/>
              <a:prstDash val="solid"/>
              <a:miter lim="800000"/>
              <a:headEnd type="triangle" w="med" len="sm"/>
              <a:tailEnd type="triangle" w="med" len="sm"/>
            </a:ln>
          </p:spPr>
          <p:txBody>
            <a:bodyPr rtlCol="0" anchor="ctr"/>
            <a:lstStyle/>
            <a:p>
              <a:pPr algn="ctr"/>
              <a:endParaRPr lang="it-IT">
                <a:latin typeface="Arial" pitchFamily="-65" charset="0"/>
                <a:cs typeface="ＭＳ Ｐゴシック" pitchFamily="-65" charset="-128"/>
              </a:endParaRPr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xmlns="" id="{0FE3A537-3388-4549-9AFB-5D48B1F79B3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79329" y="4281562"/>
              <a:ext cx="108000" cy="108000"/>
            </a:xfrm>
            <a:prstGeom prst="rect">
              <a:avLst/>
            </a:prstGeom>
            <a:solidFill>
              <a:srgbClr val="F16530"/>
            </a:solidFill>
            <a:ln w="50800" cap="sq" cmpd="sng" algn="ctr">
              <a:noFill/>
              <a:prstDash val="solid"/>
              <a:miter lim="800000"/>
              <a:headEnd type="triangle" w="med" len="sm"/>
              <a:tailEnd type="triangle" w="med" len="sm"/>
            </a:ln>
          </p:spPr>
          <p:txBody>
            <a:bodyPr rtlCol="0" anchor="ctr"/>
            <a:lstStyle/>
            <a:p>
              <a:pPr algn="ctr"/>
              <a:endParaRPr lang="it-IT">
                <a:latin typeface="Arial" pitchFamily="-65" charset="0"/>
                <a:cs typeface="ＭＳ Ｐゴシック" pitchFamily="-65" charset="-128"/>
              </a:endParaRPr>
            </a:p>
          </p:txBody>
        </p:sp>
        <p:sp>
          <p:nvSpPr>
            <p:cNvPr id="44" name="Rettangolo 43">
              <a:extLst>
                <a:ext uri="{FF2B5EF4-FFF2-40B4-BE49-F238E27FC236}">
                  <a16:creationId xmlns:a16="http://schemas.microsoft.com/office/drawing/2014/main" xmlns="" id="{E29A65AA-9B1E-644D-ABDB-BC470B78DB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79329" y="4481235"/>
              <a:ext cx="108000" cy="108000"/>
            </a:xfrm>
            <a:prstGeom prst="rect">
              <a:avLst/>
            </a:prstGeom>
            <a:solidFill>
              <a:srgbClr val="C9A02D"/>
            </a:solidFill>
            <a:ln w="50800" cap="sq" cmpd="sng" algn="ctr">
              <a:noFill/>
              <a:prstDash val="solid"/>
              <a:miter lim="800000"/>
              <a:headEnd type="triangle" w="med" len="sm"/>
              <a:tailEnd type="triangle" w="med" len="sm"/>
            </a:ln>
          </p:spPr>
          <p:txBody>
            <a:bodyPr rtlCol="0" anchor="ctr"/>
            <a:lstStyle/>
            <a:p>
              <a:pPr algn="ctr"/>
              <a:endParaRPr lang="it-IT">
                <a:latin typeface="Arial" pitchFamily="-65" charset="0"/>
                <a:cs typeface="ＭＳ Ｐゴシック" pitchFamily="-65" charset="-128"/>
              </a:endParaRPr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xmlns="" id="{8E739518-FA19-BC44-813C-CB7F16A0F4E4}"/>
                </a:ext>
              </a:extLst>
            </p:cNvPr>
            <p:cNvSpPr/>
            <p:nvPr/>
          </p:nvSpPr>
          <p:spPr>
            <a:xfrm>
              <a:off x="1810680" y="6105729"/>
              <a:ext cx="966118" cy="28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9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ORR</a:t>
              </a:r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xmlns="" id="{FE5A4B3B-F991-984E-8B7A-4DF755560C46}"/>
                </a:ext>
              </a:extLst>
            </p:cNvPr>
            <p:cNvSpPr/>
            <p:nvPr/>
          </p:nvSpPr>
          <p:spPr>
            <a:xfrm>
              <a:off x="2733469" y="6105729"/>
              <a:ext cx="966118" cy="28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9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SD</a:t>
              </a:r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xmlns="" id="{0DA7625D-A66F-1D47-B1EA-89077DB9228D}"/>
                </a:ext>
              </a:extLst>
            </p:cNvPr>
            <p:cNvSpPr/>
            <p:nvPr/>
          </p:nvSpPr>
          <p:spPr>
            <a:xfrm>
              <a:off x="3622702" y="6105729"/>
              <a:ext cx="966118" cy="28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9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ND</a:t>
              </a:r>
            </a:p>
          </p:txBody>
        </p:sp>
        <p:sp>
          <p:nvSpPr>
            <p:cNvPr id="48" name="Rettangolo 47">
              <a:extLst>
                <a:ext uri="{FF2B5EF4-FFF2-40B4-BE49-F238E27FC236}">
                  <a16:creationId xmlns:a16="http://schemas.microsoft.com/office/drawing/2014/main" xmlns="" id="{35207205-A709-E249-92F7-EB4311E3CCD3}"/>
                </a:ext>
              </a:extLst>
            </p:cNvPr>
            <p:cNvSpPr/>
            <p:nvPr/>
          </p:nvSpPr>
          <p:spPr>
            <a:xfrm>
              <a:off x="4721148" y="6105729"/>
              <a:ext cx="966118" cy="28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9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ORR</a:t>
              </a:r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xmlns="" id="{C3A4F310-DBE9-934C-AFB7-50FEAD8E205F}"/>
                </a:ext>
              </a:extLst>
            </p:cNvPr>
            <p:cNvSpPr/>
            <p:nvPr/>
          </p:nvSpPr>
          <p:spPr>
            <a:xfrm>
              <a:off x="5643937" y="6105729"/>
              <a:ext cx="966118" cy="28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9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SD</a:t>
              </a:r>
            </a:p>
          </p:txBody>
        </p:sp>
        <p:sp>
          <p:nvSpPr>
            <p:cNvPr id="50" name="Rettangolo 49">
              <a:extLst>
                <a:ext uri="{FF2B5EF4-FFF2-40B4-BE49-F238E27FC236}">
                  <a16:creationId xmlns:a16="http://schemas.microsoft.com/office/drawing/2014/main" xmlns="" id="{B31B9974-CD85-7E4C-896B-4A31D21F67D6}"/>
                </a:ext>
              </a:extLst>
            </p:cNvPr>
            <p:cNvSpPr/>
            <p:nvPr/>
          </p:nvSpPr>
          <p:spPr>
            <a:xfrm>
              <a:off x="6533170" y="6105729"/>
              <a:ext cx="966118" cy="28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9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ND</a:t>
              </a:r>
            </a:p>
          </p:txBody>
        </p:sp>
        <p:sp>
          <p:nvSpPr>
            <p:cNvPr id="51" name="Rettangolo 50">
              <a:extLst>
                <a:ext uri="{FF2B5EF4-FFF2-40B4-BE49-F238E27FC236}">
                  <a16:creationId xmlns:a16="http://schemas.microsoft.com/office/drawing/2014/main" xmlns="" id="{4D80CA69-ACAA-2648-AE02-139F812CBB76}"/>
                </a:ext>
              </a:extLst>
            </p:cNvPr>
            <p:cNvSpPr/>
            <p:nvPr/>
          </p:nvSpPr>
          <p:spPr>
            <a:xfrm>
              <a:off x="7698523" y="6105729"/>
              <a:ext cx="966118" cy="28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9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ORR</a:t>
              </a:r>
            </a:p>
          </p:txBody>
        </p:sp>
        <p:sp>
          <p:nvSpPr>
            <p:cNvPr id="53" name="Rettangolo 52">
              <a:extLst>
                <a:ext uri="{FF2B5EF4-FFF2-40B4-BE49-F238E27FC236}">
                  <a16:creationId xmlns:a16="http://schemas.microsoft.com/office/drawing/2014/main" xmlns="" id="{E4B950BF-314B-6F43-9084-2E210ED2B586}"/>
                </a:ext>
              </a:extLst>
            </p:cNvPr>
            <p:cNvSpPr/>
            <p:nvPr/>
          </p:nvSpPr>
          <p:spPr>
            <a:xfrm>
              <a:off x="9465942" y="6105729"/>
              <a:ext cx="966118" cy="28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9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ND</a:t>
              </a:r>
            </a:p>
          </p:txBody>
        </p:sp>
        <p:sp>
          <p:nvSpPr>
            <p:cNvPr id="54" name="Rettangolo 53">
              <a:extLst>
                <a:ext uri="{FF2B5EF4-FFF2-40B4-BE49-F238E27FC236}">
                  <a16:creationId xmlns:a16="http://schemas.microsoft.com/office/drawing/2014/main" xmlns="" id="{7962ABA9-DBF7-0047-BF67-1F90B8550EB9}"/>
                </a:ext>
              </a:extLst>
            </p:cNvPr>
            <p:cNvSpPr/>
            <p:nvPr/>
          </p:nvSpPr>
          <p:spPr>
            <a:xfrm rot="16200000">
              <a:off x="416800" y="4747706"/>
              <a:ext cx="2080600" cy="287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9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Best </a:t>
              </a:r>
              <a:r>
                <a:rPr lang="it-IT" sz="9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objective</a:t>
              </a:r>
              <a:r>
                <a:rPr lang="it-IT" sz="9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</a:t>
              </a:r>
              <a:r>
                <a:rPr lang="it-IT" sz="9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response</a:t>
              </a:r>
              <a:r>
                <a:rPr lang="it-IT" sz="9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, %</a:t>
              </a:r>
            </a:p>
          </p:txBody>
        </p:sp>
      </p:grpSp>
      <p:sp>
        <p:nvSpPr>
          <p:cNvPr id="52" name="Rettangolo 51">
            <a:extLst>
              <a:ext uri="{FF2B5EF4-FFF2-40B4-BE49-F238E27FC236}">
                <a16:creationId xmlns:a16="http://schemas.microsoft.com/office/drawing/2014/main" xmlns="" id="{501ECDD3-88DB-4B46-A95A-5462E26438AD}"/>
              </a:ext>
            </a:extLst>
          </p:cNvPr>
          <p:cNvSpPr/>
          <p:nvPr/>
        </p:nvSpPr>
        <p:spPr>
          <a:xfrm>
            <a:off x="9687243" y="5813639"/>
            <a:ext cx="77494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SD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xmlns="" id="{4D73F073-2EB6-E747-8FCE-D13E488D0022}"/>
              </a:ext>
            </a:extLst>
          </p:cNvPr>
          <p:cNvSpPr txBox="1"/>
          <p:nvPr/>
        </p:nvSpPr>
        <p:spPr>
          <a:xfrm>
            <a:off x="7567127" y="6357937"/>
            <a:ext cx="4624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da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Jacobsen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CA, et al.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Clin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Oncol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2020: 38 (Suppl_15): 8008</a:t>
            </a:r>
            <a:endParaRPr lang="it-IT" sz="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800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xmlns="" id="{3020CE21-87BB-F34A-A718-65BE4B09C35E}"/>
              </a:ext>
            </a:extLst>
          </p:cNvPr>
          <p:cNvSpPr txBox="1">
            <a:spLocks/>
          </p:cNvSpPr>
          <p:nvPr/>
        </p:nvSpPr>
        <p:spPr>
          <a:xfrm>
            <a:off x="-1" y="506413"/>
            <a:ext cx="11804073" cy="480724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/>
                <a:ea typeface="ＭＳ Ｐゴシック" pitchFamily="-101" charset="-128"/>
                <a:cs typeface="ＭＳ Ｐゴシック" pitchFamily="-101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dirty="0"/>
              <a:t>ZUMA-5: </a:t>
            </a:r>
            <a:r>
              <a:rPr lang="it-IT" dirty="0" err="1"/>
              <a:t>Results</a:t>
            </a:r>
            <a:endParaRPr lang="it-IT" dirty="0"/>
          </a:p>
        </p:txBody>
      </p:sp>
      <p:graphicFrame>
        <p:nvGraphicFramePr>
          <p:cNvPr id="16" name="Tabella 16">
            <a:extLst>
              <a:ext uri="{FF2B5EF4-FFF2-40B4-BE49-F238E27FC236}">
                <a16:creationId xmlns:a16="http://schemas.microsoft.com/office/drawing/2014/main" xmlns="" id="{AC177FB7-78F3-ED46-9E48-0B78CF1C2B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52244"/>
              </p:ext>
            </p:extLst>
          </p:nvPr>
        </p:nvGraphicFramePr>
        <p:xfrm>
          <a:off x="1244654" y="1727995"/>
          <a:ext cx="4127446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4924">
                  <a:extLst>
                    <a:ext uri="{9D8B030D-6E8A-4147-A177-3AD203B41FA5}">
                      <a16:colId xmlns:a16="http://schemas.microsoft.com/office/drawing/2014/main" xmlns="" val="3729286640"/>
                    </a:ext>
                  </a:extLst>
                </a:gridCol>
                <a:gridCol w="1134836">
                  <a:extLst>
                    <a:ext uri="{9D8B030D-6E8A-4147-A177-3AD203B41FA5}">
                      <a16:colId xmlns:a16="http://schemas.microsoft.com/office/drawing/2014/main" xmlns="" val="846265611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xmlns="" val="334336908"/>
                    </a:ext>
                  </a:extLst>
                </a:gridCol>
              </a:tblGrid>
              <a:tr h="192135">
                <a:tc>
                  <a:txBody>
                    <a:bodyPr/>
                    <a:lstStyle/>
                    <a:p>
                      <a:endParaRPr lang="it-IT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FL (</a:t>
                      </a:r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=80)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349F">
                        <a:alpha val="842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MZL (</a:t>
                      </a:r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=16)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562D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7025645"/>
                  </a:ext>
                </a:extLst>
              </a:tr>
              <a:tr h="213760">
                <a:tc>
                  <a:txBody>
                    <a:bodyPr/>
                    <a:lstStyle/>
                    <a:p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Median</a:t>
                      </a:r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 follow-up (</a:t>
                      </a:r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range</a:t>
                      </a:r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), </a:t>
                      </a:r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months</a:t>
                      </a:r>
                      <a:endParaRPr lang="it-IT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16.0  (10.1–28.8)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11.1 (1.9–23.9)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07404157"/>
                  </a:ext>
                </a:extLst>
              </a:tr>
              <a:tr h="213760">
                <a:tc>
                  <a:txBody>
                    <a:bodyPr/>
                    <a:lstStyle/>
                    <a:p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Median</a:t>
                      </a:r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DoR</a:t>
                      </a:r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 (95% CI), </a:t>
                      </a:r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months</a:t>
                      </a:r>
                      <a:endParaRPr lang="it-IT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20.8  (19.7–NE)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10.6 (4.6–11.1)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06152100"/>
                  </a:ext>
                </a:extLst>
              </a:tr>
            </a:tbl>
          </a:graphicData>
        </a:graphic>
      </p:graphicFrame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xmlns="" id="{D9C506BF-E9BE-304D-8ABC-0AF9E1E56877}"/>
              </a:ext>
            </a:extLst>
          </p:cNvPr>
          <p:cNvSpPr/>
          <p:nvPr/>
        </p:nvSpPr>
        <p:spPr bwMode="auto">
          <a:xfrm>
            <a:off x="1198494" y="1215873"/>
            <a:ext cx="4244884" cy="330939"/>
          </a:xfrm>
          <a:prstGeom prst="roundRect">
            <a:avLst>
              <a:gd name="adj" fmla="val 23077"/>
            </a:avLst>
          </a:prstGeom>
          <a:solidFill>
            <a:schemeClr val="bg1">
              <a:alpha val="19000"/>
            </a:schemeClr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r>
              <a:rPr lang="it-IT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</a:t>
            </a:r>
            <a:endParaRPr lang="it-IT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xmlns="" id="{CDEC4CA0-E787-D34E-AA49-DF8A2627B6A4}"/>
              </a:ext>
            </a:extLst>
          </p:cNvPr>
          <p:cNvGrpSpPr>
            <a:grpSpLocks noChangeAspect="1"/>
          </p:cNvGrpSpPr>
          <p:nvPr/>
        </p:nvGrpSpPr>
        <p:grpSpPr>
          <a:xfrm>
            <a:off x="1135972" y="2475792"/>
            <a:ext cx="4320000" cy="2524113"/>
            <a:chOff x="687564" y="2203230"/>
            <a:chExt cx="4916975" cy="2872912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xmlns="" id="{F7999D93-A8EE-234E-B997-48F29071B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64" y="2203230"/>
              <a:ext cx="4916975" cy="2806088"/>
            </a:xfrm>
            <a:prstGeom prst="rect">
              <a:avLst/>
            </a:prstGeom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xmlns="" id="{55B7A840-5673-0D43-9FD2-0BFAFF716EC8}"/>
                </a:ext>
              </a:extLst>
            </p:cNvPr>
            <p:cNvSpPr txBox="1"/>
            <p:nvPr/>
          </p:nvSpPr>
          <p:spPr>
            <a:xfrm>
              <a:off x="2922058" y="4867286"/>
              <a:ext cx="840069" cy="208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 (</a:t>
              </a:r>
              <a:r>
                <a:rPr lang="it-IT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months</a:t>
              </a:r>
              <a:r>
                <a:rPr lang="it-IT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xmlns="" id="{3040B3EE-3843-F340-8D6F-FE9C1D29F146}"/>
                </a:ext>
              </a:extLst>
            </p:cNvPr>
            <p:cNvSpPr txBox="1"/>
            <p:nvPr/>
          </p:nvSpPr>
          <p:spPr>
            <a:xfrm rot="16200000">
              <a:off x="515258" y="3420094"/>
              <a:ext cx="567395" cy="208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DoR</a:t>
              </a:r>
              <a:r>
                <a:rPr lang="it-IT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(%)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xmlns="" id="{9CBAAC02-85AB-D042-88DB-3E22E2FED93D}"/>
                </a:ext>
              </a:extLst>
            </p:cNvPr>
            <p:cNvSpPr txBox="1"/>
            <p:nvPr/>
          </p:nvSpPr>
          <p:spPr>
            <a:xfrm>
              <a:off x="1436615" y="4233905"/>
              <a:ext cx="352736" cy="306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</a:t>
              </a:r>
            </a:p>
            <a:p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MZL</a:t>
              </a:r>
            </a:p>
          </p:txBody>
        </p:sp>
        <p:cxnSp>
          <p:nvCxnSpPr>
            <p:cNvPr id="14" name="Connettore 1 13">
              <a:extLst>
                <a:ext uri="{FF2B5EF4-FFF2-40B4-BE49-F238E27FC236}">
                  <a16:creationId xmlns:a16="http://schemas.microsoft.com/office/drawing/2014/main" xmlns="" id="{8D41A2FA-9D0D-4C45-AB3F-728A5A5D572A}"/>
                </a:ext>
              </a:extLst>
            </p:cNvPr>
            <p:cNvCxnSpPr/>
            <p:nvPr/>
          </p:nvCxnSpPr>
          <p:spPr>
            <a:xfrm>
              <a:off x="1305379" y="4336727"/>
              <a:ext cx="145260" cy="0"/>
            </a:xfrm>
            <a:prstGeom prst="line">
              <a:avLst/>
            </a:prstGeom>
            <a:noFill/>
            <a:ln w="41275" cap="sq" cmpd="sng" algn="ctr">
              <a:solidFill>
                <a:srgbClr val="6E349F"/>
              </a:solidFill>
              <a:prstDash val="solid"/>
              <a:miter lim="800000"/>
              <a:headEnd type="none" w="med" len="med"/>
              <a:tailEnd type="none" w="lg" len="lg"/>
            </a:ln>
          </p:spPr>
        </p:cxnSp>
        <p:cxnSp>
          <p:nvCxnSpPr>
            <p:cNvPr id="15" name="Connettore 1 14">
              <a:extLst>
                <a:ext uri="{FF2B5EF4-FFF2-40B4-BE49-F238E27FC236}">
                  <a16:creationId xmlns:a16="http://schemas.microsoft.com/office/drawing/2014/main" xmlns="" id="{18C51D67-DCFB-3B46-A9ED-BFB271199928}"/>
                </a:ext>
              </a:extLst>
            </p:cNvPr>
            <p:cNvCxnSpPr/>
            <p:nvPr/>
          </p:nvCxnSpPr>
          <p:spPr>
            <a:xfrm>
              <a:off x="1305378" y="4487415"/>
              <a:ext cx="145260" cy="0"/>
            </a:xfrm>
            <a:prstGeom prst="line">
              <a:avLst/>
            </a:prstGeom>
            <a:noFill/>
            <a:ln w="41275" cap="sq" cmpd="sng" algn="ctr">
              <a:solidFill>
                <a:srgbClr val="D9562D"/>
              </a:solidFill>
              <a:prstDash val="solid"/>
              <a:miter lim="800000"/>
              <a:headEnd type="none" w="med" len="med"/>
              <a:tailEnd type="none" w="lg" len="lg"/>
            </a:ln>
          </p:spPr>
        </p:cxnSp>
      </p:grp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xmlns="" id="{0E718A05-C4A2-A741-BD56-6B5B6D18E377}"/>
              </a:ext>
            </a:extLst>
          </p:cNvPr>
          <p:cNvSpPr/>
          <p:nvPr/>
        </p:nvSpPr>
        <p:spPr bwMode="auto">
          <a:xfrm>
            <a:off x="6484547" y="1215873"/>
            <a:ext cx="4244884" cy="330939"/>
          </a:xfrm>
          <a:prstGeom prst="roundRect">
            <a:avLst>
              <a:gd name="adj" fmla="val 23077"/>
            </a:avLst>
          </a:prstGeom>
          <a:solidFill>
            <a:schemeClr val="bg1">
              <a:alpha val="19000"/>
            </a:schemeClr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r>
              <a:rPr lang="it-IT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PFS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xmlns="" id="{BB1299EE-9939-A846-B619-03359B1E4794}"/>
              </a:ext>
            </a:extLst>
          </p:cNvPr>
          <p:cNvGrpSpPr>
            <a:grpSpLocks noChangeAspect="1"/>
          </p:cNvGrpSpPr>
          <p:nvPr/>
        </p:nvGrpSpPr>
        <p:grpSpPr>
          <a:xfrm>
            <a:off x="6422025" y="2475792"/>
            <a:ext cx="4320000" cy="2524113"/>
            <a:chOff x="5973617" y="2203230"/>
            <a:chExt cx="4916975" cy="2872912"/>
          </a:xfrm>
        </p:grpSpPr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xmlns="" id="{515AA605-24C5-8942-B495-BC2211AC8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73617" y="2203230"/>
              <a:ext cx="4916975" cy="2806088"/>
            </a:xfrm>
            <a:prstGeom prst="rect">
              <a:avLst/>
            </a:prstGeom>
          </p:spPr>
        </p:pic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xmlns="" id="{9D04338D-9388-1348-86A6-C18F969E9FD0}"/>
                </a:ext>
              </a:extLst>
            </p:cNvPr>
            <p:cNvSpPr txBox="1"/>
            <p:nvPr/>
          </p:nvSpPr>
          <p:spPr>
            <a:xfrm>
              <a:off x="8196509" y="4867286"/>
              <a:ext cx="863276" cy="208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 (</a:t>
              </a:r>
              <a:r>
                <a:rPr lang="it-IT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months</a:t>
              </a:r>
              <a:r>
                <a:rPr lang="it-IT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xmlns="" id="{712C593C-9EB1-024B-A65E-5656B71D0573}"/>
                </a:ext>
              </a:extLst>
            </p:cNvPr>
            <p:cNvSpPr txBox="1"/>
            <p:nvPr/>
          </p:nvSpPr>
          <p:spPr>
            <a:xfrm rot="16200000">
              <a:off x="5804216" y="3420094"/>
              <a:ext cx="561593" cy="208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PFS (%)</a:t>
              </a: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xmlns="" id="{035CC33F-8F56-1047-8336-51464F7963F3}"/>
                </a:ext>
              </a:extLst>
            </p:cNvPr>
            <p:cNvSpPr txBox="1"/>
            <p:nvPr/>
          </p:nvSpPr>
          <p:spPr>
            <a:xfrm>
              <a:off x="6722668" y="4233905"/>
              <a:ext cx="443723" cy="385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</a:t>
              </a:r>
            </a:p>
            <a:p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MZL</a:t>
              </a:r>
            </a:p>
          </p:txBody>
        </p:sp>
        <p:cxnSp>
          <p:nvCxnSpPr>
            <p:cNvPr id="22" name="Connettore 1 21">
              <a:extLst>
                <a:ext uri="{FF2B5EF4-FFF2-40B4-BE49-F238E27FC236}">
                  <a16:creationId xmlns:a16="http://schemas.microsoft.com/office/drawing/2014/main" xmlns="" id="{D7D092B9-8162-6147-91FA-20D2CB91BD0F}"/>
                </a:ext>
              </a:extLst>
            </p:cNvPr>
            <p:cNvCxnSpPr/>
            <p:nvPr/>
          </p:nvCxnSpPr>
          <p:spPr>
            <a:xfrm>
              <a:off x="6591432" y="4336774"/>
              <a:ext cx="145260" cy="0"/>
            </a:xfrm>
            <a:prstGeom prst="line">
              <a:avLst/>
            </a:prstGeom>
            <a:noFill/>
            <a:ln w="41275" cap="sq" cmpd="sng" algn="ctr">
              <a:solidFill>
                <a:srgbClr val="6E349F"/>
              </a:solidFill>
              <a:prstDash val="solid"/>
              <a:miter lim="800000"/>
              <a:headEnd type="none" w="med" len="med"/>
              <a:tailEnd type="none" w="lg" len="lg"/>
            </a:ln>
          </p:spPr>
        </p:cxnSp>
        <p:cxnSp>
          <p:nvCxnSpPr>
            <p:cNvPr id="23" name="Connettore 1 22">
              <a:extLst>
                <a:ext uri="{FF2B5EF4-FFF2-40B4-BE49-F238E27FC236}">
                  <a16:creationId xmlns:a16="http://schemas.microsoft.com/office/drawing/2014/main" xmlns="" id="{39C7D0DB-65AF-BB4C-AB77-0ACE903AEAAB}"/>
                </a:ext>
              </a:extLst>
            </p:cNvPr>
            <p:cNvCxnSpPr/>
            <p:nvPr/>
          </p:nvCxnSpPr>
          <p:spPr>
            <a:xfrm>
              <a:off x="6591431" y="4487414"/>
              <a:ext cx="145260" cy="0"/>
            </a:xfrm>
            <a:prstGeom prst="line">
              <a:avLst/>
            </a:prstGeom>
            <a:noFill/>
            <a:ln w="41275" cap="sq" cmpd="sng" algn="ctr">
              <a:solidFill>
                <a:srgbClr val="D9562D"/>
              </a:solidFill>
              <a:prstDash val="solid"/>
              <a:miter lim="800000"/>
              <a:headEnd type="none" w="med" len="med"/>
              <a:tailEnd type="none" w="lg" len="lg"/>
            </a:ln>
          </p:spPr>
        </p:cxnSp>
      </p:grpSp>
      <p:graphicFrame>
        <p:nvGraphicFramePr>
          <p:cNvPr id="24" name="Tabella 16">
            <a:extLst>
              <a:ext uri="{FF2B5EF4-FFF2-40B4-BE49-F238E27FC236}">
                <a16:creationId xmlns:a16="http://schemas.microsoft.com/office/drawing/2014/main" xmlns="" id="{E6A39623-DB3F-0C47-A7A6-62AFF1D93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053601"/>
              </p:ext>
            </p:extLst>
          </p:nvPr>
        </p:nvGraphicFramePr>
        <p:xfrm>
          <a:off x="6553215" y="1736159"/>
          <a:ext cx="4109343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4357">
                  <a:extLst>
                    <a:ext uri="{9D8B030D-6E8A-4147-A177-3AD203B41FA5}">
                      <a16:colId xmlns:a16="http://schemas.microsoft.com/office/drawing/2014/main" xmlns="" val="3729286640"/>
                    </a:ext>
                  </a:extLst>
                </a:gridCol>
                <a:gridCol w="1111967">
                  <a:extLst>
                    <a:ext uri="{9D8B030D-6E8A-4147-A177-3AD203B41FA5}">
                      <a16:colId xmlns:a16="http://schemas.microsoft.com/office/drawing/2014/main" xmlns="" val="846265611"/>
                    </a:ext>
                  </a:extLst>
                </a:gridCol>
                <a:gridCol w="1223019">
                  <a:extLst>
                    <a:ext uri="{9D8B030D-6E8A-4147-A177-3AD203B41FA5}">
                      <a16:colId xmlns:a16="http://schemas.microsoft.com/office/drawing/2014/main" xmlns="" val="334336908"/>
                    </a:ext>
                  </a:extLst>
                </a:gridCol>
              </a:tblGrid>
              <a:tr h="192135">
                <a:tc>
                  <a:txBody>
                    <a:bodyPr/>
                    <a:lstStyle/>
                    <a:p>
                      <a:endParaRPr lang="it-IT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FL (</a:t>
                      </a:r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=80)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349F">
                        <a:alpha val="842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MZL (</a:t>
                      </a:r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=16)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562D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7025645"/>
                  </a:ext>
                </a:extLst>
              </a:tr>
              <a:tr h="213760">
                <a:tc>
                  <a:txBody>
                    <a:bodyPr/>
                    <a:lstStyle/>
                    <a:p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Median</a:t>
                      </a:r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DoR</a:t>
                      </a:r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 (95% CI), </a:t>
                      </a:r>
                      <a:r>
                        <a:rPr lang="it-IT" sz="900" dirty="0" err="1">
                          <a:solidFill>
                            <a:schemeClr val="bg1"/>
                          </a:solidFill>
                        </a:rPr>
                        <a:t>months</a:t>
                      </a:r>
                      <a:endParaRPr lang="it-IT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23.5 (22.8–NE)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bg1"/>
                          </a:solidFill>
                        </a:rPr>
                        <a:t>11.8 (6.0–12.0)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06152100"/>
                  </a:ext>
                </a:extLst>
              </a:tr>
            </a:tbl>
          </a:graphicData>
        </a:graphic>
      </p:graphicFrame>
      <p:sp>
        <p:nvSpPr>
          <p:cNvPr id="26" name="Rettangolo 25">
            <a:extLst>
              <a:ext uri="{FF2B5EF4-FFF2-40B4-BE49-F238E27FC236}">
                <a16:creationId xmlns:a16="http://schemas.microsoft.com/office/drawing/2014/main" xmlns="" id="{5271783C-DFBB-DB44-92E8-20139A8F141E}"/>
              </a:ext>
            </a:extLst>
          </p:cNvPr>
          <p:cNvSpPr/>
          <p:nvPr/>
        </p:nvSpPr>
        <p:spPr>
          <a:xfrm>
            <a:off x="1135091" y="5407588"/>
            <a:ext cx="9370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Clr>
                <a:srgbClr val="D9562D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FU: 15.3 months; Median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20.8 months</a:t>
            </a:r>
          </a:p>
          <a:p>
            <a:pPr marL="285750" indent="-285750">
              <a:spcAft>
                <a:spcPts val="0"/>
              </a:spcAft>
              <a:buClr>
                <a:srgbClr val="D9562D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FU: 15.3 months; Median PFS: 23.5 months (95% CI 22.8–NE) </a:t>
            </a:r>
          </a:p>
          <a:p>
            <a:pPr marL="285750" indent="-285750">
              <a:spcAft>
                <a:spcPts val="0"/>
              </a:spcAft>
              <a:buClr>
                <a:srgbClr val="D9562D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OS not reached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xmlns="" id="{4D73F073-2EB6-E747-8FCE-D13E488D0022}"/>
              </a:ext>
            </a:extLst>
          </p:cNvPr>
          <p:cNvSpPr txBox="1"/>
          <p:nvPr/>
        </p:nvSpPr>
        <p:spPr>
          <a:xfrm>
            <a:off x="7567127" y="6357937"/>
            <a:ext cx="4624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da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Jacobsen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CA, et al.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J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Clin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Oncol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2020: 38 (Suppl_15): 8008</a:t>
            </a:r>
            <a:endParaRPr lang="it-IT" sz="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9843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3950DEFD-CAF1-8846-93E1-7E0298935C25}"/>
              </a:ext>
            </a:extLst>
          </p:cNvPr>
          <p:cNvSpPr/>
          <p:nvPr/>
        </p:nvSpPr>
        <p:spPr>
          <a:xfrm>
            <a:off x="1885950" y="3328850"/>
            <a:ext cx="84201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0"/>
              </a:lnSpc>
              <a:spcBef>
                <a:spcPts val="0"/>
              </a:spcBef>
              <a:buClr>
                <a:srgbClr val="86BE3C"/>
              </a:buClr>
            </a:pPr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</a:t>
            </a:r>
            <a:r>
              <a:rPr lang="it-IT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</a:t>
            </a:r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NK, tandem CD19+CD20, allo-CAR-T </a:t>
            </a:r>
          </a:p>
        </p:txBody>
      </p: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xmlns="" id="{61337725-85B4-4845-8E0D-A64742B7C5F3}"/>
              </a:ext>
            </a:extLst>
          </p:cNvPr>
          <p:cNvCxnSpPr>
            <a:cxnSpLocks/>
          </p:cNvCxnSpPr>
          <p:nvPr/>
        </p:nvCxnSpPr>
        <p:spPr>
          <a:xfrm>
            <a:off x="3085551" y="2812776"/>
            <a:ext cx="6047177" cy="0"/>
          </a:xfrm>
          <a:prstGeom prst="line">
            <a:avLst/>
          </a:prstGeom>
          <a:noFill/>
          <a:ln w="12700" cap="sq" cmpd="sng" algn="ctr">
            <a:solidFill>
              <a:srgbClr val="6E349F"/>
            </a:solidFill>
            <a:prstDash val="solid"/>
            <a:miter lim="800000"/>
            <a:headEnd type="none" w="med" len="med"/>
            <a:tailEnd type="none" w="lg" len="lg"/>
          </a:ln>
        </p:spPr>
      </p:cxnSp>
      <p:sp>
        <p:nvSpPr>
          <p:cNvPr id="4" name="Ovale 3">
            <a:extLst>
              <a:ext uri="{FF2B5EF4-FFF2-40B4-BE49-F238E27FC236}">
                <a16:creationId xmlns:a16="http://schemas.microsoft.com/office/drawing/2014/main" xmlns="" id="{804C27F9-6A37-2242-95DF-4E14A8B828B3}"/>
              </a:ext>
            </a:extLst>
          </p:cNvPr>
          <p:cNvSpPr/>
          <p:nvPr/>
        </p:nvSpPr>
        <p:spPr bwMode="auto">
          <a:xfrm>
            <a:off x="5793029" y="2509805"/>
            <a:ext cx="605942" cy="605942"/>
          </a:xfrm>
          <a:prstGeom prst="ellipse">
            <a:avLst/>
          </a:prstGeom>
          <a:solidFill>
            <a:srgbClr val="002011"/>
          </a:solidFill>
          <a:ln w="12700" cap="sq" cmpd="sng" algn="ctr">
            <a:solidFill>
              <a:srgbClr val="6E349F"/>
            </a:solidFill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r>
              <a:rPr lang="it-IT" dirty="0">
                <a:solidFill>
                  <a:srgbClr val="F16530"/>
                </a:solidFill>
                <a:latin typeface="Arial" pitchFamily="-65" charset="0"/>
                <a:cs typeface="ＭＳ Ｐゴシック" pitchFamily="-65" charset="-128"/>
              </a:rPr>
              <a:t>6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xmlns="" id="{A3954071-2295-CB47-9241-F6A52F313E73}"/>
              </a:ext>
            </a:extLst>
          </p:cNvPr>
          <p:cNvCxnSpPr>
            <a:cxnSpLocks/>
          </p:cNvCxnSpPr>
          <p:nvPr/>
        </p:nvCxnSpPr>
        <p:spPr>
          <a:xfrm>
            <a:off x="3085551" y="4452390"/>
            <a:ext cx="6047177" cy="0"/>
          </a:xfrm>
          <a:prstGeom prst="line">
            <a:avLst/>
          </a:prstGeom>
          <a:noFill/>
          <a:ln w="12700" cap="sq" cmpd="sng" algn="ctr">
            <a:solidFill>
              <a:srgbClr val="6E349F"/>
            </a:solidFill>
            <a:prstDash val="solid"/>
            <a:miter lim="800000"/>
            <a:headEnd type="none" w="med" len="med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0812712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xmlns="" id="{3020CE21-87BB-F34A-A718-65BE4B09C35E}"/>
              </a:ext>
            </a:extLst>
          </p:cNvPr>
          <p:cNvSpPr txBox="1">
            <a:spLocks/>
          </p:cNvSpPr>
          <p:nvPr/>
        </p:nvSpPr>
        <p:spPr>
          <a:xfrm>
            <a:off x="-1" y="506413"/>
            <a:ext cx="11804073" cy="480724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/>
                <a:ea typeface="ＭＳ Ｐゴシック" pitchFamily="-101" charset="-128"/>
                <a:cs typeface="ＭＳ Ｐゴシック" pitchFamily="-101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dirty="0"/>
              <a:t> </a:t>
            </a:r>
            <a:r>
              <a:rPr lang="it-IT" dirty="0" err="1"/>
              <a:t>Four</a:t>
            </a:r>
            <a:r>
              <a:rPr lang="it-IT" dirty="0"/>
              <a:t> generation of CAR-T </a:t>
            </a:r>
            <a:r>
              <a:rPr lang="it-IT" dirty="0" err="1"/>
              <a:t>cells</a:t>
            </a:r>
            <a:r>
              <a:rPr lang="it-IT" dirty="0"/>
              <a:t> 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xmlns="" id="{7775BE91-5F07-B540-9ACE-0CA506DE55FD}"/>
              </a:ext>
            </a:extLst>
          </p:cNvPr>
          <p:cNvSpPr/>
          <p:nvPr/>
        </p:nvSpPr>
        <p:spPr bwMode="auto">
          <a:xfrm>
            <a:off x="2271880" y="5126448"/>
            <a:ext cx="6827900" cy="629660"/>
          </a:xfrm>
          <a:prstGeom prst="roundRect">
            <a:avLst/>
          </a:prstGeom>
          <a:noFill/>
          <a:ln w="12700" cap="sq" cmpd="sng" algn="ctr">
            <a:solidFill>
              <a:schemeClr val="bg1"/>
            </a:solidFill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4G contains vectors encoding CAR and specific reactive promotor 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could produce and secrete transgenic cytokines, such as IL-12</a:t>
            </a:r>
            <a:endParaRPr lang="it-I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12C42070-9F83-C44D-B702-34AFD3F724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936" y="1111516"/>
            <a:ext cx="8548240" cy="309030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050939B1-C1B2-B543-8EEF-C269F389271A}"/>
              </a:ext>
            </a:extLst>
          </p:cNvPr>
          <p:cNvSpPr txBox="1"/>
          <p:nvPr/>
        </p:nvSpPr>
        <p:spPr>
          <a:xfrm>
            <a:off x="2385022" y="1623351"/>
            <a:ext cx="855499" cy="31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1G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08962F9F-E928-624E-AF4E-83FEEA6831B1}"/>
              </a:ext>
            </a:extLst>
          </p:cNvPr>
          <p:cNvSpPr txBox="1"/>
          <p:nvPr/>
        </p:nvSpPr>
        <p:spPr>
          <a:xfrm>
            <a:off x="3735810" y="1623351"/>
            <a:ext cx="855499" cy="31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2G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21969F0C-C6E1-D74B-B6E3-BFDBF77BEFA1}"/>
              </a:ext>
            </a:extLst>
          </p:cNvPr>
          <p:cNvSpPr txBox="1"/>
          <p:nvPr/>
        </p:nvSpPr>
        <p:spPr>
          <a:xfrm>
            <a:off x="5049077" y="1623351"/>
            <a:ext cx="855499" cy="31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3G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B5AFD48A-2358-2848-85C9-E9776FF9C2F6}"/>
              </a:ext>
            </a:extLst>
          </p:cNvPr>
          <p:cNvSpPr txBox="1"/>
          <p:nvPr/>
        </p:nvSpPr>
        <p:spPr>
          <a:xfrm>
            <a:off x="6962693" y="1570598"/>
            <a:ext cx="855499" cy="31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4G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CC44BE1C-182A-C348-91E3-2D8C4D92CA82}"/>
              </a:ext>
            </a:extLst>
          </p:cNvPr>
          <p:cNvSpPr txBox="1"/>
          <p:nvPr/>
        </p:nvSpPr>
        <p:spPr>
          <a:xfrm>
            <a:off x="2853909" y="4122159"/>
            <a:ext cx="10706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Phospholipid</a:t>
            </a:r>
            <a:endParaRPr lang="it-I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8023116C-7E06-3C4B-A2A5-896E56F9F936}"/>
              </a:ext>
            </a:extLst>
          </p:cNvPr>
          <p:cNvSpPr txBox="1"/>
          <p:nvPr/>
        </p:nvSpPr>
        <p:spPr>
          <a:xfrm>
            <a:off x="3392979" y="4412400"/>
            <a:ext cx="855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endParaRPr lang="it-I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D3C0AEF4-F957-BD43-9CD0-A77858338C92}"/>
              </a:ext>
            </a:extLst>
          </p:cNvPr>
          <p:cNvSpPr txBox="1"/>
          <p:nvPr/>
        </p:nvSpPr>
        <p:spPr>
          <a:xfrm>
            <a:off x="4477724" y="4122158"/>
            <a:ext cx="855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Glycogen</a:t>
            </a:r>
            <a:endParaRPr lang="it-I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F1CFD288-8E58-C244-B63B-BCBB06B89E83}"/>
              </a:ext>
            </a:extLst>
          </p:cNvPr>
          <p:cNvSpPr txBox="1"/>
          <p:nvPr/>
        </p:nvSpPr>
        <p:spPr>
          <a:xfrm>
            <a:off x="4494891" y="4415292"/>
            <a:ext cx="17739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</a:t>
            </a:r>
            <a:r>
              <a:rPr lang="it-IT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</a:t>
            </a:r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scFv</a:t>
            </a:r>
            <a:endParaRPr lang="it-I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2E8744B5-14D6-7B4B-95FB-A67F1DFA5F97}"/>
              </a:ext>
            </a:extLst>
          </p:cNvPr>
          <p:cNvSpPr txBox="1"/>
          <p:nvPr/>
        </p:nvSpPr>
        <p:spPr>
          <a:xfrm>
            <a:off x="6130661" y="4122157"/>
            <a:ext cx="15452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Signalin</a:t>
            </a:r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chain</a:t>
            </a:r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CD3 </a:t>
            </a:r>
            <a:r>
              <a:rPr lang="el-GR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ζ</a:t>
            </a:r>
            <a:endParaRPr lang="it-I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8B725F69-4C80-5348-96F4-957419AF14B5}"/>
              </a:ext>
            </a:extLst>
          </p:cNvPr>
          <p:cNvSpPr txBox="1"/>
          <p:nvPr/>
        </p:nvSpPr>
        <p:spPr>
          <a:xfrm>
            <a:off x="6584804" y="4415292"/>
            <a:ext cx="18569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</a:t>
            </a:r>
            <a:r>
              <a:rPr lang="it-IT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stimulator</a:t>
            </a:r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CD28/CD137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7D24D071-612F-BA41-91FD-8966C082A159}"/>
              </a:ext>
            </a:extLst>
          </p:cNvPr>
          <p:cNvSpPr txBox="1"/>
          <p:nvPr/>
        </p:nvSpPr>
        <p:spPr>
          <a:xfrm>
            <a:off x="7979563" y="4122157"/>
            <a:ext cx="18569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Cytokine</a:t>
            </a:r>
            <a:endParaRPr lang="it-I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xmlns="" id="{41ACCF11-F9B2-414C-831B-9DF525EBC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5292" y="4144815"/>
            <a:ext cx="155695" cy="220523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xmlns="" id="{8EE1E7C2-57F6-3E47-9D03-0910F101F5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778" l="7895" r="94737">
                        <a14:foregroundMark x1="28947" y1="8889" x2="28947" y2="8889"/>
                        <a14:foregroundMark x1="39474" y1="20000" x2="39474" y2="20000"/>
                        <a14:foregroundMark x1="44737" y1="31111" x2="42105" y2="40000"/>
                        <a14:foregroundMark x1="39474" y1="60000" x2="39474" y2="60000"/>
                        <a14:foregroundMark x1="47368" y1="66667" x2="47368" y2="66667"/>
                        <a14:foregroundMark x1="71053" y1="71111" x2="71053" y2="71111"/>
                        <a14:foregroundMark x1="18421" y1="22222" x2="18421" y2="22222"/>
                        <a14:foregroundMark x1="26316" y1="17778" x2="26316" y2="17778"/>
                        <a14:foregroundMark x1="13158" y1="15556" x2="13158" y2="15556"/>
                        <a14:foregroundMark x1="55263" y1="91111" x2="55263" y2="91111"/>
                        <a14:foregroundMark x1="50000" y1="91111" x2="50000" y2="91111"/>
                        <a14:foregroundMark x1="52632" y1="91111" x2="52632" y2="91111"/>
                        <a14:foregroundMark x1="47368" y1="91111" x2="47368" y2="91111"/>
                        <a14:foregroundMark x1="42105" y1="91111" x2="42105" y2="91111"/>
                        <a14:foregroundMark x1="39474" y1="91111" x2="39474" y2="91111"/>
                        <a14:foregroundMark x1="13158" y1="28889" x2="13158" y2="28889"/>
                        <a14:foregroundMark x1="26316" y1="26667" x2="26316" y2="26667"/>
                        <a14:foregroundMark x1="10526" y1="46667" x2="10526" y2="46667"/>
                        <a14:foregroundMark x1="7895" y1="42222" x2="7895" y2="42222"/>
                        <a14:foregroundMark x1="55263" y1="86667" x2="55263" y2="86667"/>
                        <a14:foregroundMark x1="52632" y1="91111" x2="52632" y2="91111"/>
                        <a14:foregroundMark x1="52632" y1="93333" x2="52632" y2="93333"/>
                        <a14:foregroundMark x1="50000" y1="93333" x2="50000" y2="93333"/>
                        <a14:foregroundMark x1="47368" y1="93333" x2="47368" y2="93333"/>
                        <a14:foregroundMark x1="10526" y1="40000" x2="10526" y2="40000"/>
                        <a14:foregroundMark x1="31579" y1="2222" x2="31579" y2="2222"/>
                        <a14:foregroundMark x1="31579" y1="2222" x2="31579" y2="2222"/>
                        <a14:foregroundMark x1="42105" y1="91111" x2="42105" y2="91111"/>
                        <a14:foregroundMark x1="81579" y1="97778" x2="81579" y2="97778"/>
                        <a14:foregroundMark x1="94737" y1="82222" x2="94737" y2="82222"/>
                      </a14:backgroundRemoval>
                    </a14:imgEffect>
                  </a14:imgLayer>
                </a14:imgProps>
              </a:ext>
            </a:extLst>
          </a:blip>
          <a:srcRect l="2239"/>
          <a:stretch/>
        </p:blipFill>
        <p:spPr>
          <a:xfrm>
            <a:off x="3265580" y="4463061"/>
            <a:ext cx="135338" cy="154800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8A3FF571-D988-7F40-9CF0-E29F43A504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8499" y="4175881"/>
            <a:ext cx="183434" cy="128023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xmlns="" id="{BC7F48FA-8933-8949-A190-E8F595DBED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1173" y="4476193"/>
            <a:ext cx="183434" cy="113667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xmlns="" id="{669F8F66-45B7-3A41-80EA-F78E3C5ED6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6368" y="4189405"/>
            <a:ext cx="262515" cy="102386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FACC053B-C066-484F-BE47-3FBA543A28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38392" y="4489268"/>
            <a:ext cx="262515" cy="102386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xmlns="" id="{55266E95-4008-F542-A41B-B3B03BF4A9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65662" y="4203514"/>
            <a:ext cx="134565" cy="80858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xmlns="" id="{96E943BC-3986-6A41-B125-FE7A05DA0EA4}"/>
              </a:ext>
            </a:extLst>
          </p:cNvPr>
          <p:cNvSpPr txBox="1"/>
          <p:nvPr/>
        </p:nvSpPr>
        <p:spPr>
          <a:xfrm>
            <a:off x="0" y="6367767"/>
            <a:ext cx="105948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IL-12: interleukin-12;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scFv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it-IT" sz="800" i="1" dirty="0">
                <a:solidFill>
                  <a:schemeClr val="bg1"/>
                </a:solidFill>
                <a:latin typeface="+mn-lt"/>
              </a:rPr>
              <a:t>single </a:t>
            </a:r>
            <a:r>
              <a:rPr lang="it-IT" sz="800" i="1" dirty="0" err="1">
                <a:solidFill>
                  <a:schemeClr val="bg1"/>
                </a:solidFill>
                <a:latin typeface="+mn-lt"/>
              </a:rPr>
              <a:t>chain</a:t>
            </a:r>
            <a:r>
              <a:rPr lang="it-IT" sz="8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+mn-lt"/>
              </a:rPr>
              <a:t>fragment</a:t>
            </a:r>
            <a:r>
              <a:rPr lang="it-IT" sz="8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+mn-lt"/>
              </a:rPr>
              <a:t>variable</a:t>
            </a:r>
            <a:endParaRPr lang="it-IT" sz="800" i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358FA1BF-94F0-5D43-BC9B-007B03D8D8F6}"/>
              </a:ext>
            </a:extLst>
          </p:cNvPr>
          <p:cNvSpPr txBox="1"/>
          <p:nvPr/>
        </p:nvSpPr>
        <p:spPr>
          <a:xfrm>
            <a:off x="7567127" y="6357937"/>
            <a:ext cx="4624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da 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Zhao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J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, et al.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Ann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Hematol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 2020; 99: 1681–1699</a:t>
            </a:r>
            <a:endParaRPr lang="it-IT" sz="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4834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xmlns="" id="{3020CE21-87BB-F34A-A718-65BE4B09C35E}"/>
              </a:ext>
            </a:extLst>
          </p:cNvPr>
          <p:cNvSpPr txBox="1">
            <a:spLocks/>
          </p:cNvSpPr>
          <p:nvPr/>
        </p:nvSpPr>
        <p:spPr>
          <a:xfrm>
            <a:off x="-1" y="506413"/>
            <a:ext cx="11804073" cy="480724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/>
                <a:ea typeface="ＭＳ Ｐゴシック" pitchFamily="-101" charset="-128"/>
                <a:cs typeface="ＭＳ Ｐゴシック" pitchFamily="-101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dirty="0" err="1"/>
              <a:t>Targeting</a:t>
            </a:r>
            <a:r>
              <a:rPr lang="it-IT" dirty="0"/>
              <a:t> multiple </a:t>
            </a:r>
            <a:r>
              <a:rPr lang="it-IT" dirty="0" err="1"/>
              <a:t>molecules</a:t>
            </a:r>
            <a:r>
              <a:rPr lang="it-IT" dirty="0"/>
              <a:t> to </a:t>
            </a:r>
            <a:r>
              <a:rPr lang="it-IT" dirty="0" err="1"/>
              <a:t>overcome</a:t>
            </a:r>
            <a:r>
              <a:rPr lang="it-IT" dirty="0"/>
              <a:t> </a:t>
            </a:r>
            <a:r>
              <a:rPr lang="it-IT" dirty="0" err="1"/>
              <a:t>limitation</a:t>
            </a:r>
            <a:r>
              <a:rPr lang="it-IT" dirty="0"/>
              <a:t> of </a:t>
            </a:r>
            <a:r>
              <a:rPr lang="it-IT" dirty="0" err="1"/>
              <a:t>antigen</a:t>
            </a:r>
            <a:r>
              <a:rPr lang="it-IT" dirty="0"/>
              <a:t> </a:t>
            </a:r>
            <a:r>
              <a:rPr lang="it-IT" dirty="0" err="1"/>
              <a:t>loss</a:t>
            </a:r>
            <a:r>
              <a:rPr lang="it-IT" dirty="0"/>
              <a:t> in CAR-T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therapies</a:t>
            </a:r>
            <a:endParaRPr lang="it-IT" dirty="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xmlns="" id="{6EED4F7C-DAEB-B14C-8001-B8A578E3AD53}"/>
              </a:ext>
            </a:extLst>
          </p:cNvPr>
          <p:cNvGrpSpPr>
            <a:grpSpLocks noChangeAspect="1"/>
          </p:cNvGrpSpPr>
          <p:nvPr/>
        </p:nvGrpSpPr>
        <p:grpSpPr>
          <a:xfrm>
            <a:off x="978426" y="1427458"/>
            <a:ext cx="10002538" cy="4331734"/>
            <a:chOff x="6875" y="1008402"/>
            <a:chExt cx="11797197" cy="5108935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xmlns="" id="{76A14A9D-88D4-054B-8B7A-47814F42E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" y="1008402"/>
              <a:ext cx="6286211" cy="5108935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xmlns="" id="{5FD28937-5353-8E41-974D-6D4FC02B5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577" y="1051133"/>
              <a:ext cx="5175495" cy="5052783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xmlns="" id="{40EE15EA-9588-E547-89A4-98783CF1A531}"/>
                </a:ext>
              </a:extLst>
            </p:cNvPr>
            <p:cNvSpPr txBox="1"/>
            <p:nvPr/>
          </p:nvSpPr>
          <p:spPr>
            <a:xfrm>
              <a:off x="256783" y="4509371"/>
              <a:ext cx="857927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0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Anti-CD19</a:t>
              </a:r>
            </a:p>
            <a:p>
              <a:pPr algn="ctr"/>
              <a:r>
                <a:rPr lang="it-IT" sz="10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CAR-T </a:t>
              </a:r>
              <a:r>
                <a:rPr lang="it-IT" sz="105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cell</a:t>
              </a:r>
              <a:endParaRPr lang="it-IT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xmlns="" id="{85C06799-08AF-7C44-A77A-1355AB24CE90}"/>
                </a:ext>
              </a:extLst>
            </p:cNvPr>
            <p:cNvSpPr txBox="1"/>
            <p:nvPr/>
          </p:nvSpPr>
          <p:spPr>
            <a:xfrm>
              <a:off x="1608924" y="4509371"/>
              <a:ext cx="64633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0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CD19+ </a:t>
              </a:r>
              <a:br>
                <a:rPr lang="it-IT" sz="10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it-IT" sz="105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tumor</a:t>
              </a:r>
              <a:endParaRPr lang="it-IT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xmlns="" id="{46413F58-4EA0-D54F-9017-45917542568D}"/>
                </a:ext>
              </a:extLst>
            </p:cNvPr>
            <p:cNvSpPr txBox="1"/>
            <p:nvPr/>
          </p:nvSpPr>
          <p:spPr>
            <a:xfrm>
              <a:off x="3345618" y="4797911"/>
              <a:ext cx="1350277" cy="254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</a:t>
              </a:r>
              <a:r>
                <a:rPr lang="it-IT" sz="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Epitope</a:t>
              </a:r>
              <a:r>
                <a:rPr lang="it-IT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masking</a:t>
              </a:r>
              <a:endParaRPr lang="it-IT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xmlns="" id="{34CF5584-F299-E74F-BC02-BDA8A116C72E}"/>
                </a:ext>
              </a:extLst>
            </p:cNvPr>
            <p:cNvSpPr txBox="1"/>
            <p:nvPr/>
          </p:nvSpPr>
          <p:spPr>
            <a:xfrm>
              <a:off x="3345618" y="3457626"/>
              <a:ext cx="1514760" cy="254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Cell </a:t>
              </a:r>
              <a:r>
                <a:rPr lang="it-IT" sz="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lineage</a:t>
              </a:r>
              <a:r>
                <a:rPr lang="it-IT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change</a:t>
              </a:r>
              <a:endParaRPr lang="it-IT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xmlns="" id="{AE179CC5-A31D-0E4A-AE5E-4E6C72BB7C39}"/>
                </a:ext>
              </a:extLst>
            </p:cNvPr>
            <p:cNvSpPr txBox="1"/>
            <p:nvPr/>
          </p:nvSpPr>
          <p:spPr>
            <a:xfrm>
              <a:off x="3345618" y="1159100"/>
              <a:ext cx="1976070" cy="254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</a:t>
              </a:r>
              <a:r>
                <a:rPr lang="it-IT" sz="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Receptor</a:t>
              </a:r>
              <a:r>
                <a:rPr lang="it-IT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genetic</a:t>
              </a:r>
              <a:r>
                <a:rPr lang="it-IT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mutations</a:t>
              </a:r>
              <a:endParaRPr lang="it-IT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xmlns="" id="{58359945-7599-8E40-B4F9-E3198275A1F2}"/>
                </a:ext>
              </a:extLst>
            </p:cNvPr>
            <p:cNvSpPr txBox="1"/>
            <p:nvPr/>
          </p:nvSpPr>
          <p:spPr>
            <a:xfrm>
              <a:off x="4694705" y="1389932"/>
              <a:ext cx="24878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i.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xmlns="" id="{878A9D09-339B-E746-A83F-A92CB8003580}"/>
                </a:ext>
              </a:extLst>
            </p:cNvPr>
            <p:cNvSpPr txBox="1"/>
            <p:nvPr/>
          </p:nvSpPr>
          <p:spPr>
            <a:xfrm>
              <a:off x="4694705" y="2304332"/>
              <a:ext cx="26802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ii.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xmlns="" id="{8BC36B29-E790-5841-9969-8D8CED627667}"/>
                </a:ext>
              </a:extLst>
            </p:cNvPr>
            <p:cNvSpPr txBox="1"/>
            <p:nvPr/>
          </p:nvSpPr>
          <p:spPr>
            <a:xfrm>
              <a:off x="6756263" y="1224415"/>
              <a:ext cx="1374855" cy="254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</a:t>
              </a:r>
              <a:r>
                <a:rPr lang="it-IT" sz="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Coadministration</a:t>
              </a:r>
              <a:endParaRPr lang="it-IT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xmlns="" id="{94F1AC08-F3C8-DB4F-8046-184A94D7C48A}"/>
                </a:ext>
              </a:extLst>
            </p:cNvPr>
            <p:cNvSpPr txBox="1"/>
            <p:nvPr/>
          </p:nvSpPr>
          <p:spPr>
            <a:xfrm>
              <a:off x="7968899" y="1726429"/>
              <a:ext cx="48122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Tumor</a:t>
              </a:r>
              <a:endPara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xmlns="" id="{25549733-A395-B143-BD20-0B289CC6204E}"/>
                </a:ext>
              </a:extLst>
            </p:cNvPr>
            <p:cNvSpPr txBox="1"/>
            <p:nvPr/>
          </p:nvSpPr>
          <p:spPr>
            <a:xfrm>
              <a:off x="7243959" y="1955221"/>
              <a:ext cx="47961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CD19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xmlns="" id="{8C6853E2-8A5B-654E-9839-E19F4620EC75}"/>
                </a:ext>
              </a:extLst>
            </p:cNvPr>
            <p:cNvSpPr txBox="1"/>
            <p:nvPr/>
          </p:nvSpPr>
          <p:spPr>
            <a:xfrm>
              <a:off x="8508384" y="2074144"/>
              <a:ext cx="47961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CD20</a:t>
              </a: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xmlns="" id="{639C00B2-6976-0C4E-B8BD-94F002DD9EB5}"/>
                </a:ext>
              </a:extLst>
            </p:cNvPr>
            <p:cNvSpPr txBox="1"/>
            <p:nvPr/>
          </p:nvSpPr>
          <p:spPr>
            <a:xfrm>
              <a:off x="8161713" y="3063750"/>
              <a:ext cx="6799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CD20</a:t>
              </a:r>
            </a:p>
            <a:p>
              <a:pPr algn="ctr"/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CAR-T </a:t>
              </a:r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cell</a:t>
              </a:r>
              <a:endPara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xmlns="" id="{EC6E0E92-D5FB-5147-A369-280CEEFC95B0}"/>
                </a:ext>
              </a:extLst>
            </p:cNvPr>
            <p:cNvSpPr txBox="1"/>
            <p:nvPr/>
          </p:nvSpPr>
          <p:spPr>
            <a:xfrm>
              <a:off x="7367011" y="2954781"/>
              <a:ext cx="6799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CD19</a:t>
              </a:r>
            </a:p>
            <a:p>
              <a:pPr algn="ctr"/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CAR-T </a:t>
              </a:r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cell</a:t>
              </a:r>
              <a:endPara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xmlns="" id="{C89B08AE-BA5E-DF4F-A6D6-23EC5FE48A58}"/>
                </a:ext>
              </a:extLst>
            </p:cNvPr>
            <p:cNvSpPr txBox="1"/>
            <p:nvPr/>
          </p:nvSpPr>
          <p:spPr>
            <a:xfrm>
              <a:off x="6756263" y="3641710"/>
              <a:ext cx="1272762" cy="254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</a:t>
              </a:r>
              <a:r>
                <a:rPr lang="it-IT" sz="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Cotransduction</a:t>
              </a:r>
              <a:endParaRPr lang="it-IT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xmlns="" id="{EAC116CF-1DDF-734F-8750-71438A85F022}"/>
                </a:ext>
              </a:extLst>
            </p:cNvPr>
            <p:cNvSpPr txBox="1"/>
            <p:nvPr/>
          </p:nvSpPr>
          <p:spPr>
            <a:xfrm>
              <a:off x="9372649" y="1224415"/>
              <a:ext cx="1000513" cy="254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</a:t>
              </a:r>
              <a:r>
                <a:rPr lang="it-IT" sz="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Bicistronic</a:t>
              </a:r>
              <a:endParaRPr lang="it-IT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xmlns="" id="{E8D16DC2-C605-7B41-94DE-85E76AC734C2}"/>
                </a:ext>
              </a:extLst>
            </p:cNvPr>
            <p:cNvSpPr txBox="1"/>
            <p:nvPr/>
          </p:nvSpPr>
          <p:spPr>
            <a:xfrm>
              <a:off x="9372649" y="3641710"/>
              <a:ext cx="837920" cy="254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D. Tandem</a:t>
              </a:r>
            </a:p>
          </p:txBody>
        </p:sp>
      </p:grpSp>
      <p:sp>
        <p:nvSpPr>
          <p:cNvPr id="27" name="CasellaDiTesto 26">
            <a:extLst>
              <a:ext uri="{FF2B5EF4-FFF2-40B4-BE49-F238E27FC236}">
                <a16:creationId xmlns:a16="http://schemas.microsoft.com/office/drawing/2014/main" xmlns="" id="{4ADFC499-657E-FD41-9157-4672BC2BD15F}"/>
              </a:ext>
            </a:extLst>
          </p:cNvPr>
          <p:cNvSpPr txBox="1"/>
          <p:nvPr/>
        </p:nvSpPr>
        <p:spPr>
          <a:xfrm>
            <a:off x="7567127" y="6357937"/>
            <a:ext cx="4624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da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Shah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NN, et al. Front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Oncol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2019; 9: 146</a:t>
            </a:r>
            <a:endParaRPr lang="it-IT" sz="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it-IT" sz="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229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3950DEFD-CAF1-8846-93E1-7E0298935C25}"/>
              </a:ext>
            </a:extLst>
          </p:cNvPr>
          <p:cNvSpPr/>
          <p:nvPr/>
        </p:nvSpPr>
        <p:spPr>
          <a:xfrm>
            <a:off x="1885950" y="3328850"/>
            <a:ext cx="8420100" cy="391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60"/>
              </a:lnSpc>
              <a:spcBef>
                <a:spcPts val="0"/>
              </a:spcBef>
              <a:buClr>
                <a:srgbClr val="86BE3C"/>
              </a:buClr>
            </a:pPr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trials to </a:t>
            </a:r>
            <a:r>
              <a:rPr lang="it-IT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word </a:t>
            </a:r>
            <a:r>
              <a:rPr lang="it-IT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</a:t>
            </a:r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DLBCL</a:t>
            </a:r>
          </a:p>
        </p:txBody>
      </p: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xmlns="" id="{61337725-85B4-4845-8E0D-A64742B7C5F3}"/>
              </a:ext>
            </a:extLst>
          </p:cNvPr>
          <p:cNvCxnSpPr>
            <a:cxnSpLocks/>
          </p:cNvCxnSpPr>
          <p:nvPr/>
        </p:nvCxnSpPr>
        <p:spPr>
          <a:xfrm>
            <a:off x="2222938" y="2812776"/>
            <a:ext cx="7677807" cy="0"/>
          </a:xfrm>
          <a:prstGeom prst="line">
            <a:avLst/>
          </a:prstGeom>
          <a:noFill/>
          <a:ln w="12700" cap="sq" cmpd="sng" algn="ctr">
            <a:solidFill>
              <a:srgbClr val="6E349F"/>
            </a:solidFill>
            <a:prstDash val="solid"/>
            <a:miter lim="800000"/>
            <a:headEnd type="none" w="med" len="med"/>
            <a:tailEnd type="none" w="lg" len="lg"/>
          </a:ln>
        </p:spPr>
      </p:cxnSp>
      <p:sp>
        <p:nvSpPr>
          <p:cNvPr id="4" name="Ovale 3">
            <a:extLst>
              <a:ext uri="{FF2B5EF4-FFF2-40B4-BE49-F238E27FC236}">
                <a16:creationId xmlns:a16="http://schemas.microsoft.com/office/drawing/2014/main" xmlns="" id="{804C27F9-6A37-2242-95DF-4E14A8B828B3}"/>
              </a:ext>
            </a:extLst>
          </p:cNvPr>
          <p:cNvSpPr/>
          <p:nvPr/>
        </p:nvSpPr>
        <p:spPr bwMode="auto">
          <a:xfrm>
            <a:off x="5793029" y="2509805"/>
            <a:ext cx="605942" cy="605942"/>
          </a:xfrm>
          <a:prstGeom prst="ellipse">
            <a:avLst/>
          </a:prstGeom>
          <a:solidFill>
            <a:srgbClr val="002011"/>
          </a:solidFill>
          <a:ln w="12700" cap="sq" cmpd="sng" algn="ctr">
            <a:solidFill>
              <a:srgbClr val="6E349F"/>
            </a:solidFill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r>
              <a:rPr lang="it-IT" dirty="0">
                <a:solidFill>
                  <a:srgbClr val="F16530"/>
                </a:solidFill>
                <a:latin typeface="Arial" pitchFamily="-65" charset="0"/>
                <a:cs typeface="ＭＳ Ｐゴシック" pitchFamily="-65" charset="-128"/>
              </a:rPr>
              <a:t>1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xmlns="" id="{A3954071-2295-CB47-9241-F6A52F313E73}"/>
              </a:ext>
            </a:extLst>
          </p:cNvPr>
          <p:cNvCxnSpPr>
            <a:cxnSpLocks/>
          </p:cNvCxnSpPr>
          <p:nvPr/>
        </p:nvCxnSpPr>
        <p:spPr>
          <a:xfrm>
            <a:off x="2222938" y="4168610"/>
            <a:ext cx="7677807" cy="0"/>
          </a:xfrm>
          <a:prstGeom prst="line">
            <a:avLst/>
          </a:prstGeom>
          <a:noFill/>
          <a:ln w="12700" cap="sq" cmpd="sng" algn="ctr">
            <a:solidFill>
              <a:srgbClr val="6E349F"/>
            </a:solidFill>
            <a:prstDash val="solid"/>
            <a:miter lim="800000"/>
            <a:headEnd type="none" w="med" len="med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2383607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xmlns="" id="{3020CE21-87BB-F34A-A718-65BE4B09C35E}"/>
              </a:ext>
            </a:extLst>
          </p:cNvPr>
          <p:cNvSpPr txBox="1">
            <a:spLocks/>
          </p:cNvSpPr>
          <p:nvPr/>
        </p:nvSpPr>
        <p:spPr>
          <a:xfrm>
            <a:off x="-1" y="506413"/>
            <a:ext cx="11804073" cy="480724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/>
                <a:ea typeface="ＭＳ Ｐゴシック" pitchFamily="-101" charset="-128"/>
                <a:cs typeface="ＭＳ Ｐゴシック" pitchFamily="-101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dirty="0" err="1"/>
              <a:t>Procedures</a:t>
            </a:r>
            <a:r>
              <a:rPr lang="it-IT" dirty="0"/>
              <a:t> for </a:t>
            </a:r>
            <a:r>
              <a:rPr lang="it-IT" dirty="0" err="1"/>
              <a:t>clinical</a:t>
            </a:r>
            <a:r>
              <a:rPr lang="it-IT" dirty="0"/>
              <a:t> </a:t>
            </a:r>
            <a:r>
              <a:rPr lang="it-IT" dirty="0" err="1"/>
              <a:t>application</a:t>
            </a:r>
            <a:r>
              <a:rPr lang="it-IT" dirty="0"/>
              <a:t> of CAR-NK </a:t>
            </a:r>
            <a:r>
              <a:rPr lang="it-IT" dirty="0" err="1"/>
              <a:t>adoptive</a:t>
            </a:r>
            <a:r>
              <a:rPr lang="it-IT" dirty="0"/>
              <a:t>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therapy</a:t>
            </a:r>
            <a:r>
              <a:rPr lang="it-IT" dirty="0"/>
              <a:t> (ACT)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0272DA22-1BA3-EE47-A2A7-E3C46F74BA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776" y="1066525"/>
            <a:ext cx="7989460" cy="472495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829C161D-E6EE-3244-8ACB-A9991FC7A3A5}"/>
              </a:ext>
            </a:extLst>
          </p:cNvPr>
          <p:cNvSpPr txBox="1"/>
          <p:nvPr/>
        </p:nvSpPr>
        <p:spPr>
          <a:xfrm>
            <a:off x="2108592" y="1740677"/>
            <a:ext cx="492743" cy="21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PBMC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DACFE587-6121-7843-AF0A-BE3B9764DC14}"/>
              </a:ext>
            </a:extLst>
          </p:cNvPr>
          <p:cNvSpPr txBox="1"/>
          <p:nvPr/>
        </p:nvSpPr>
        <p:spPr>
          <a:xfrm>
            <a:off x="1899780" y="2553567"/>
            <a:ext cx="701555" cy="3530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NK</a:t>
            </a:r>
          </a:p>
          <a:p>
            <a:pPr algn="r"/>
            <a:r>
              <a:rPr lang="it-IT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r>
              <a:rPr lang="it-IT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lines</a:t>
            </a:r>
            <a:endParaRPr lang="it-IT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9298C97A-D874-1348-A7E5-19B52C0F380C}"/>
              </a:ext>
            </a:extLst>
          </p:cNvPr>
          <p:cNvSpPr txBox="1"/>
          <p:nvPr/>
        </p:nvSpPr>
        <p:spPr>
          <a:xfrm>
            <a:off x="2204357" y="3536471"/>
            <a:ext cx="396978" cy="210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UCB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937A74A2-9B22-9544-98CF-5BEE8898EC59}"/>
              </a:ext>
            </a:extLst>
          </p:cNvPr>
          <p:cNvSpPr txBox="1"/>
          <p:nvPr/>
        </p:nvSpPr>
        <p:spPr>
          <a:xfrm>
            <a:off x="2140111" y="4498125"/>
            <a:ext cx="461224" cy="21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hESC</a:t>
            </a:r>
            <a:endParaRPr lang="it-IT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90ED44A5-CA3C-9943-929A-53EEDE3B8A37}"/>
              </a:ext>
            </a:extLst>
          </p:cNvPr>
          <p:cNvSpPr txBox="1"/>
          <p:nvPr/>
        </p:nvSpPr>
        <p:spPr>
          <a:xfrm>
            <a:off x="2108591" y="5156937"/>
            <a:ext cx="492743" cy="21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hiPSC</a:t>
            </a:r>
            <a:endParaRPr lang="it-IT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66A5D4FA-790F-8343-A13C-B7B23B3A59A7}"/>
              </a:ext>
            </a:extLst>
          </p:cNvPr>
          <p:cNvSpPr txBox="1"/>
          <p:nvPr/>
        </p:nvSpPr>
        <p:spPr>
          <a:xfrm rot="1747264">
            <a:off x="3482230" y="1945560"/>
            <a:ext cx="450719" cy="1891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Sorting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0751D3B8-32F6-B542-9FAD-ADB9768F5A76}"/>
              </a:ext>
            </a:extLst>
          </p:cNvPr>
          <p:cNvSpPr txBox="1"/>
          <p:nvPr/>
        </p:nvSpPr>
        <p:spPr>
          <a:xfrm>
            <a:off x="3421818" y="2425899"/>
            <a:ext cx="571540" cy="1891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Irradiation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4FC867D6-356F-D14D-AC49-8BCA084A1F99}"/>
              </a:ext>
            </a:extLst>
          </p:cNvPr>
          <p:cNvSpPr txBox="1"/>
          <p:nvPr/>
        </p:nvSpPr>
        <p:spPr>
          <a:xfrm rot="19673658">
            <a:off x="3402687" y="3206433"/>
            <a:ext cx="534768" cy="1891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Induction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B12ADD87-D465-8540-A851-E316144C5C53}"/>
              </a:ext>
            </a:extLst>
          </p:cNvPr>
          <p:cNvSpPr txBox="1"/>
          <p:nvPr/>
        </p:nvSpPr>
        <p:spPr>
          <a:xfrm rot="19090631">
            <a:off x="3458591" y="4334228"/>
            <a:ext cx="497995" cy="1891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Feeders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5D9BB100-2A73-A94F-8373-7ED11BA85A6A}"/>
              </a:ext>
            </a:extLst>
          </p:cNvPr>
          <p:cNvSpPr txBox="1"/>
          <p:nvPr/>
        </p:nvSpPr>
        <p:spPr>
          <a:xfrm>
            <a:off x="4219513" y="4252279"/>
            <a:ext cx="515121" cy="3530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CD34+</a:t>
            </a:r>
          </a:p>
          <a:p>
            <a:r>
              <a:rPr lang="it-IT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endParaRPr lang="it-IT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E6A75281-51EC-634B-8765-44B064990FAF}"/>
              </a:ext>
            </a:extLst>
          </p:cNvPr>
          <p:cNvSpPr txBox="1"/>
          <p:nvPr/>
        </p:nvSpPr>
        <p:spPr>
          <a:xfrm rot="19097057">
            <a:off x="4303163" y="3644805"/>
            <a:ext cx="734386" cy="1891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Differentiation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15584133-7E8D-6C4D-AED5-C2D4426CCDF8}"/>
              </a:ext>
            </a:extLst>
          </p:cNvPr>
          <p:cNvSpPr txBox="1"/>
          <p:nvPr/>
        </p:nvSpPr>
        <p:spPr>
          <a:xfrm>
            <a:off x="4431100" y="5356799"/>
            <a:ext cx="1343748" cy="21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Infuse NK </a:t>
            </a:r>
            <a:r>
              <a:rPr lang="it-IT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it-IT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endParaRPr lang="it-IT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2EFB927E-3F6B-1F4E-8F3B-D009D74FC7B6}"/>
              </a:ext>
            </a:extLst>
          </p:cNvPr>
          <p:cNvSpPr txBox="1"/>
          <p:nvPr/>
        </p:nvSpPr>
        <p:spPr>
          <a:xfrm>
            <a:off x="7433253" y="5156937"/>
            <a:ext cx="760651" cy="302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stimulatory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55076FA7-EDA1-7B45-9F8D-BD7E5ADD2155}"/>
              </a:ext>
            </a:extLst>
          </p:cNvPr>
          <p:cNvSpPr txBox="1"/>
          <p:nvPr/>
        </p:nvSpPr>
        <p:spPr>
          <a:xfrm>
            <a:off x="6967722" y="5264101"/>
            <a:ext cx="319389" cy="21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NK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80809DA3-4E13-0D41-AECF-4288D700B128}"/>
              </a:ext>
            </a:extLst>
          </p:cNvPr>
          <p:cNvSpPr txBox="1"/>
          <p:nvPr/>
        </p:nvSpPr>
        <p:spPr>
          <a:xfrm>
            <a:off x="7704477" y="4572192"/>
            <a:ext cx="403440" cy="21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FE37DAD0-2918-FB41-8E50-31B8459F8205}"/>
              </a:ext>
            </a:extLst>
          </p:cNvPr>
          <p:cNvSpPr txBox="1"/>
          <p:nvPr/>
        </p:nvSpPr>
        <p:spPr>
          <a:xfrm>
            <a:off x="7760822" y="4012952"/>
            <a:ext cx="461225" cy="302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Tumor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antigen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9C4DC84B-0F1E-1D4C-A5F1-6CBFDBA85971}"/>
              </a:ext>
            </a:extLst>
          </p:cNvPr>
          <p:cNvSpPr txBox="1"/>
          <p:nvPr/>
        </p:nvSpPr>
        <p:spPr>
          <a:xfrm>
            <a:off x="6984427" y="4012952"/>
            <a:ext cx="511128" cy="21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Tumor</a:t>
            </a:r>
            <a:endParaRPr lang="it-IT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5160FF70-21B1-1945-B9D1-009B7CE44C23}"/>
              </a:ext>
            </a:extLst>
          </p:cNvPr>
          <p:cNvSpPr txBox="1"/>
          <p:nvPr/>
        </p:nvSpPr>
        <p:spPr>
          <a:xfrm>
            <a:off x="8978666" y="4156553"/>
            <a:ext cx="609624" cy="21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CAR-NK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xmlns="" id="{10DB0417-4A32-7B40-AECD-5156F026C50E}"/>
              </a:ext>
            </a:extLst>
          </p:cNvPr>
          <p:cNvSpPr txBox="1"/>
          <p:nvPr/>
        </p:nvSpPr>
        <p:spPr>
          <a:xfrm>
            <a:off x="7652194" y="3157669"/>
            <a:ext cx="277365" cy="1891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xmlns="" id="{B28AD35D-C1AC-374F-9463-F778F2D0E939}"/>
              </a:ext>
            </a:extLst>
          </p:cNvPr>
          <p:cNvSpPr txBox="1"/>
          <p:nvPr/>
        </p:nvSpPr>
        <p:spPr>
          <a:xfrm>
            <a:off x="7127824" y="2512583"/>
            <a:ext cx="377174" cy="1891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</a:t>
            </a:r>
            <a:r>
              <a:rPr lang="it-IT" sz="900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it-IT" sz="9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xmlns="" id="{6437FE77-38C2-AB47-AB4F-1E5BF09413A4}"/>
              </a:ext>
            </a:extLst>
          </p:cNvPr>
          <p:cNvSpPr txBox="1"/>
          <p:nvPr/>
        </p:nvSpPr>
        <p:spPr>
          <a:xfrm>
            <a:off x="6013527" y="2691507"/>
            <a:ext cx="744892" cy="1891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 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C1B70C56-4058-9444-A670-16FF7A00347E}"/>
              </a:ext>
            </a:extLst>
          </p:cNvPr>
          <p:cNvSpPr txBox="1"/>
          <p:nvPr/>
        </p:nvSpPr>
        <p:spPr>
          <a:xfrm>
            <a:off x="7286975" y="2335117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PCMV-CAR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xmlns="" id="{7F7D7DC2-687C-9848-9D64-152B96605F7A}"/>
              </a:ext>
            </a:extLst>
          </p:cNvPr>
          <p:cNvSpPr txBox="1"/>
          <p:nvPr/>
        </p:nvSpPr>
        <p:spPr>
          <a:xfrm>
            <a:off x="7790876" y="3005553"/>
            <a:ext cx="497996" cy="1891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SV40pA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xmlns="" id="{97205845-D5DF-404B-8705-0BC627341C4E}"/>
              </a:ext>
            </a:extLst>
          </p:cNvPr>
          <p:cNvSpPr txBox="1"/>
          <p:nvPr/>
        </p:nvSpPr>
        <p:spPr>
          <a:xfrm>
            <a:off x="7911915" y="2709004"/>
            <a:ext cx="571540" cy="1891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Neomycin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xmlns="" id="{9B72B7F4-0BDC-A34E-94CA-83454315A3C4}"/>
              </a:ext>
            </a:extLst>
          </p:cNvPr>
          <p:cNvSpPr txBox="1"/>
          <p:nvPr/>
        </p:nvSpPr>
        <p:spPr>
          <a:xfrm>
            <a:off x="8016647" y="2193746"/>
            <a:ext cx="487491" cy="1891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SV40ori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xmlns="" id="{DB20C720-BE2C-CB48-851C-2C512D06D5B8}"/>
              </a:ext>
            </a:extLst>
          </p:cNvPr>
          <p:cNvSpPr txBox="1"/>
          <p:nvPr/>
        </p:nvSpPr>
        <p:spPr>
          <a:xfrm>
            <a:off x="8058538" y="1970860"/>
            <a:ext cx="335149" cy="1891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f1ori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xmlns="" id="{B3C0615D-AC91-9E42-8F1E-92F37A4DC694}"/>
              </a:ext>
            </a:extLst>
          </p:cNvPr>
          <p:cNvSpPr txBox="1"/>
          <p:nvPr/>
        </p:nvSpPr>
        <p:spPr>
          <a:xfrm>
            <a:off x="7697124" y="1572482"/>
            <a:ext cx="361414" cy="1891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MCS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xmlns="" id="{0CD0672C-5594-044B-BE01-6B2DD6E32FEC}"/>
              </a:ext>
            </a:extLst>
          </p:cNvPr>
          <p:cNvSpPr txBox="1"/>
          <p:nvPr/>
        </p:nvSpPr>
        <p:spPr>
          <a:xfrm>
            <a:off x="7492250" y="1757690"/>
            <a:ext cx="424452" cy="1891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PCMV</a:t>
            </a:r>
            <a:endParaRPr lang="it-IT" sz="9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Elaborazione alternativa 34">
            <a:extLst>
              <a:ext uri="{FF2B5EF4-FFF2-40B4-BE49-F238E27FC236}">
                <a16:creationId xmlns:a16="http://schemas.microsoft.com/office/drawing/2014/main" xmlns="" id="{9705FCD4-A82C-E849-A089-DD47A39598E2}"/>
              </a:ext>
            </a:extLst>
          </p:cNvPr>
          <p:cNvSpPr/>
          <p:nvPr/>
        </p:nvSpPr>
        <p:spPr bwMode="auto">
          <a:xfrm>
            <a:off x="7066856" y="1272341"/>
            <a:ext cx="325959" cy="151659"/>
          </a:xfrm>
          <a:prstGeom prst="flowChartAlternateProcess">
            <a:avLst/>
          </a:prstGeom>
          <a:solidFill>
            <a:schemeClr val="bg1">
              <a:alpha val="83078"/>
            </a:schemeClr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endParaRPr lang="it-IT">
              <a:latin typeface="Arial" pitchFamily="-65" charset="0"/>
              <a:cs typeface="ＭＳ Ｐゴシック" pitchFamily="-65" charset="-128"/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xmlns="" id="{57458FCD-0C4B-1440-955D-90DD72D5E79E}"/>
              </a:ext>
            </a:extLst>
          </p:cNvPr>
          <p:cNvSpPr txBox="1"/>
          <p:nvPr/>
        </p:nvSpPr>
        <p:spPr>
          <a:xfrm>
            <a:off x="7054380" y="1252548"/>
            <a:ext cx="350909" cy="1891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xmlns="" id="{A22E406E-3224-8642-A555-58C83ACDE9A3}"/>
              </a:ext>
            </a:extLst>
          </p:cNvPr>
          <p:cNvSpPr txBox="1"/>
          <p:nvPr/>
        </p:nvSpPr>
        <p:spPr>
          <a:xfrm>
            <a:off x="5295219" y="2900106"/>
            <a:ext cx="314275" cy="210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NK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xmlns="" id="{B08C1060-BF54-D74A-9F15-BA13B90A7498}"/>
              </a:ext>
            </a:extLst>
          </p:cNvPr>
          <p:cNvSpPr txBox="1"/>
          <p:nvPr/>
        </p:nvSpPr>
        <p:spPr>
          <a:xfrm>
            <a:off x="0" y="6351587"/>
            <a:ext cx="105948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NK: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natural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killer; UCB: </a:t>
            </a:r>
            <a:r>
              <a:rPr lang="it-IT" sz="800" i="1" dirty="0" err="1">
                <a:solidFill>
                  <a:schemeClr val="bg1"/>
                </a:solidFill>
                <a:latin typeface="+mn-lt"/>
              </a:rPr>
              <a:t>umbilical</a:t>
            </a:r>
            <a:r>
              <a:rPr lang="it-IT" sz="8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+mn-lt"/>
              </a:rPr>
              <a:t>cord</a:t>
            </a:r>
            <a:r>
              <a:rPr lang="it-IT" sz="8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+mn-lt"/>
              </a:rPr>
              <a:t>blood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; ESC: </a:t>
            </a:r>
            <a:r>
              <a:rPr lang="it-IT" sz="800" i="1" dirty="0" err="1">
                <a:solidFill>
                  <a:schemeClr val="bg1"/>
                </a:solidFill>
                <a:latin typeface="+mn-lt"/>
              </a:rPr>
              <a:t>embryonic</a:t>
            </a:r>
            <a:r>
              <a:rPr lang="it-IT" sz="8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+mn-lt"/>
              </a:rPr>
              <a:t>stem</a:t>
            </a:r>
            <a:r>
              <a:rPr lang="it-IT" sz="8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+mn-lt"/>
              </a:rPr>
              <a:t>cells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;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iPSC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it-IT" sz="800" i="1" dirty="0" err="1">
                <a:solidFill>
                  <a:schemeClr val="bg1"/>
                </a:solidFill>
                <a:latin typeface="+mn-lt"/>
              </a:rPr>
              <a:t>induced</a:t>
            </a:r>
            <a:r>
              <a:rPr lang="it-IT" sz="8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+mn-lt"/>
              </a:rPr>
              <a:t>pluripotent</a:t>
            </a:r>
            <a:r>
              <a:rPr lang="it-IT" sz="8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+mn-lt"/>
              </a:rPr>
              <a:t>stem</a:t>
            </a:r>
            <a:r>
              <a:rPr lang="it-IT" sz="8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+mn-lt"/>
              </a:rPr>
              <a:t>cells</a:t>
            </a:r>
            <a:r>
              <a:rPr lang="it-IT" sz="800" i="1" dirty="0">
                <a:solidFill>
                  <a:schemeClr val="bg1"/>
                </a:solidFill>
                <a:latin typeface="+mn-lt"/>
              </a:rPr>
              <a:t>; PCMV: porcine </a:t>
            </a:r>
            <a:r>
              <a:rPr lang="it-IT" sz="800" i="1" dirty="0" err="1">
                <a:solidFill>
                  <a:schemeClr val="bg1"/>
                </a:solidFill>
                <a:latin typeface="+mn-lt"/>
              </a:rPr>
              <a:t>Cytomegalovirus</a:t>
            </a:r>
            <a:endParaRPr lang="it-IT" sz="800" i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xmlns="" id="{7ACFCEB7-534A-D643-B28D-06306041C616}"/>
              </a:ext>
            </a:extLst>
          </p:cNvPr>
          <p:cNvSpPr txBox="1"/>
          <p:nvPr/>
        </p:nvSpPr>
        <p:spPr>
          <a:xfrm>
            <a:off x="7567127" y="6357937"/>
            <a:ext cx="4624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da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Wang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, et al.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Cancer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Lett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2020; 472: 175–180 </a:t>
            </a:r>
            <a:endParaRPr lang="it-IT" sz="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it-IT" sz="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5321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xmlns="" id="{3020CE21-87BB-F34A-A718-65BE4B09C35E}"/>
              </a:ext>
            </a:extLst>
          </p:cNvPr>
          <p:cNvSpPr txBox="1">
            <a:spLocks/>
          </p:cNvSpPr>
          <p:nvPr/>
        </p:nvSpPr>
        <p:spPr>
          <a:xfrm>
            <a:off x="-1" y="506413"/>
            <a:ext cx="11804073" cy="480724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/>
                <a:ea typeface="ＭＳ Ｐゴシック" pitchFamily="-101" charset="-128"/>
                <a:cs typeface="ＭＳ Ｐゴシック" pitchFamily="-101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dirty="0" err="1"/>
              <a:t>Highlights</a:t>
            </a:r>
            <a:endParaRPr lang="it-IT" dirty="0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xmlns="" id="{D98031C9-EA6D-B740-B3EB-84CCBDFECCDB}"/>
              </a:ext>
            </a:extLst>
          </p:cNvPr>
          <p:cNvSpPr/>
          <p:nvPr/>
        </p:nvSpPr>
        <p:spPr bwMode="auto">
          <a:xfrm>
            <a:off x="2023801" y="1464527"/>
            <a:ext cx="8144397" cy="1360560"/>
          </a:xfrm>
          <a:prstGeom prst="roundRect">
            <a:avLst/>
          </a:prstGeom>
          <a:noFill/>
          <a:ln w="12700" cap="sq" cmpd="sng" algn="ctr">
            <a:solidFill>
              <a:srgbClr val="6E349F"/>
            </a:solidFill>
            <a:prstDash val="solid"/>
            <a:miter lim="800000"/>
            <a:headEnd type="triangle" w="med" len="sm"/>
            <a:tailEnd type="triangle" w="med" len="sm"/>
          </a:ln>
        </p:spPr>
        <p:txBody>
          <a:bodyPr lIns="216000" rtlCol="0" anchor="ctr"/>
          <a:lstStyle/>
          <a:p>
            <a:pPr marL="285750" indent="-285750">
              <a:spcBef>
                <a:spcPts val="1200"/>
              </a:spcBef>
              <a:buClr>
                <a:srgbClr val="F16530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Targeted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lysis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CAR-NK is based on CAR and receptor dependent mechanisms</a:t>
            </a:r>
          </a:p>
          <a:p>
            <a:pPr marL="285750" indent="-285750">
              <a:spcBef>
                <a:spcPts val="600"/>
              </a:spcBef>
              <a:buClr>
                <a:srgbClr val="F16530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Achievements of CAR-NK are described in detail in pre-clinical and clinical studies</a:t>
            </a:r>
          </a:p>
          <a:p>
            <a:pPr marL="285750" indent="-285750">
              <a:spcBef>
                <a:spcPts val="600"/>
              </a:spcBef>
              <a:buClr>
                <a:srgbClr val="F16530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Introducing IL-15, ICR and suicide genes into CAR-NK enhance its safety and efficacy</a:t>
            </a:r>
          </a:p>
          <a:p>
            <a:pPr marL="285750" indent="-285750">
              <a:spcBef>
                <a:spcPts val="600"/>
              </a:spcBef>
              <a:buClr>
                <a:srgbClr val="F16530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Advances of CAR-NK will lead tumor immunotherapy into the era of precision medicine</a:t>
            </a:r>
          </a:p>
        </p:txBody>
      </p:sp>
      <p:graphicFrame>
        <p:nvGraphicFramePr>
          <p:cNvPr id="5" name="Tabella 7">
            <a:extLst>
              <a:ext uri="{FF2B5EF4-FFF2-40B4-BE49-F238E27FC236}">
                <a16:creationId xmlns:a16="http://schemas.microsoft.com/office/drawing/2014/main" xmlns="" id="{4E553D1F-1E87-EE4F-ACAE-DC98A76B2A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011834"/>
              </p:ext>
            </p:extLst>
          </p:nvPr>
        </p:nvGraphicFramePr>
        <p:xfrm>
          <a:off x="2023802" y="3079032"/>
          <a:ext cx="8144396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892">
                  <a:extLst>
                    <a:ext uri="{9D8B030D-6E8A-4147-A177-3AD203B41FA5}">
                      <a16:colId xmlns:a16="http://schemas.microsoft.com/office/drawing/2014/main" xmlns="" val="2433287712"/>
                    </a:ext>
                  </a:extLst>
                </a:gridCol>
                <a:gridCol w="1654346">
                  <a:extLst>
                    <a:ext uri="{9D8B030D-6E8A-4147-A177-3AD203B41FA5}">
                      <a16:colId xmlns:a16="http://schemas.microsoft.com/office/drawing/2014/main" xmlns="" val="1114414454"/>
                    </a:ext>
                  </a:extLst>
                </a:gridCol>
                <a:gridCol w="1018069">
                  <a:extLst>
                    <a:ext uri="{9D8B030D-6E8A-4147-A177-3AD203B41FA5}">
                      <a16:colId xmlns:a16="http://schemas.microsoft.com/office/drawing/2014/main" xmlns="" val="4030256392"/>
                    </a:ext>
                  </a:extLst>
                </a:gridCol>
                <a:gridCol w="2113887">
                  <a:extLst>
                    <a:ext uri="{9D8B030D-6E8A-4147-A177-3AD203B41FA5}">
                      <a16:colId xmlns:a16="http://schemas.microsoft.com/office/drawing/2014/main" xmlns="" val="2883527924"/>
                    </a:ext>
                  </a:extLst>
                </a:gridCol>
                <a:gridCol w="1286784">
                  <a:extLst>
                    <a:ext uri="{9D8B030D-6E8A-4147-A177-3AD203B41FA5}">
                      <a16:colId xmlns:a16="http://schemas.microsoft.com/office/drawing/2014/main" xmlns="" val="4193545437"/>
                    </a:ext>
                  </a:extLst>
                </a:gridCol>
                <a:gridCol w="1218418">
                  <a:extLst>
                    <a:ext uri="{9D8B030D-6E8A-4147-A177-3AD203B41FA5}">
                      <a16:colId xmlns:a16="http://schemas.microsoft.com/office/drawing/2014/main" xmlns="" val="3163636213"/>
                    </a:ext>
                  </a:extLst>
                </a:gridCol>
              </a:tblGrid>
              <a:tr h="233389">
                <a:tc>
                  <a:txBody>
                    <a:bodyPr/>
                    <a:lstStyle/>
                    <a:p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Target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349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b="1" dirty="0" err="1">
                          <a:solidFill>
                            <a:schemeClr val="bg1"/>
                          </a:solidFill>
                        </a:rPr>
                        <a:t>Tumors</a:t>
                      </a:r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349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NK source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349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CAR </a:t>
                      </a:r>
                      <a:r>
                        <a:rPr lang="it-IT" sz="1100" b="1" dirty="0" err="1">
                          <a:solidFill>
                            <a:schemeClr val="bg1"/>
                          </a:solidFill>
                        </a:rPr>
                        <a:t>structure</a:t>
                      </a:r>
                      <a:endParaRPr lang="it-IT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349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Stage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349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NCT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349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1665471"/>
                  </a:ext>
                </a:extLst>
              </a:tr>
              <a:tr h="233389">
                <a:tc>
                  <a:txBody>
                    <a:bodyPr/>
                    <a:lstStyle/>
                    <a:p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CD7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 err="1">
                          <a:solidFill>
                            <a:schemeClr val="bg1"/>
                          </a:solidFill>
                        </a:rPr>
                        <a:t>Lymphoma</a:t>
                      </a:r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it-IT" sz="1100" dirty="0" err="1">
                          <a:solidFill>
                            <a:schemeClr val="bg1"/>
                          </a:solidFill>
                        </a:rPr>
                        <a:t>leukemia</a:t>
                      </a:r>
                      <a:endParaRPr lang="it-IT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NK-92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CD28+4-1BB+CD3</a:t>
                      </a:r>
                      <a:r>
                        <a:rPr lang="el-GR" sz="11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ζ</a:t>
                      </a:r>
                      <a:endParaRPr lang="it-IT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I/II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NCT02742727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16826730"/>
                  </a:ext>
                </a:extLst>
              </a:tr>
              <a:tr h="233389">
                <a:tc>
                  <a:txBody>
                    <a:bodyPr/>
                    <a:lstStyle/>
                    <a:p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CD19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 err="1">
                          <a:solidFill>
                            <a:schemeClr val="bg1"/>
                          </a:solidFill>
                        </a:rPr>
                        <a:t>Lymphoma</a:t>
                      </a:r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it-IT" sz="1100" dirty="0" err="1">
                          <a:solidFill>
                            <a:schemeClr val="bg1"/>
                          </a:solidFill>
                        </a:rPr>
                        <a:t>leukemia</a:t>
                      </a:r>
                      <a:endParaRPr lang="it-IT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NK-92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CD28+4-1BB+CD3</a:t>
                      </a:r>
                      <a:r>
                        <a:rPr lang="el-GR" sz="11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ζ</a:t>
                      </a:r>
                      <a:endParaRPr lang="it-IT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I/II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NCT02892695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9740816"/>
                  </a:ext>
                </a:extLst>
              </a:tr>
              <a:tr h="233389">
                <a:tc>
                  <a:txBody>
                    <a:bodyPr/>
                    <a:lstStyle/>
                    <a:p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CD33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AML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NK-92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CD28+4-1BB+CD3</a:t>
                      </a:r>
                      <a:r>
                        <a:rPr lang="el-GR" sz="11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ζ</a:t>
                      </a:r>
                      <a:endParaRPr lang="it-IT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I/II (complete)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NCT02944162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0747777"/>
                  </a:ext>
                </a:extLst>
              </a:tr>
              <a:tr h="233389">
                <a:tc>
                  <a:txBody>
                    <a:bodyPr/>
                    <a:lstStyle/>
                    <a:p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MUC1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Solid </a:t>
                      </a:r>
                      <a:r>
                        <a:rPr lang="it-IT" sz="1100" dirty="0" err="1">
                          <a:solidFill>
                            <a:schemeClr val="bg1"/>
                          </a:solidFill>
                        </a:rPr>
                        <a:t>tumors</a:t>
                      </a:r>
                      <a:endParaRPr lang="it-IT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NK-92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 err="1">
                          <a:solidFill>
                            <a:schemeClr val="bg1"/>
                          </a:solidFill>
                        </a:rPr>
                        <a:t>Unknown</a:t>
                      </a:r>
                      <a:endParaRPr lang="it-IT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I/II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NCT02839954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234823"/>
                  </a:ext>
                </a:extLst>
              </a:tr>
              <a:tr h="233389">
                <a:tc>
                  <a:txBody>
                    <a:bodyPr/>
                    <a:lstStyle/>
                    <a:p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NR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NSCLC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NK-92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 err="1">
                          <a:solidFill>
                            <a:schemeClr val="bg1"/>
                          </a:solidFill>
                        </a:rPr>
                        <a:t>Unknown</a:t>
                      </a:r>
                      <a:endParaRPr lang="it-IT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NCT03656705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57592047"/>
                  </a:ext>
                </a:extLst>
              </a:tr>
              <a:tr h="233389">
                <a:tc>
                  <a:txBody>
                    <a:bodyPr/>
                    <a:lstStyle/>
                    <a:p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HER2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GBM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NK-92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CAR5.28.z (HER2.taNK)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NCT03383978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5235843"/>
                  </a:ext>
                </a:extLst>
              </a:tr>
              <a:tr h="233389">
                <a:tc>
                  <a:txBody>
                    <a:bodyPr/>
                    <a:lstStyle/>
                    <a:p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CD19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B-ALL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PB-NK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CD8</a:t>
                      </a:r>
                      <a:r>
                        <a:rPr lang="el-GR" sz="11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</a:t>
                      </a:r>
                      <a:r>
                        <a:rPr lang="it-IT" sz="1100" b="0" i="0" kern="1200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r>
                        <a:rPr lang="it-IT" sz="1100" b="0" i="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+4-1BB+CD3</a:t>
                      </a:r>
                      <a:r>
                        <a:rPr lang="el-GR" sz="11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ζ</a:t>
                      </a:r>
                      <a:endParaRPr lang="it-IT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II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NCT01974479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3314541"/>
                  </a:ext>
                </a:extLst>
              </a:tr>
              <a:tr h="2333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CD19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B-ALL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PB-NK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CD8</a:t>
                      </a:r>
                      <a:r>
                        <a:rPr lang="el-GR" sz="11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</a:t>
                      </a:r>
                      <a:r>
                        <a:rPr lang="it-IT" sz="1100" b="0" i="0" kern="1200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r>
                        <a:rPr lang="it-IT" sz="1100" b="0" i="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+4-1BB+CD3</a:t>
                      </a:r>
                      <a:r>
                        <a:rPr lang="el-GR" sz="11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ζ</a:t>
                      </a:r>
                      <a:endParaRPr lang="it-IT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I (complete)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NCT00995137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1267197"/>
                  </a:ext>
                </a:extLst>
              </a:tr>
              <a:tr h="2333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CD19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B-</a:t>
                      </a:r>
                      <a:r>
                        <a:rPr lang="it-IT" sz="1100" dirty="0" err="1">
                          <a:solidFill>
                            <a:schemeClr val="bg1"/>
                          </a:solidFill>
                        </a:rPr>
                        <a:t>lymphoma</a:t>
                      </a:r>
                      <a:endParaRPr lang="it-IT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UCB-NK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CD28+CD3</a:t>
                      </a:r>
                      <a:r>
                        <a:rPr lang="el-GR" sz="11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ζ</a:t>
                      </a:r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 +iCasp9+IL-15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I/II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NCT03056339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72907785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FE67C658-FB03-B74A-B81F-CF0A489B0E22}"/>
              </a:ext>
            </a:extLst>
          </p:cNvPr>
          <p:cNvSpPr txBox="1"/>
          <p:nvPr/>
        </p:nvSpPr>
        <p:spPr>
          <a:xfrm>
            <a:off x="0" y="6327651"/>
            <a:ext cx="105948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AML: acute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myeloid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leukemia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; ICR: </a:t>
            </a:r>
            <a:r>
              <a:rPr lang="it-IT" sz="800" i="1" dirty="0" err="1">
                <a:solidFill>
                  <a:schemeClr val="bg1"/>
                </a:solidFill>
                <a:latin typeface="+mn-lt"/>
              </a:rPr>
              <a:t>inverted</a:t>
            </a:r>
            <a:r>
              <a:rPr lang="it-IT" sz="8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+mn-lt"/>
              </a:rPr>
              <a:t>cytokine</a:t>
            </a:r>
            <a:r>
              <a:rPr lang="it-IT" sz="8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+mn-lt"/>
              </a:rPr>
              <a:t>receptor</a:t>
            </a:r>
            <a:r>
              <a:rPr lang="it-IT" sz="8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E719962E-9A55-764D-94F8-7DAA2E003CCA}"/>
              </a:ext>
            </a:extLst>
          </p:cNvPr>
          <p:cNvSpPr txBox="1"/>
          <p:nvPr/>
        </p:nvSpPr>
        <p:spPr>
          <a:xfrm>
            <a:off x="7567127" y="6357937"/>
            <a:ext cx="4624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da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Wang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, et al.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Cancer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Lett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2020; 472: 175–180 </a:t>
            </a:r>
            <a:endParaRPr lang="it-IT" sz="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it-IT" sz="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5165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xmlns="" id="{3020CE21-87BB-F34A-A718-65BE4B09C35E}"/>
              </a:ext>
            </a:extLst>
          </p:cNvPr>
          <p:cNvSpPr txBox="1">
            <a:spLocks/>
          </p:cNvSpPr>
          <p:nvPr/>
        </p:nvSpPr>
        <p:spPr>
          <a:xfrm>
            <a:off x="-1" y="506413"/>
            <a:ext cx="11804073" cy="480724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/>
                <a:ea typeface="ＭＳ Ｐゴシック" pitchFamily="-101" charset="-128"/>
                <a:cs typeface="ＭＳ Ｐゴシック" pitchFamily="-101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dirty="0" err="1"/>
              <a:t>Conclusions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01F44AB9-C9FA-3F4C-8C9D-0138C92620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6063" y="1633750"/>
            <a:ext cx="5962863" cy="408766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7D251F92-3B07-CB42-8B01-E4194FD1C216}"/>
              </a:ext>
            </a:extLst>
          </p:cNvPr>
          <p:cNvSpPr txBox="1"/>
          <p:nvPr/>
        </p:nvSpPr>
        <p:spPr>
          <a:xfrm>
            <a:off x="1461760" y="2177359"/>
            <a:ext cx="810076" cy="331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 </a:t>
            </a:r>
            <a:r>
              <a:rPr lang="it-IT" sz="10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it-IT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</a:t>
            </a:r>
          </a:p>
          <a:p>
            <a:r>
              <a:rPr lang="it-IT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1x10</a:t>
            </a:r>
            <a:r>
              <a:rPr lang="it-IT" sz="105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it-IT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r>
              <a:rPr lang="it-IT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/kg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09883F15-955B-1C4C-B3DA-8709B5F61A94}"/>
              </a:ext>
            </a:extLst>
          </p:cNvPr>
          <p:cNvSpPr txBox="1"/>
          <p:nvPr/>
        </p:nvSpPr>
        <p:spPr>
          <a:xfrm>
            <a:off x="1461760" y="3261124"/>
            <a:ext cx="810076" cy="331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 </a:t>
            </a:r>
            <a:r>
              <a:rPr lang="it-IT" sz="10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it-IT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</a:t>
            </a:r>
          </a:p>
          <a:p>
            <a:r>
              <a:rPr lang="it-IT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1x10</a:t>
            </a:r>
            <a:r>
              <a:rPr lang="it-IT" sz="105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it-IT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r>
              <a:rPr lang="it-IT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/kg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14CFCBC3-1F4E-344C-8D99-8E34CEB8CBA1}"/>
              </a:ext>
            </a:extLst>
          </p:cNvPr>
          <p:cNvSpPr txBox="1"/>
          <p:nvPr/>
        </p:nvSpPr>
        <p:spPr>
          <a:xfrm>
            <a:off x="1461760" y="4497379"/>
            <a:ext cx="810076" cy="331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 </a:t>
            </a:r>
            <a:r>
              <a:rPr lang="it-IT" sz="10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it-IT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</a:t>
            </a:r>
          </a:p>
          <a:p>
            <a:r>
              <a:rPr lang="it-IT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1x10</a:t>
            </a:r>
            <a:r>
              <a:rPr lang="it-IT" sz="105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it-IT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r>
              <a:rPr lang="it-IT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/kg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7CA1F027-C472-5249-9579-3DA4DD297EF1}"/>
              </a:ext>
            </a:extLst>
          </p:cNvPr>
          <p:cNvSpPr txBox="1"/>
          <p:nvPr/>
        </p:nvSpPr>
        <p:spPr>
          <a:xfrm rot="16200000">
            <a:off x="491040" y="3500616"/>
            <a:ext cx="1390897" cy="184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dose 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D2B824C7-860F-7349-8F2C-0D3526B1856D}"/>
              </a:ext>
            </a:extLst>
          </p:cNvPr>
          <p:cNvSpPr txBox="1"/>
          <p:nvPr/>
        </p:nvSpPr>
        <p:spPr>
          <a:xfrm>
            <a:off x="1437669" y="1402835"/>
            <a:ext cx="8499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</a:t>
            </a:r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endParaRPr lang="it-IT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F8746679-9BAD-3F45-B7A0-0FCEB6A338F2}"/>
              </a:ext>
            </a:extLst>
          </p:cNvPr>
          <p:cNvSpPr/>
          <p:nvPr/>
        </p:nvSpPr>
        <p:spPr bwMode="auto">
          <a:xfrm>
            <a:off x="1346484" y="1460214"/>
            <a:ext cx="108423" cy="108423"/>
          </a:xfrm>
          <a:prstGeom prst="rect">
            <a:avLst/>
          </a:prstGeom>
          <a:solidFill>
            <a:srgbClr val="B7942B"/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endParaRPr lang="it-IT">
              <a:latin typeface="Arial" pitchFamily="-65" charset="0"/>
              <a:cs typeface="ＭＳ Ｐゴシック" pitchFamily="-65" charset="-128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E2E93D6A-FCCA-8041-ACB5-819933418CDE}"/>
              </a:ext>
            </a:extLst>
          </p:cNvPr>
          <p:cNvSpPr txBox="1"/>
          <p:nvPr/>
        </p:nvSpPr>
        <p:spPr>
          <a:xfrm>
            <a:off x="2538582" y="1402835"/>
            <a:ext cx="3273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0DB44634-4AB2-A443-A92D-4360EC68FBCB}"/>
              </a:ext>
            </a:extLst>
          </p:cNvPr>
          <p:cNvSpPr/>
          <p:nvPr/>
        </p:nvSpPr>
        <p:spPr bwMode="auto">
          <a:xfrm>
            <a:off x="2447397" y="1460214"/>
            <a:ext cx="108423" cy="108423"/>
          </a:xfrm>
          <a:prstGeom prst="rect">
            <a:avLst/>
          </a:prstGeom>
          <a:solidFill>
            <a:srgbClr val="6E349F"/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endParaRPr lang="it-IT">
              <a:latin typeface="Arial" pitchFamily="-65" charset="0"/>
              <a:cs typeface="ＭＳ Ｐゴシック" pitchFamily="-65" charset="-128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15D9245F-CBEB-C245-943F-8A67E9F03DB0}"/>
              </a:ext>
            </a:extLst>
          </p:cNvPr>
          <p:cNvSpPr txBox="1"/>
          <p:nvPr/>
        </p:nvSpPr>
        <p:spPr>
          <a:xfrm>
            <a:off x="3101549" y="1402835"/>
            <a:ext cx="9316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CR, MRD+ (BM)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46FE9A52-6790-A247-9453-B8197B3C6E45}"/>
              </a:ext>
            </a:extLst>
          </p:cNvPr>
          <p:cNvSpPr/>
          <p:nvPr/>
        </p:nvSpPr>
        <p:spPr bwMode="auto">
          <a:xfrm>
            <a:off x="3010364" y="1460214"/>
            <a:ext cx="108423" cy="108423"/>
          </a:xfrm>
          <a:prstGeom prst="rect">
            <a:avLst/>
          </a:prstGeom>
          <a:solidFill>
            <a:srgbClr val="3A2C58"/>
          </a:solidFill>
          <a:ln w="3175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endParaRPr lang="it-IT">
              <a:latin typeface="Arial" pitchFamily="-65" charset="0"/>
              <a:cs typeface="ＭＳ Ｐゴシック" pitchFamily="-65" charset="-128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A53C330F-6D63-0D4B-8E07-7B5800D4FA38}"/>
              </a:ext>
            </a:extLst>
          </p:cNvPr>
          <p:cNvSpPr txBox="1"/>
          <p:nvPr/>
        </p:nvSpPr>
        <p:spPr>
          <a:xfrm>
            <a:off x="4320802" y="1402835"/>
            <a:ext cx="9060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CR, MRD- (BM)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32C63FE7-A8E0-784C-A4E1-A73A09959F50}"/>
              </a:ext>
            </a:extLst>
          </p:cNvPr>
          <p:cNvSpPr/>
          <p:nvPr/>
        </p:nvSpPr>
        <p:spPr bwMode="auto">
          <a:xfrm>
            <a:off x="4229617" y="1460214"/>
            <a:ext cx="108423" cy="108423"/>
          </a:xfrm>
          <a:prstGeom prst="rect">
            <a:avLst/>
          </a:prstGeom>
          <a:solidFill>
            <a:srgbClr val="87968F"/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endParaRPr lang="it-IT">
              <a:latin typeface="Arial" pitchFamily="-65" charset="0"/>
              <a:cs typeface="ＭＳ Ｐゴシック" pitchFamily="-65" charset="-128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5D2BCB85-4AE5-CC45-BF60-AB54FE8AB0D4}"/>
              </a:ext>
            </a:extLst>
          </p:cNvPr>
          <p:cNvSpPr txBox="1"/>
          <p:nvPr/>
        </p:nvSpPr>
        <p:spPr>
          <a:xfrm>
            <a:off x="5464303" y="1402835"/>
            <a:ext cx="463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HSCT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0E1B2B6E-94DC-194E-8815-B0D628C5CC65}"/>
              </a:ext>
            </a:extLst>
          </p:cNvPr>
          <p:cNvSpPr/>
          <p:nvPr/>
        </p:nvSpPr>
        <p:spPr bwMode="auto">
          <a:xfrm>
            <a:off x="5373118" y="1460214"/>
            <a:ext cx="108423" cy="108423"/>
          </a:xfrm>
          <a:prstGeom prst="rect">
            <a:avLst/>
          </a:prstGeom>
          <a:solidFill>
            <a:srgbClr val="689735"/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endParaRPr lang="it-IT">
              <a:latin typeface="Arial" pitchFamily="-65" charset="0"/>
              <a:cs typeface="ＭＳ Ｐゴシック" pitchFamily="-65" charset="-128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0F004B75-F0C6-5B4B-A716-D28E0C5137CD}"/>
              </a:ext>
            </a:extLst>
          </p:cNvPr>
          <p:cNvSpPr txBox="1"/>
          <p:nvPr/>
        </p:nvSpPr>
        <p:spPr>
          <a:xfrm>
            <a:off x="6084896" y="1402835"/>
            <a:ext cx="12506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Relapse or </a:t>
            </a:r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progression</a:t>
            </a:r>
            <a:endParaRPr lang="it-IT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xmlns="" id="{949A7D36-2F06-D948-AFDB-D4092BE9739B}"/>
              </a:ext>
            </a:extLst>
          </p:cNvPr>
          <p:cNvSpPr/>
          <p:nvPr/>
        </p:nvSpPr>
        <p:spPr bwMode="auto">
          <a:xfrm>
            <a:off x="5993711" y="1460214"/>
            <a:ext cx="108423" cy="108423"/>
          </a:xfrm>
          <a:prstGeom prst="rect">
            <a:avLst/>
          </a:prstGeom>
          <a:solidFill>
            <a:srgbClr val="D9562D"/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endParaRPr lang="it-IT">
              <a:latin typeface="Arial" pitchFamily="-65" charset="0"/>
              <a:cs typeface="ＭＳ Ｐゴシック" pitchFamily="-65" charset="-128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923AF10D-2EF2-664E-902A-5851AF4AA776}"/>
              </a:ext>
            </a:extLst>
          </p:cNvPr>
          <p:cNvSpPr txBox="1"/>
          <p:nvPr/>
        </p:nvSpPr>
        <p:spPr>
          <a:xfrm>
            <a:off x="2785525" y="1609267"/>
            <a:ext cx="9364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Lost to follow-up</a:t>
            </a:r>
          </a:p>
        </p:txBody>
      </p:sp>
      <p:cxnSp>
        <p:nvCxnSpPr>
          <p:cNvPr id="22" name="Connettore 1 21">
            <a:extLst>
              <a:ext uri="{FF2B5EF4-FFF2-40B4-BE49-F238E27FC236}">
                <a16:creationId xmlns:a16="http://schemas.microsoft.com/office/drawing/2014/main" xmlns="" id="{4B3EAFAC-78F9-B445-B432-EC3F0D0DA350}"/>
              </a:ext>
            </a:extLst>
          </p:cNvPr>
          <p:cNvCxnSpPr/>
          <p:nvPr/>
        </p:nvCxnSpPr>
        <p:spPr>
          <a:xfrm>
            <a:off x="2595722" y="1712864"/>
            <a:ext cx="172581" cy="0"/>
          </a:xfrm>
          <a:prstGeom prst="line">
            <a:avLst/>
          </a:prstGeom>
          <a:noFill/>
          <a:ln w="19050" cap="sq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23" name="Connettore 1 22">
            <a:extLst>
              <a:ext uri="{FF2B5EF4-FFF2-40B4-BE49-F238E27FC236}">
                <a16:creationId xmlns:a16="http://schemas.microsoft.com/office/drawing/2014/main" xmlns="" id="{0DD17062-618F-3D48-A369-AF11703435DD}"/>
              </a:ext>
            </a:extLst>
          </p:cNvPr>
          <p:cNvCxnSpPr>
            <a:cxnSpLocks/>
          </p:cNvCxnSpPr>
          <p:nvPr/>
        </p:nvCxnSpPr>
        <p:spPr>
          <a:xfrm>
            <a:off x="2773234" y="1673200"/>
            <a:ext cx="0" cy="79327"/>
          </a:xfrm>
          <a:prstGeom prst="line">
            <a:avLst/>
          </a:prstGeom>
          <a:noFill/>
          <a:ln w="19050" cap="sq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lg" len="lg"/>
          </a:ln>
        </p:spPr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9B9DF842-2B9A-494F-933F-D4680C48A18A}"/>
              </a:ext>
            </a:extLst>
          </p:cNvPr>
          <p:cNvSpPr txBox="1"/>
          <p:nvPr/>
        </p:nvSpPr>
        <p:spPr>
          <a:xfrm>
            <a:off x="4151381" y="1609267"/>
            <a:ext cx="7633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follow-up</a:t>
            </a:r>
          </a:p>
        </p:txBody>
      </p:sp>
      <p:cxnSp>
        <p:nvCxnSpPr>
          <p:cNvPr id="25" name="Connettore 1 24">
            <a:extLst>
              <a:ext uri="{FF2B5EF4-FFF2-40B4-BE49-F238E27FC236}">
                <a16:creationId xmlns:a16="http://schemas.microsoft.com/office/drawing/2014/main" xmlns="" id="{69B8C1AF-EB35-A045-A736-3E2AB45C7E07}"/>
              </a:ext>
            </a:extLst>
          </p:cNvPr>
          <p:cNvCxnSpPr/>
          <p:nvPr/>
        </p:nvCxnSpPr>
        <p:spPr>
          <a:xfrm>
            <a:off x="3961579" y="1712864"/>
            <a:ext cx="172581" cy="0"/>
          </a:xfrm>
          <a:prstGeom prst="line">
            <a:avLst/>
          </a:prstGeom>
          <a:noFill/>
          <a:ln w="19050" cap="sq" cmpd="sng" algn="ctr">
            <a:solidFill>
              <a:schemeClr val="bg1"/>
            </a:solidFill>
            <a:prstDash val="solid"/>
            <a:miter lim="800000"/>
            <a:headEnd type="none" w="med" len="med"/>
            <a:tailEnd type="triangle" w="lg" len="med"/>
          </a:ln>
        </p:spPr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xmlns="" id="{D26F0C00-C5C5-5F4E-9786-B2D36D071C2F}"/>
              </a:ext>
            </a:extLst>
          </p:cNvPr>
          <p:cNvSpPr txBox="1"/>
          <p:nvPr/>
        </p:nvSpPr>
        <p:spPr>
          <a:xfrm>
            <a:off x="5359450" y="1609267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Died</a:t>
            </a:r>
            <a:endParaRPr lang="it-IT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Connettore 1 26">
            <a:extLst>
              <a:ext uri="{FF2B5EF4-FFF2-40B4-BE49-F238E27FC236}">
                <a16:creationId xmlns:a16="http://schemas.microsoft.com/office/drawing/2014/main" xmlns="" id="{811866A0-D11F-E54C-8630-6F7D0E679463}"/>
              </a:ext>
            </a:extLst>
          </p:cNvPr>
          <p:cNvCxnSpPr/>
          <p:nvPr/>
        </p:nvCxnSpPr>
        <p:spPr>
          <a:xfrm>
            <a:off x="5169648" y="1712864"/>
            <a:ext cx="172581" cy="0"/>
          </a:xfrm>
          <a:prstGeom prst="line">
            <a:avLst/>
          </a:prstGeom>
          <a:noFill/>
          <a:ln w="19050" cap="sq" cmpd="sng" algn="ctr">
            <a:solidFill>
              <a:schemeClr val="bg1"/>
            </a:solidFill>
            <a:prstDash val="solid"/>
            <a:miter lim="800000"/>
            <a:headEnd type="none" w="med" len="med"/>
            <a:tailEnd type="oval" w="med" len="med"/>
          </a:ln>
        </p:spPr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9660A1F0-B500-9242-AFEE-1AE60B09AB8D}"/>
              </a:ext>
            </a:extLst>
          </p:cNvPr>
          <p:cNvSpPr txBox="1"/>
          <p:nvPr/>
        </p:nvSpPr>
        <p:spPr>
          <a:xfrm>
            <a:off x="3764700" y="5549397"/>
            <a:ext cx="2150823" cy="202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0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it-IT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it-IT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infusion</a:t>
            </a:r>
            <a:r>
              <a:rPr lang="it-IT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CAR-NK </a:t>
            </a:r>
            <a:r>
              <a:rPr lang="it-IT" sz="10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endParaRPr lang="it-IT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xmlns="" id="{7223CA7E-DB52-7F40-8F86-5838E56DCE6C}"/>
              </a:ext>
            </a:extLst>
          </p:cNvPr>
          <p:cNvSpPr txBox="1"/>
          <p:nvPr/>
        </p:nvSpPr>
        <p:spPr>
          <a:xfrm>
            <a:off x="2723999" y="3776318"/>
            <a:ext cx="804959" cy="1965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Lenalidomide</a:t>
            </a:r>
            <a:endParaRPr lang="it-I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xmlns="" id="{89346823-5CCF-D545-9831-135F84EB445D}"/>
              </a:ext>
            </a:extLst>
          </p:cNvPr>
          <p:cNvSpPr txBox="1"/>
          <p:nvPr/>
        </p:nvSpPr>
        <p:spPr>
          <a:xfrm>
            <a:off x="2956886" y="3174238"/>
            <a:ext cx="684701" cy="1965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Venetoclax</a:t>
            </a:r>
            <a:endParaRPr lang="it-I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xmlns="" id="{B491495D-9F39-084B-8FB8-78F1311F39A4}"/>
              </a:ext>
            </a:extLst>
          </p:cNvPr>
          <p:cNvSpPr txBox="1"/>
          <p:nvPr/>
        </p:nvSpPr>
        <p:spPr>
          <a:xfrm>
            <a:off x="4327612" y="2551262"/>
            <a:ext cx="781932" cy="1965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Rituximab</a:t>
            </a:r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x4</a:t>
            </a:r>
          </a:p>
        </p:txBody>
      </p:sp>
      <p:sp>
        <p:nvSpPr>
          <p:cNvPr id="32" name="Rettangolo con angoli arrotondati 31">
            <a:extLst>
              <a:ext uri="{FF2B5EF4-FFF2-40B4-BE49-F238E27FC236}">
                <a16:creationId xmlns:a16="http://schemas.microsoft.com/office/drawing/2014/main" xmlns="" id="{6762E7A3-FF63-A146-A75E-2B95DCACD12A}"/>
              </a:ext>
            </a:extLst>
          </p:cNvPr>
          <p:cNvSpPr/>
          <p:nvPr/>
        </p:nvSpPr>
        <p:spPr bwMode="auto">
          <a:xfrm>
            <a:off x="8135451" y="2508963"/>
            <a:ext cx="2792472" cy="2132403"/>
          </a:xfrm>
          <a:prstGeom prst="roundRect">
            <a:avLst>
              <a:gd name="adj" fmla="val 8359"/>
            </a:avLst>
          </a:prstGeom>
          <a:noFill/>
          <a:ln w="12700" cap="sq" cmpd="sng" algn="ctr">
            <a:solidFill>
              <a:schemeClr val="bg1"/>
            </a:solidFill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</a:t>
            </a:r>
          </a:p>
          <a:p>
            <a:pPr algn="ctr"/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CD19-positive </a:t>
            </a: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cancers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majority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endParaRPr lang="it-I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treatment with CAR-NK</a:t>
            </a:r>
          </a:p>
          <a:p>
            <a:pPr algn="ctr"/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major </a:t>
            </a: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toxic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endParaRPr lang="it-I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xmlns="" id="{34BA3164-43CE-C148-9CA8-77929C94CF26}"/>
              </a:ext>
            </a:extLst>
          </p:cNvPr>
          <p:cNvSpPr txBox="1"/>
          <p:nvPr/>
        </p:nvSpPr>
        <p:spPr>
          <a:xfrm>
            <a:off x="7567127" y="6357937"/>
            <a:ext cx="4624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da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Liu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E, et al.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N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Engl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Med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2020; 382: 545–553</a:t>
            </a:r>
            <a:endParaRPr lang="it-IT" sz="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it-IT" sz="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it-IT" sz="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87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xmlns="" id="{3020CE21-87BB-F34A-A718-65BE4B09C35E}"/>
              </a:ext>
            </a:extLst>
          </p:cNvPr>
          <p:cNvSpPr txBox="1">
            <a:spLocks/>
          </p:cNvSpPr>
          <p:nvPr/>
        </p:nvSpPr>
        <p:spPr>
          <a:xfrm>
            <a:off x="-46188" y="513845"/>
            <a:ext cx="11804073" cy="480724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/>
                <a:ea typeface="ＭＳ Ｐゴシック" pitchFamily="-101" charset="-128"/>
                <a:cs typeface="ＭＳ Ｐゴシック" pitchFamily="-101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dirty="0"/>
              <a:t> CAR-T in </a:t>
            </a:r>
            <a:r>
              <a:rPr lang="it-IT" dirty="0" err="1"/>
              <a:t>Humanitas</a:t>
            </a:r>
            <a:endParaRPr lang="it-IT" dirty="0"/>
          </a:p>
        </p:txBody>
      </p:sp>
      <p:sp>
        <p:nvSpPr>
          <p:cNvPr id="40" name="Rettangolo con angoli arrotondati 39">
            <a:extLst>
              <a:ext uri="{FF2B5EF4-FFF2-40B4-BE49-F238E27FC236}">
                <a16:creationId xmlns:a16="http://schemas.microsoft.com/office/drawing/2014/main" xmlns="" id="{044D4EF2-D918-DE47-BC5E-0741652520E9}"/>
              </a:ext>
            </a:extLst>
          </p:cNvPr>
          <p:cNvSpPr/>
          <p:nvPr/>
        </p:nvSpPr>
        <p:spPr bwMode="auto">
          <a:xfrm>
            <a:off x="5939751" y="1383169"/>
            <a:ext cx="1043458" cy="768864"/>
          </a:xfrm>
          <a:prstGeom prst="roundRect">
            <a:avLst>
              <a:gd name="adj" fmla="val 8623"/>
            </a:avLst>
          </a:prstGeom>
          <a:noFill/>
          <a:ln w="12700" cap="sq" cmpd="sng" algn="ctr">
            <a:solidFill>
              <a:schemeClr val="bg1"/>
            </a:solidFill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 defTabSz="514299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NHL</a:t>
            </a:r>
          </a:p>
        </p:txBody>
      </p:sp>
      <p:sp>
        <p:nvSpPr>
          <p:cNvPr id="41" name="Rettangolo con angoli arrotondati 40">
            <a:extLst>
              <a:ext uri="{FF2B5EF4-FFF2-40B4-BE49-F238E27FC236}">
                <a16:creationId xmlns:a16="http://schemas.microsoft.com/office/drawing/2014/main" xmlns="" id="{B24F9F3E-8A6B-7045-8DE7-9CCD2DAFA398}"/>
              </a:ext>
            </a:extLst>
          </p:cNvPr>
          <p:cNvSpPr/>
          <p:nvPr/>
        </p:nvSpPr>
        <p:spPr bwMode="auto">
          <a:xfrm>
            <a:off x="7326453" y="1383169"/>
            <a:ext cx="1254213" cy="768864"/>
          </a:xfrm>
          <a:prstGeom prst="roundRect">
            <a:avLst>
              <a:gd name="adj" fmla="val 9628"/>
            </a:avLst>
          </a:prstGeom>
          <a:noFill/>
          <a:ln w="12700" cap="sq" cmpd="sng" algn="ctr">
            <a:solidFill>
              <a:schemeClr val="bg1"/>
            </a:solidFill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 defTabSz="514299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PMBCL</a:t>
            </a:r>
          </a:p>
          <a:p>
            <a:pPr algn="ctr" defTabSz="514299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DLBCL</a:t>
            </a:r>
          </a:p>
          <a:p>
            <a:pPr algn="ctr" defTabSz="514299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ALL</a:t>
            </a:r>
          </a:p>
        </p:txBody>
      </p:sp>
      <p:sp>
        <p:nvSpPr>
          <p:cNvPr id="42" name="Rettangolo con angoli arrotondati 41">
            <a:extLst>
              <a:ext uri="{FF2B5EF4-FFF2-40B4-BE49-F238E27FC236}">
                <a16:creationId xmlns:a16="http://schemas.microsoft.com/office/drawing/2014/main" xmlns="" id="{A5C5D82C-D2E5-5648-AE7D-2C95F4EF901A}"/>
              </a:ext>
            </a:extLst>
          </p:cNvPr>
          <p:cNvSpPr/>
          <p:nvPr/>
        </p:nvSpPr>
        <p:spPr bwMode="auto">
          <a:xfrm>
            <a:off x="4872288" y="2729682"/>
            <a:ext cx="1386702" cy="768864"/>
          </a:xfrm>
          <a:prstGeom prst="roundRect">
            <a:avLst>
              <a:gd name="adj" fmla="val 9628"/>
            </a:avLst>
          </a:prstGeom>
          <a:solidFill>
            <a:schemeClr val="bg1">
              <a:alpha val="14036"/>
            </a:schemeClr>
          </a:solidFill>
          <a:ln w="12700" cap="sq" cmpd="sng" algn="ctr">
            <a:solidFill>
              <a:schemeClr val="bg1"/>
            </a:solidFill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 defTabSz="514299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</a:t>
            </a:r>
          </a:p>
          <a:p>
            <a:pPr algn="ctr" defTabSz="514299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(68%)</a:t>
            </a:r>
          </a:p>
        </p:txBody>
      </p:sp>
      <p:sp>
        <p:nvSpPr>
          <p:cNvPr id="43" name="Rettangolo con angoli arrotondati 42">
            <a:extLst>
              <a:ext uri="{FF2B5EF4-FFF2-40B4-BE49-F238E27FC236}">
                <a16:creationId xmlns:a16="http://schemas.microsoft.com/office/drawing/2014/main" xmlns="" id="{AA477DB0-6616-3F4F-88A2-E6B13D91BE8F}"/>
              </a:ext>
            </a:extLst>
          </p:cNvPr>
          <p:cNvSpPr/>
          <p:nvPr/>
        </p:nvSpPr>
        <p:spPr bwMode="auto">
          <a:xfrm>
            <a:off x="4877365" y="3501312"/>
            <a:ext cx="1386702" cy="768864"/>
          </a:xfrm>
          <a:prstGeom prst="roundRect">
            <a:avLst>
              <a:gd name="adj" fmla="val 9628"/>
            </a:avLst>
          </a:prstGeom>
          <a:solidFill>
            <a:schemeClr val="bg1">
              <a:alpha val="14036"/>
            </a:schemeClr>
          </a:solidFill>
          <a:ln w="12700" cap="sq" cmpd="sng" algn="ctr">
            <a:solidFill>
              <a:schemeClr val="bg1"/>
            </a:solidFill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 defTabSz="514299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APHERESIZED</a:t>
            </a:r>
          </a:p>
          <a:p>
            <a:pPr algn="ctr" defTabSz="514299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n=24 (100%)</a:t>
            </a:r>
          </a:p>
        </p:txBody>
      </p:sp>
      <p:sp>
        <p:nvSpPr>
          <p:cNvPr id="44" name="Rettangolo con angoli arrotondati 43">
            <a:extLst>
              <a:ext uri="{FF2B5EF4-FFF2-40B4-BE49-F238E27FC236}">
                <a16:creationId xmlns:a16="http://schemas.microsoft.com/office/drawing/2014/main" xmlns="" id="{67B5D2F3-4FFE-8141-B1A8-1CCA7C045544}"/>
              </a:ext>
            </a:extLst>
          </p:cNvPr>
          <p:cNvSpPr/>
          <p:nvPr/>
        </p:nvSpPr>
        <p:spPr bwMode="auto">
          <a:xfrm>
            <a:off x="6769924" y="2729682"/>
            <a:ext cx="1304323" cy="768864"/>
          </a:xfrm>
          <a:prstGeom prst="roundRect">
            <a:avLst>
              <a:gd name="adj" fmla="val 9628"/>
            </a:avLst>
          </a:prstGeom>
          <a:noFill/>
          <a:ln w="12700" cap="sq" cmpd="sng" algn="ctr">
            <a:solidFill>
              <a:srgbClr val="F16530"/>
            </a:solidFill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 defTabSz="514299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ELIGIBLE</a:t>
            </a:r>
          </a:p>
          <a:p>
            <a:pPr algn="ctr" defTabSz="514299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</a:t>
            </a:r>
          </a:p>
        </p:txBody>
      </p:sp>
      <p:sp>
        <p:nvSpPr>
          <p:cNvPr id="45" name="Rettangolo con angoli arrotondati 44">
            <a:extLst>
              <a:ext uri="{FF2B5EF4-FFF2-40B4-BE49-F238E27FC236}">
                <a16:creationId xmlns:a16="http://schemas.microsoft.com/office/drawing/2014/main" xmlns="" id="{4F9AFB95-9B33-FF4E-862D-CEE51BA36BAE}"/>
              </a:ext>
            </a:extLst>
          </p:cNvPr>
          <p:cNvSpPr/>
          <p:nvPr/>
        </p:nvSpPr>
        <p:spPr bwMode="auto">
          <a:xfrm>
            <a:off x="2984805" y="2729682"/>
            <a:ext cx="1386702" cy="768864"/>
          </a:xfrm>
          <a:prstGeom prst="roundRect">
            <a:avLst>
              <a:gd name="adj" fmla="val 8623"/>
            </a:avLst>
          </a:prstGeom>
          <a:noFill/>
          <a:ln w="12700" cap="sq" cmpd="sng" algn="ctr">
            <a:solidFill>
              <a:schemeClr val="bg1"/>
            </a:solidFill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 defTabSz="514299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SPERIMENTAL CAR-T PROGRAM</a:t>
            </a:r>
          </a:p>
          <a:p>
            <a:pPr algn="ctr" defTabSz="514299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xmlns="" id="{59D099F7-21CB-1D48-A8F1-EDC8A65BB321}"/>
              </a:ext>
            </a:extLst>
          </p:cNvPr>
          <p:cNvSpPr/>
          <p:nvPr/>
        </p:nvSpPr>
        <p:spPr bwMode="auto">
          <a:xfrm>
            <a:off x="4888054" y="4617005"/>
            <a:ext cx="1386702" cy="966547"/>
          </a:xfrm>
          <a:prstGeom prst="roundRect">
            <a:avLst>
              <a:gd name="adj" fmla="val 8668"/>
            </a:avLst>
          </a:prstGeom>
          <a:noFill/>
          <a:ln w="15875" cap="sq" cmpd="sng" algn="ctr">
            <a:solidFill>
              <a:srgbClr val="6E349F"/>
            </a:solidFill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 defTabSz="514299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WAITING FOR INFUSION</a:t>
            </a:r>
          </a:p>
          <a:p>
            <a:pPr algn="ctr" defTabSz="514299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47" name="Rettangolo con angoli arrotondati 46">
            <a:extLst>
              <a:ext uri="{FF2B5EF4-FFF2-40B4-BE49-F238E27FC236}">
                <a16:creationId xmlns:a16="http://schemas.microsoft.com/office/drawing/2014/main" xmlns="" id="{60CA80BC-7313-3F43-A185-3FF90C5F5A1C}"/>
              </a:ext>
            </a:extLst>
          </p:cNvPr>
          <p:cNvSpPr/>
          <p:nvPr/>
        </p:nvSpPr>
        <p:spPr bwMode="auto">
          <a:xfrm>
            <a:off x="2808334" y="4617005"/>
            <a:ext cx="1386702" cy="966547"/>
          </a:xfrm>
          <a:prstGeom prst="roundRect">
            <a:avLst>
              <a:gd name="adj" fmla="val 9468"/>
            </a:avLst>
          </a:prstGeom>
          <a:noFill/>
          <a:ln w="15875" cap="sq" cmpd="sng" algn="ctr">
            <a:solidFill>
              <a:srgbClr val="6E349F"/>
            </a:solidFill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 defTabSz="514299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INFUSED</a:t>
            </a:r>
          </a:p>
          <a:p>
            <a:pPr marL="171450" indent="-171450" defTabSz="514299">
              <a:spcBef>
                <a:spcPts val="300"/>
              </a:spcBef>
              <a:buClr>
                <a:srgbClr val="F16530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protocol driven</a:t>
            </a:r>
          </a:p>
          <a:p>
            <a:pPr marL="171450" indent="-171450" defTabSz="514299">
              <a:spcBef>
                <a:spcPts val="300"/>
              </a:spcBef>
              <a:buClr>
                <a:srgbClr val="F16530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rapidly progressive disease</a:t>
            </a:r>
          </a:p>
        </p:txBody>
      </p:sp>
      <p:sp>
        <p:nvSpPr>
          <p:cNvPr id="48" name="Rettangolo con angoli arrotondati 47">
            <a:extLst>
              <a:ext uri="{FF2B5EF4-FFF2-40B4-BE49-F238E27FC236}">
                <a16:creationId xmlns:a16="http://schemas.microsoft.com/office/drawing/2014/main" xmlns="" id="{F76332AB-25FB-D441-ACF0-E1513E7F7136}"/>
              </a:ext>
            </a:extLst>
          </p:cNvPr>
          <p:cNvSpPr/>
          <p:nvPr/>
        </p:nvSpPr>
        <p:spPr bwMode="auto">
          <a:xfrm>
            <a:off x="6844072" y="4617005"/>
            <a:ext cx="1386702" cy="966547"/>
          </a:xfrm>
          <a:prstGeom prst="roundRect">
            <a:avLst>
              <a:gd name="adj" fmla="val 8668"/>
            </a:avLst>
          </a:prstGeom>
          <a:noFill/>
          <a:ln w="15875" cap="sq" cmpd="sng" algn="ctr">
            <a:solidFill>
              <a:srgbClr val="6E349F"/>
            </a:solidFill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 defTabSz="514299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INFUSED</a:t>
            </a:r>
          </a:p>
          <a:p>
            <a:pPr algn="ctr" defTabSz="514299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49" name="Rettangolo con angoli arrotondati 48">
            <a:extLst>
              <a:ext uri="{FF2B5EF4-FFF2-40B4-BE49-F238E27FC236}">
                <a16:creationId xmlns:a16="http://schemas.microsoft.com/office/drawing/2014/main" xmlns="" id="{E3824D9A-106F-E045-BE4A-9A18E8C6953D}"/>
              </a:ext>
            </a:extLst>
          </p:cNvPr>
          <p:cNvSpPr/>
          <p:nvPr/>
        </p:nvSpPr>
        <p:spPr bwMode="auto">
          <a:xfrm>
            <a:off x="7038754" y="5459852"/>
            <a:ext cx="1028263" cy="244458"/>
          </a:xfrm>
          <a:prstGeom prst="roundRect">
            <a:avLst/>
          </a:prstGeom>
          <a:solidFill>
            <a:srgbClr val="F16530"/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r>
              <a:rPr lang="it-IT" sz="1100" b="1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rPr>
              <a:t>TODAY</a:t>
            </a:r>
          </a:p>
        </p:txBody>
      </p:sp>
      <p:cxnSp>
        <p:nvCxnSpPr>
          <p:cNvPr id="51" name="Connettore 4 50">
            <a:extLst>
              <a:ext uri="{FF2B5EF4-FFF2-40B4-BE49-F238E27FC236}">
                <a16:creationId xmlns:a16="http://schemas.microsoft.com/office/drawing/2014/main" xmlns="" id="{39EBE9A1-86EA-764E-A7C1-2D363B968D79}"/>
              </a:ext>
            </a:extLst>
          </p:cNvPr>
          <p:cNvCxnSpPr>
            <a:stCxn id="47" idx="0"/>
            <a:endCxn id="48" idx="0"/>
          </p:cNvCxnSpPr>
          <p:nvPr/>
        </p:nvCxnSpPr>
        <p:spPr>
          <a:xfrm rot="5400000" flipH="1" flipV="1">
            <a:off x="5519554" y="2599136"/>
            <a:ext cx="11060" cy="4035738"/>
          </a:xfrm>
          <a:prstGeom prst="bentConnector3">
            <a:avLst>
              <a:gd name="adj1" fmla="val 1800000"/>
            </a:avLst>
          </a:prstGeom>
          <a:noFill/>
          <a:ln w="12700" cap="sq" cmpd="sng" algn="ctr">
            <a:solidFill>
              <a:schemeClr val="bg1"/>
            </a:solidFill>
            <a:prstDash val="solid"/>
            <a:miter lim="800000"/>
            <a:headEnd type="arrow" w="lg" len="med"/>
            <a:tailEnd type="arrow" w="lg" len="med"/>
          </a:ln>
        </p:spPr>
      </p:cxnSp>
      <p:cxnSp>
        <p:nvCxnSpPr>
          <p:cNvPr id="53" name="Connettore 2 52">
            <a:extLst>
              <a:ext uri="{FF2B5EF4-FFF2-40B4-BE49-F238E27FC236}">
                <a16:creationId xmlns:a16="http://schemas.microsoft.com/office/drawing/2014/main" xmlns="" id="{13D0AE8C-6D56-BC48-84EF-D1F61628B5EF}"/>
              </a:ext>
            </a:extLst>
          </p:cNvPr>
          <p:cNvCxnSpPr/>
          <p:nvPr/>
        </p:nvCxnSpPr>
        <p:spPr>
          <a:xfrm>
            <a:off x="5565639" y="4290734"/>
            <a:ext cx="0" cy="331802"/>
          </a:xfrm>
          <a:prstGeom prst="straightConnector1">
            <a:avLst/>
          </a:prstGeom>
          <a:noFill/>
          <a:ln w="12700" cap="sq" cmpd="sng" algn="ctr">
            <a:solidFill>
              <a:schemeClr val="bg1"/>
            </a:solidFill>
            <a:prstDash val="solid"/>
            <a:miter lim="800000"/>
            <a:headEnd type="none" w="med" len="med"/>
            <a:tailEnd type="arrow" w="lg" len="med"/>
          </a:ln>
        </p:spPr>
      </p:cxnSp>
      <p:cxnSp>
        <p:nvCxnSpPr>
          <p:cNvPr id="54" name="Connettore 2 53">
            <a:extLst>
              <a:ext uri="{FF2B5EF4-FFF2-40B4-BE49-F238E27FC236}">
                <a16:creationId xmlns:a16="http://schemas.microsoft.com/office/drawing/2014/main" xmlns="" id="{E4674E44-F782-124E-A4F1-65B85247613F}"/>
              </a:ext>
            </a:extLst>
          </p:cNvPr>
          <p:cNvCxnSpPr>
            <a:cxnSpLocks/>
            <a:stCxn id="42" idx="1"/>
          </p:cNvCxnSpPr>
          <p:nvPr/>
        </p:nvCxnSpPr>
        <p:spPr>
          <a:xfrm flipH="1" flipV="1">
            <a:off x="4371509" y="3111488"/>
            <a:ext cx="500778" cy="2627"/>
          </a:xfrm>
          <a:prstGeom prst="straightConnector1">
            <a:avLst/>
          </a:prstGeom>
          <a:noFill/>
          <a:ln w="12700" cap="sq" cmpd="sng" algn="ctr">
            <a:solidFill>
              <a:schemeClr val="bg1"/>
            </a:solidFill>
            <a:prstDash val="solid"/>
            <a:miter lim="800000"/>
            <a:headEnd type="none" w="med" len="med"/>
            <a:tailEnd type="arrow" w="lg" len="med"/>
          </a:ln>
        </p:spPr>
      </p:cxnSp>
      <p:cxnSp>
        <p:nvCxnSpPr>
          <p:cNvPr id="57" name="Connettore 4 56">
            <a:extLst>
              <a:ext uri="{FF2B5EF4-FFF2-40B4-BE49-F238E27FC236}">
                <a16:creationId xmlns:a16="http://schemas.microsoft.com/office/drawing/2014/main" xmlns="" id="{A7C98FFE-4DDB-2443-A005-F4A05B01B42F}"/>
              </a:ext>
            </a:extLst>
          </p:cNvPr>
          <p:cNvCxnSpPr>
            <a:cxnSpLocks/>
            <a:stCxn id="42" idx="0"/>
            <a:endCxn id="44" idx="0"/>
          </p:cNvCxnSpPr>
          <p:nvPr/>
        </p:nvCxnSpPr>
        <p:spPr>
          <a:xfrm rot="5400000" flipH="1" flipV="1">
            <a:off x="6493862" y="1801459"/>
            <a:ext cx="11060" cy="1856447"/>
          </a:xfrm>
          <a:prstGeom prst="bentConnector3">
            <a:avLst>
              <a:gd name="adj1" fmla="val 3056378"/>
            </a:avLst>
          </a:prstGeom>
          <a:noFill/>
          <a:ln w="12700" cap="sq" cmpd="sng" algn="ctr">
            <a:solidFill>
              <a:schemeClr val="bg1"/>
            </a:solidFill>
            <a:prstDash val="solid"/>
            <a:miter lim="800000"/>
            <a:headEnd type="arrow" w="lg" len="med"/>
            <a:tailEnd type="arrow" w="lg" len="med"/>
          </a:ln>
        </p:spPr>
      </p:cxnSp>
      <p:cxnSp>
        <p:nvCxnSpPr>
          <p:cNvPr id="61" name="Connettore 2 60">
            <a:extLst>
              <a:ext uri="{FF2B5EF4-FFF2-40B4-BE49-F238E27FC236}">
                <a16:creationId xmlns:a16="http://schemas.microsoft.com/office/drawing/2014/main" xmlns="" id="{48F81C46-B4F7-A547-9A2C-9CD0DDEBF415}"/>
              </a:ext>
            </a:extLst>
          </p:cNvPr>
          <p:cNvCxnSpPr>
            <a:cxnSpLocks/>
          </p:cNvCxnSpPr>
          <p:nvPr/>
        </p:nvCxnSpPr>
        <p:spPr>
          <a:xfrm>
            <a:off x="6485140" y="2152033"/>
            <a:ext cx="0" cy="245234"/>
          </a:xfrm>
          <a:prstGeom prst="straightConnector1">
            <a:avLst/>
          </a:prstGeom>
          <a:noFill/>
          <a:ln w="12700" cap="sq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lg" len="med"/>
          </a:ln>
        </p:spPr>
      </p:cxnSp>
      <p:cxnSp>
        <p:nvCxnSpPr>
          <p:cNvPr id="64" name="Connettore 2 63">
            <a:extLst>
              <a:ext uri="{FF2B5EF4-FFF2-40B4-BE49-F238E27FC236}">
                <a16:creationId xmlns:a16="http://schemas.microsoft.com/office/drawing/2014/main" xmlns="" id="{A152C59C-53AF-8346-BD67-4CB4E9747F73}"/>
              </a:ext>
            </a:extLst>
          </p:cNvPr>
          <p:cNvCxnSpPr>
            <a:cxnSpLocks/>
            <a:endCxn id="41" idx="1"/>
          </p:cNvCxnSpPr>
          <p:nvPr/>
        </p:nvCxnSpPr>
        <p:spPr>
          <a:xfrm>
            <a:off x="6983209" y="1767601"/>
            <a:ext cx="343244" cy="1"/>
          </a:xfrm>
          <a:prstGeom prst="straightConnector1">
            <a:avLst/>
          </a:prstGeom>
          <a:noFill/>
          <a:ln w="12700" cap="sq" cmpd="sng" algn="ctr">
            <a:solidFill>
              <a:schemeClr val="bg1"/>
            </a:solidFill>
            <a:prstDash val="solid"/>
            <a:miter lim="800000"/>
            <a:headEnd type="none" w="med" len="med"/>
            <a:tailEnd type="arrow" w="lg" len="med"/>
          </a:ln>
        </p:spPr>
      </p:cxnSp>
    </p:spTree>
    <p:extLst>
      <p:ext uri="{BB962C8B-B14F-4D97-AF65-F5344CB8AC3E}">
        <p14:creationId xmlns:p14="http://schemas.microsoft.com/office/powerpoint/2010/main" val="22407635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xmlns="" id="{3020CE21-87BB-F34A-A718-65BE4B09C35E}"/>
              </a:ext>
            </a:extLst>
          </p:cNvPr>
          <p:cNvSpPr txBox="1">
            <a:spLocks/>
          </p:cNvSpPr>
          <p:nvPr/>
        </p:nvSpPr>
        <p:spPr>
          <a:xfrm>
            <a:off x="-1" y="506413"/>
            <a:ext cx="11804073" cy="480724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/>
                <a:ea typeface="ＭＳ Ｐゴシック" pitchFamily="-101" charset="-128"/>
                <a:cs typeface="ＭＳ Ｐゴシック" pitchFamily="-101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dirty="0"/>
              <a:t>Work in progress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xmlns="" id="{F8288DCD-926A-BB4D-A664-4901BE1E2335}"/>
              </a:ext>
            </a:extLst>
          </p:cNvPr>
          <p:cNvSpPr/>
          <p:nvPr/>
        </p:nvSpPr>
        <p:spPr bwMode="auto">
          <a:xfrm>
            <a:off x="1979133" y="1993895"/>
            <a:ext cx="3511916" cy="2659747"/>
          </a:xfrm>
          <a:prstGeom prst="roundRect">
            <a:avLst>
              <a:gd name="adj" fmla="val 5017"/>
            </a:avLst>
          </a:prstGeom>
          <a:noFill/>
          <a:ln w="22225" cap="sq" cmpd="sng" algn="ctr">
            <a:solidFill>
              <a:srgbClr val="6E349F"/>
            </a:solidFill>
            <a:prstDash val="solid"/>
            <a:miter lim="800000"/>
            <a:headEnd type="triangle" w="med" len="sm"/>
            <a:tailEnd type="triangle" w="med" len="sm"/>
          </a:ln>
        </p:spPr>
        <p:txBody>
          <a:bodyPr lIns="180000" rIns="180000" rtlCol="0" anchor="ctr"/>
          <a:lstStyle/>
          <a:p>
            <a:r>
              <a:rPr lang="it-IT" sz="1400" b="1" dirty="0" err="1">
                <a:solidFill>
                  <a:srgbClr val="F165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</a:t>
            </a:r>
            <a:r>
              <a:rPr lang="it-IT" sz="1400" b="1" dirty="0">
                <a:solidFill>
                  <a:srgbClr val="F165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>
                <a:solidFill>
                  <a:srgbClr val="F1653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(</a:t>
            </a:r>
            <a:r>
              <a:rPr lang="it-IT" sz="1400" b="1" dirty="0" err="1">
                <a:solidFill>
                  <a:srgbClr val="F1653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sponsored</a:t>
            </a:r>
            <a:r>
              <a:rPr lang="it-IT" sz="1400" b="1" dirty="0">
                <a:solidFill>
                  <a:srgbClr val="F1653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):</a:t>
            </a:r>
            <a:endParaRPr lang="it-IT" sz="1400" b="1" dirty="0">
              <a:solidFill>
                <a:srgbClr val="F165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800"/>
              </a:spcBef>
              <a:buClr>
                <a:srgbClr val="F16530"/>
              </a:buClr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BELINDA trial (top </a:t>
            </a: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enroller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285750" indent="-285750">
              <a:spcBef>
                <a:spcPts val="1200"/>
              </a:spcBef>
              <a:buClr>
                <a:srgbClr val="F16530"/>
              </a:buClr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 trial</a:t>
            </a:r>
          </a:p>
          <a:p>
            <a:pPr marL="285750" indent="-285750">
              <a:spcBef>
                <a:spcPts val="1200"/>
              </a:spcBef>
              <a:buClr>
                <a:srgbClr val="F16530"/>
              </a:buClr>
              <a:buFont typeface="Arial" panose="020B0604020202020204" pitchFamily="34" charset="0"/>
              <a:buChar char="•"/>
            </a:pP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Allogeneic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NK CAR-T in </a:t>
            </a: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hematologic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tumors</a:t>
            </a:r>
            <a:endParaRPr lang="it-I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Clr>
                <a:srgbClr val="F16530"/>
              </a:buClr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CD30+ CAR-T in </a:t>
            </a: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Hodgkin</a:t>
            </a:r>
            <a:endParaRPr lang="it-I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xmlns="" id="{A73F834A-460B-4B43-B043-B3177E8F5B01}"/>
              </a:ext>
            </a:extLst>
          </p:cNvPr>
          <p:cNvSpPr/>
          <p:nvPr/>
        </p:nvSpPr>
        <p:spPr bwMode="auto">
          <a:xfrm>
            <a:off x="6622942" y="1993895"/>
            <a:ext cx="3511916" cy="2659747"/>
          </a:xfrm>
          <a:prstGeom prst="roundRect">
            <a:avLst>
              <a:gd name="adj" fmla="val 5017"/>
            </a:avLst>
          </a:prstGeom>
          <a:noFill/>
          <a:ln w="22225" cap="sq" cmpd="sng" algn="ctr">
            <a:solidFill>
              <a:srgbClr val="6E349F"/>
            </a:solidFill>
            <a:prstDash val="solid"/>
            <a:miter lim="800000"/>
            <a:headEnd type="triangle" w="med" len="sm"/>
            <a:tailEnd type="triangle" w="med" len="sm"/>
          </a:ln>
        </p:spPr>
        <p:txBody>
          <a:bodyPr lIns="180000" rIns="180000" rtlCol="0" anchor="ctr"/>
          <a:lstStyle/>
          <a:p>
            <a:r>
              <a:rPr lang="it-IT" sz="1400" b="1" dirty="0" err="1">
                <a:solidFill>
                  <a:srgbClr val="F165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</a:t>
            </a:r>
            <a:r>
              <a:rPr lang="it-IT" sz="1400" b="1" dirty="0">
                <a:solidFill>
                  <a:srgbClr val="F165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>
                <a:solidFill>
                  <a:srgbClr val="F1653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(</a:t>
            </a:r>
            <a:r>
              <a:rPr lang="it-IT" sz="1400" b="1" dirty="0" err="1">
                <a:solidFill>
                  <a:srgbClr val="F1653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academic</a:t>
            </a:r>
            <a:r>
              <a:rPr lang="it-IT" sz="1400" b="1" dirty="0">
                <a:solidFill>
                  <a:srgbClr val="F1653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):</a:t>
            </a:r>
            <a:endParaRPr lang="it-IT" sz="1400" b="1" dirty="0">
              <a:solidFill>
                <a:srgbClr val="F165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800"/>
              </a:spcBef>
              <a:buClr>
                <a:srgbClr val="F16530"/>
              </a:buClr>
              <a:buFont typeface="Arial" panose="020B0604020202020204" pitchFamily="34" charset="0"/>
              <a:buChar char="•"/>
            </a:pP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microbioma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CAR-T </a:t>
            </a:r>
            <a:b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(with Maria Rescigno)</a:t>
            </a:r>
          </a:p>
          <a:p>
            <a:pPr marL="285750" indent="-285750">
              <a:spcBef>
                <a:spcPts val="1200"/>
              </a:spcBef>
              <a:buClr>
                <a:srgbClr val="F16530"/>
              </a:buClr>
              <a:buFont typeface="Arial" panose="020B0604020202020204" pitchFamily="34" charset="0"/>
              <a:buChar char="•"/>
            </a:pP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Retreatment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DLBCL responsive to first CAR-T </a:t>
            </a:r>
          </a:p>
          <a:p>
            <a:pPr marL="285750" indent="-285750">
              <a:spcBef>
                <a:spcPts val="1200"/>
              </a:spcBef>
              <a:buClr>
                <a:srgbClr val="F16530"/>
              </a:buClr>
              <a:buFont typeface="Arial" panose="020B0604020202020204" pitchFamily="34" charset="0"/>
              <a:buChar char="•"/>
            </a:pP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Retreatment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follicular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lymphoma</a:t>
            </a:r>
            <a:endParaRPr lang="it-I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844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xmlns="" id="{3020CE21-87BB-F34A-A718-65BE4B09C35E}"/>
              </a:ext>
            </a:extLst>
          </p:cNvPr>
          <p:cNvSpPr txBox="1">
            <a:spLocks/>
          </p:cNvSpPr>
          <p:nvPr/>
        </p:nvSpPr>
        <p:spPr>
          <a:xfrm>
            <a:off x="0" y="506413"/>
            <a:ext cx="9144000" cy="363742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/>
                <a:ea typeface="ＭＳ Ｐゴシック" pitchFamily="-101" charset="-128"/>
                <a:cs typeface="ＭＳ Ｐゴシック" pitchFamily="-101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it-IT" dirty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xmlns="" id="{0CC98510-FE69-E846-8A8E-53EAEA46B3D8}"/>
              </a:ext>
            </a:extLst>
          </p:cNvPr>
          <p:cNvSpPr txBox="1">
            <a:spLocks/>
          </p:cNvSpPr>
          <p:nvPr/>
        </p:nvSpPr>
        <p:spPr>
          <a:xfrm>
            <a:off x="0" y="506413"/>
            <a:ext cx="9144000" cy="363742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/>
                <a:ea typeface="ＭＳ Ｐゴシック" pitchFamily="-101" charset="-128"/>
                <a:cs typeface="ＭＳ Ｐゴシック" pitchFamily="-101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dirty="0"/>
              <a:t>Trial </a:t>
            </a:r>
          </a:p>
        </p:txBody>
      </p:sp>
      <p:grpSp>
        <p:nvGrpSpPr>
          <p:cNvPr id="41" name="Gruppo 40">
            <a:extLst>
              <a:ext uri="{FF2B5EF4-FFF2-40B4-BE49-F238E27FC236}">
                <a16:creationId xmlns:a16="http://schemas.microsoft.com/office/drawing/2014/main" xmlns="" id="{0257D063-BF84-2A48-9C78-BF037B42198C}"/>
              </a:ext>
            </a:extLst>
          </p:cNvPr>
          <p:cNvGrpSpPr/>
          <p:nvPr/>
        </p:nvGrpSpPr>
        <p:grpSpPr>
          <a:xfrm>
            <a:off x="7425974" y="2216923"/>
            <a:ext cx="3618302" cy="2578076"/>
            <a:chOff x="7526300" y="2080591"/>
            <a:chExt cx="3911600" cy="3034748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xmlns="" id="{B96C06D3-633B-DA43-A88F-9E41EC96E8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26" b="18645"/>
            <a:stretch/>
          </p:blipFill>
          <p:spPr>
            <a:xfrm>
              <a:off x="7526300" y="2080591"/>
              <a:ext cx="3911600" cy="3034748"/>
            </a:xfrm>
            <a:prstGeom prst="rect">
              <a:avLst/>
            </a:prstGeom>
          </p:spPr>
        </p:pic>
        <p:cxnSp>
          <p:nvCxnSpPr>
            <p:cNvPr id="39" name="Connettore 1 38">
              <a:extLst>
                <a:ext uri="{FF2B5EF4-FFF2-40B4-BE49-F238E27FC236}">
                  <a16:creationId xmlns:a16="http://schemas.microsoft.com/office/drawing/2014/main" xmlns="" id="{86A755A7-1106-C246-9D07-9ACAA691DC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05950" y="3839505"/>
              <a:ext cx="42833" cy="200682"/>
            </a:xfrm>
            <a:prstGeom prst="line">
              <a:avLst/>
            </a:prstGeom>
            <a:noFill/>
            <a:ln w="19050" cap="rnd" cmpd="sng" algn="ctr">
              <a:solidFill>
                <a:srgbClr val="75716B"/>
              </a:solidFill>
              <a:prstDash val="solid"/>
              <a:miter lim="800000"/>
              <a:headEnd type="none" w="med" len="med"/>
              <a:tailEnd type="none" w="lg" len="lg"/>
            </a:ln>
          </p:spPr>
        </p:cxnSp>
      </p:grp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127B1AB9-2799-774F-A98F-66AB00F81E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90" y="1928848"/>
            <a:ext cx="2525763" cy="3916367"/>
          </a:xfrm>
          <a:prstGeom prst="rect">
            <a:avLst/>
          </a:prstGeom>
        </p:spPr>
      </p:pic>
      <p:pic>
        <p:nvPicPr>
          <p:cNvPr id="5" name="Immagine 4" descr="Immagine che contiene testo, arma, luce&#10;&#10;Descrizione generata automaticamente">
            <a:extLst>
              <a:ext uri="{FF2B5EF4-FFF2-40B4-BE49-F238E27FC236}">
                <a16:creationId xmlns:a16="http://schemas.microsoft.com/office/drawing/2014/main" xmlns="" id="{58A2EDA7-52C4-8846-B64C-8FBA376523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552" y="1740486"/>
            <a:ext cx="939819" cy="3916367"/>
          </a:xfrm>
          <a:prstGeom prst="rect">
            <a:avLst/>
          </a:prstGeom>
        </p:spPr>
      </p:pic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xmlns="" id="{4AEC6D85-29CE-BB40-9368-860A0496B8DA}"/>
              </a:ext>
            </a:extLst>
          </p:cNvPr>
          <p:cNvSpPr/>
          <p:nvPr/>
        </p:nvSpPr>
        <p:spPr bwMode="auto">
          <a:xfrm>
            <a:off x="1123362" y="1418332"/>
            <a:ext cx="2164178" cy="280819"/>
          </a:xfrm>
          <a:prstGeom prst="roundRect">
            <a:avLst>
              <a:gd name="adj" fmla="val 34932"/>
            </a:avLst>
          </a:prstGeom>
          <a:solidFill>
            <a:schemeClr val="bg1">
              <a:alpha val="19000"/>
            </a:schemeClr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JULIET trial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xmlns="" id="{301825DC-1631-4C47-8FD5-8949521DC77B}"/>
              </a:ext>
            </a:extLst>
          </p:cNvPr>
          <p:cNvSpPr/>
          <p:nvPr/>
        </p:nvSpPr>
        <p:spPr bwMode="auto">
          <a:xfrm>
            <a:off x="4530489" y="1418332"/>
            <a:ext cx="2164178" cy="280819"/>
          </a:xfrm>
          <a:prstGeom prst="roundRect">
            <a:avLst>
              <a:gd name="adj" fmla="val 34932"/>
            </a:avLst>
          </a:prstGeom>
          <a:solidFill>
            <a:schemeClr val="bg1">
              <a:alpha val="19000"/>
            </a:schemeClr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ZUMA-1 trial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xmlns="" id="{F31E93F2-19B0-584E-A5CE-F0FDD6A62F91}"/>
              </a:ext>
            </a:extLst>
          </p:cNvPr>
          <p:cNvSpPr/>
          <p:nvPr/>
        </p:nvSpPr>
        <p:spPr bwMode="auto">
          <a:xfrm>
            <a:off x="8096792" y="1418332"/>
            <a:ext cx="2164178" cy="280819"/>
          </a:xfrm>
          <a:prstGeom prst="roundRect">
            <a:avLst>
              <a:gd name="adj" fmla="val 34932"/>
            </a:avLst>
          </a:prstGeom>
          <a:solidFill>
            <a:schemeClr val="bg1">
              <a:alpha val="19000"/>
            </a:schemeClr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JCAR 017 trial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6F4401D2-A40C-1449-A9AE-6C8B473D9D87}"/>
              </a:ext>
            </a:extLst>
          </p:cNvPr>
          <p:cNvSpPr txBox="1"/>
          <p:nvPr/>
        </p:nvSpPr>
        <p:spPr>
          <a:xfrm>
            <a:off x="1179098" y="1719771"/>
            <a:ext cx="2097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Tisagenlecleucel</a:t>
            </a:r>
            <a:r>
              <a:rPr lang="it-I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tisagen</a:t>
            </a:r>
            <a:r>
              <a:rPr lang="it-I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89E148B2-5CE9-4A4D-9E9B-BECA5FDC138C}"/>
              </a:ext>
            </a:extLst>
          </p:cNvPr>
          <p:cNvSpPr txBox="1"/>
          <p:nvPr/>
        </p:nvSpPr>
        <p:spPr>
          <a:xfrm>
            <a:off x="2346696" y="2269413"/>
            <a:ext cx="1041227" cy="3529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Antigen-binding</a:t>
            </a:r>
            <a:endParaRPr lang="it-IT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(CD19) domain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2E74456F-2963-C448-8631-4C7335FA5ECF}"/>
              </a:ext>
            </a:extLst>
          </p:cNvPr>
          <p:cNvSpPr txBox="1"/>
          <p:nvPr/>
        </p:nvSpPr>
        <p:spPr>
          <a:xfrm>
            <a:off x="2285702" y="3117446"/>
            <a:ext cx="1322961" cy="490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CD8-</a:t>
            </a:r>
            <a:r>
              <a:rPr lang="el-GR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it-IT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hinge</a:t>
            </a:r>
            <a:endParaRPr lang="it-IT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it-IT" sz="10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transmembrane</a:t>
            </a:r>
            <a:r>
              <a:rPr lang="it-IT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it-IT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5C31E042-1C89-3E42-8B2C-7AE4D3B4B59D}"/>
              </a:ext>
            </a:extLst>
          </p:cNvPr>
          <p:cNvSpPr txBox="1"/>
          <p:nvPr/>
        </p:nvSpPr>
        <p:spPr>
          <a:xfrm>
            <a:off x="2254062" y="3825197"/>
            <a:ext cx="1015177" cy="49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4-1BB </a:t>
            </a:r>
            <a:r>
              <a:rPr lang="it-IT" sz="10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costimulatory</a:t>
            </a:r>
            <a:r>
              <a:rPr lang="it-IT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domain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xmlns="" id="{8EAD6CDA-FDCC-4D46-9602-E1EAC7F7C435}"/>
              </a:ext>
            </a:extLst>
          </p:cNvPr>
          <p:cNvSpPr/>
          <p:nvPr/>
        </p:nvSpPr>
        <p:spPr bwMode="auto">
          <a:xfrm>
            <a:off x="2091935" y="3812382"/>
            <a:ext cx="1166887" cy="694303"/>
          </a:xfrm>
          <a:prstGeom prst="ellipse">
            <a:avLst/>
          </a:prstGeom>
          <a:noFill/>
          <a:ln w="12700" cap="sq" cmpd="sng" algn="ctr">
            <a:solidFill>
              <a:srgbClr val="6E349F"/>
            </a:solidFill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endParaRPr lang="it-IT" sz="2800">
              <a:latin typeface="Arial" pitchFamily="-65" charset="0"/>
              <a:cs typeface="ＭＳ Ｐゴシック" pitchFamily="-65" charset="-128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908D1453-2632-3C4E-A660-69721D6C9241}"/>
              </a:ext>
            </a:extLst>
          </p:cNvPr>
          <p:cNvSpPr txBox="1"/>
          <p:nvPr/>
        </p:nvSpPr>
        <p:spPr>
          <a:xfrm>
            <a:off x="1443322" y="3029114"/>
            <a:ext cx="313169" cy="215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105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A441D1DB-B113-414F-8EE1-BF671ECF7C3A}"/>
              </a:ext>
            </a:extLst>
          </p:cNvPr>
          <p:cNvSpPr txBox="1"/>
          <p:nvPr/>
        </p:nvSpPr>
        <p:spPr>
          <a:xfrm>
            <a:off x="1298600" y="2387516"/>
            <a:ext cx="304272" cy="215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105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E30DE2E0-6438-4D40-9247-F9F8DC0065EF}"/>
              </a:ext>
            </a:extLst>
          </p:cNvPr>
          <p:cNvSpPr txBox="1"/>
          <p:nvPr/>
        </p:nvSpPr>
        <p:spPr>
          <a:xfrm>
            <a:off x="1038201" y="3907196"/>
            <a:ext cx="488140" cy="215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it-IT" sz="10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endParaRPr lang="it-IT" sz="1050" b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837B830F-B2C3-8346-8A8C-8207B4AD40DD}"/>
              </a:ext>
            </a:extLst>
          </p:cNvPr>
          <p:cNvSpPr txBox="1"/>
          <p:nvPr/>
        </p:nvSpPr>
        <p:spPr>
          <a:xfrm>
            <a:off x="2254062" y="5032051"/>
            <a:ext cx="1015177" cy="49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CD3-</a:t>
            </a:r>
            <a:r>
              <a:rPr lang="el-GR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ζ</a:t>
            </a:r>
            <a:r>
              <a:rPr lang="it-IT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signaling</a:t>
            </a:r>
            <a:r>
              <a:rPr lang="it-IT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domain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6CCF3252-1B9F-F842-ADD4-0E9FB67B3BF3}"/>
              </a:ext>
            </a:extLst>
          </p:cNvPr>
          <p:cNvSpPr txBox="1"/>
          <p:nvPr/>
        </p:nvSpPr>
        <p:spPr>
          <a:xfrm>
            <a:off x="4296974" y="1719771"/>
            <a:ext cx="25779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Axicabtagene</a:t>
            </a:r>
            <a:r>
              <a:rPr lang="it-I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ciloleucel</a:t>
            </a:r>
            <a:r>
              <a:rPr lang="it-I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axi-cel</a:t>
            </a:r>
            <a:r>
              <a:rPr lang="it-I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9DC7A99F-A3C5-F048-89C0-0F5A66F9B6F6}"/>
              </a:ext>
            </a:extLst>
          </p:cNvPr>
          <p:cNvSpPr txBox="1"/>
          <p:nvPr/>
        </p:nvSpPr>
        <p:spPr>
          <a:xfrm>
            <a:off x="5395456" y="2466837"/>
            <a:ext cx="1113885" cy="215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scFv</a:t>
            </a:r>
            <a:r>
              <a:rPr lang="it-IT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(anti-CD19)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C557474F-5677-0844-A621-F1A235A2394A}"/>
              </a:ext>
            </a:extLst>
          </p:cNvPr>
          <p:cNvSpPr txBox="1"/>
          <p:nvPr/>
        </p:nvSpPr>
        <p:spPr>
          <a:xfrm>
            <a:off x="5407340" y="3147654"/>
            <a:ext cx="1087194" cy="3529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Hinge</a:t>
            </a:r>
            <a:r>
              <a:rPr lang="it-IT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br>
              <a:rPr lang="it-IT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0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Transmembrane</a:t>
            </a:r>
            <a:endParaRPr lang="it-IT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xmlns="" id="{DC0B3952-3776-D647-8B22-F9C223BF9101}"/>
              </a:ext>
            </a:extLst>
          </p:cNvPr>
          <p:cNvSpPr/>
          <p:nvPr/>
        </p:nvSpPr>
        <p:spPr bwMode="auto">
          <a:xfrm>
            <a:off x="4676552" y="2989756"/>
            <a:ext cx="1850528" cy="618942"/>
          </a:xfrm>
          <a:prstGeom prst="roundRect">
            <a:avLst/>
          </a:prstGeom>
          <a:solidFill>
            <a:schemeClr val="bg1">
              <a:alpha val="13000"/>
            </a:schemeClr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endParaRPr lang="it-IT">
              <a:latin typeface="Arial" pitchFamily="-65" charset="0"/>
              <a:cs typeface="ＭＳ Ｐゴシック" pitchFamily="-65" charset="-128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xmlns="" id="{828B3EA0-5A05-2A46-8BE8-83B529CCB248}"/>
              </a:ext>
            </a:extLst>
          </p:cNvPr>
          <p:cNvSpPr txBox="1"/>
          <p:nvPr/>
        </p:nvSpPr>
        <p:spPr>
          <a:xfrm>
            <a:off x="5253147" y="3943359"/>
            <a:ext cx="12026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it-IT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CD28</a:t>
            </a:r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xmlns="" id="{147EFF2E-ED3A-784B-915F-80E7304C5242}"/>
              </a:ext>
            </a:extLst>
          </p:cNvPr>
          <p:cNvSpPr/>
          <p:nvPr/>
        </p:nvSpPr>
        <p:spPr bwMode="auto">
          <a:xfrm>
            <a:off x="5189223" y="3862342"/>
            <a:ext cx="1222795" cy="520504"/>
          </a:xfrm>
          <a:prstGeom prst="ellipse">
            <a:avLst/>
          </a:prstGeom>
          <a:noFill/>
          <a:ln w="12700" cap="sq" cmpd="sng" algn="ctr">
            <a:solidFill>
              <a:srgbClr val="6E349F"/>
            </a:solidFill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endParaRPr lang="it-IT" sz="2800">
              <a:latin typeface="Arial" pitchFamily="-65" charset="0"/>
              <a:cs typeface="ＭＳ Ｐゴシック" pitchFamily="-65" charset="-128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8C0E5102-0698-0441-8718-A90035CD9A55}"/>
              </a:ext>
            </a:extLst>
          </p:cNvPr>
          <p:cNvSpPr txBox="1"/>
          <p:nvPr/>
        </p:nvSpPr>
        <p:spPr>
          <a:xfrm>
            <a:off x="5253147" y="4812787"/>
            <a:ext cx="1015177" cy="21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it-IT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CD3</a:t>
            </a:r>
            <a:r>
              <a:rPr lang="el-GR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ζ</a:t>
            </a:r>
            <a:endParaRPr lang="it-IT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Connettore 1 29">
            <a:extLst>
              <a:ext uri="{FF2B5EF4-FFF2-40B4-BE49-F238E27FC236}">
                <a16:creationId xmlns:a16="http://schemas.microsoft.com/office/drawing/2014/main" xmlns="" id="{A9660076-C5EE-DB48-8EFC-470C64D6D332}"/>
              </a:ext>
            </a:extLst>
          </p:cNvPr>
          <p:cNvCxnSpPr/>
          <p:nvPr/>
        </p:nvCxnSpPr>
        <p:spPr>
          <a:xfrm>
            <a:off x="3964948" y="1418332"/>
            <a:ext cx="0" cy="4334045"/>
          </a:xfrm>
          <a:prstGeom prst="line">
            <a:avLst/>
          </a:prstGeom>
          <a:noFill/>
          <a:ln w="12700" cap="sq" cmpd="sng" algn="ctr">
            <a:solidFill>
              <a:schemeClr val="bg1">
                <a:alpha val="20000"/>
              </a:schemeClr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31" name="Connettore 1 30">
            <a:extLst>
              <a:ext uri="{FF2B5EF4-FFF2-40B4-BE49-F238E27FC236}">
                <a16:creationId xmlns:a16="http://schemas.microsoft.com/office/drawing/2014/main" xmlns="" id="{8C319169-BC03-8C42-AE59-C55FE93C65D7}"/>
              </a:ext>
            </a:extLst>
          </p:cNvPr>
          <p:cNvCxnSpPr>
            <a:cxnSpLocks/>
          </p:cNvCxnSpPr>
          <p:nvPr/>
        </p:nvCxnSpPr>
        <p:spPr>
          <a:xfrm>
            <a:off x="7107729" y="1418332"/>
            <a:ext cx="0" cy="4334045"/>
          </a:xfrm>
          <a:prstGeom prst="line">
            <a:avLst/>
          </a:prstGeom>
          <a:noFill/>
          <a:ln w="12700" cap="sq" cmpd="sng" algn="ctr">
            <a:solidFill>
              <a:schemeClr val="bg1">
                <a:alpha val="20000"/>
              </a:schemeClr>
            </a:solidFill>
            <a:prstDash val="solid"/>
            <a:miter lim="800000"/>
            <a:headEnd type="none" w="med" len="med"/>
            <a:tailEnd type="none" w="lg" len="lg"/>
          </a:ln>
        </p:spPr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xmlns="" id="{3A348669-D730-5749-9DC7-AF38B7A1F89F}"/>
              </a:ext>
            </a:extLst>
          </p:cNvPr>
          <p:cNvSpPr txBox="1"/>
          <p:nvPr/>
        </p:nvSpPr>
        <p:spPr>
          <a:xfrm>
            <a:off x="8858343" y="2276283"/>
            <a:ext cx="753563" cy="215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Tumor</a:t>
            </a:r>
            <a:r>
              <a:rPr lang="it-IT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endParaRPr lang="it-IT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xmlns="" id="{C422FEF2-2A65-A64C-BEC5-2892BC32364D}"/>
              </a:ext>
            </a:extLst>
          </p:cNvPr>
          <p:cNvSpPr txBox="1"/>
          <p:nvPr/>
        </p:nvSpPr>
        <p:spPr>
          <a:xfrm>
            <a:off x="8214559" y="3009762"/>
            <a:ext cx="975984" cy="215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Tumor</a:t>
            </a:r>
            <a:r>
              <a:rPr lang="it-IT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antigen</a:t>
            </a:r>
            <a:endParaRPr lang="it-IT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xmlns="" id="{B0317483-B6B7-0B48-B39E-ED3CF3E3B70D}"/>
              </a:ext>
            </a:extLst>
          </p:cNvPr>
          <p:cNvSpPr txBox="1"/>
          <p:nvPr/>
        </p:nvSpPr>
        <p:spPr>
          <a:xfrm>
            <a:off x="9299745" y="3015436"/>
            <a:ext cx="594902" cy="215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Epitope</a:t>
            </a:r>
            <a:endParaRPr lang="it-IT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xmlns="" id="{8FF8E94E-B381-9646-8EE2-2C7F4F48E7EF}"/>
              </a:ext>
            </a:extLst>
          </p:cNvPr>
          <p:cNvSpPr txBox="1"/>
          <p:nvPr/>
        </p:nvSpPr>
        <p:spPr>
          <a:xfrm>
            <a:off x="9472247" y="3392775"/>
            <a:ext cx="433277" cy="215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scFv</a:t>
            </a:r>
            <a:endParaRPr lang="it-IT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xmlns="" id="{8AC96F68-CEC2-6B4F-989C-2D9357F5A991}"/>
              </a:ext>
            </a:extLst>
          </p:cNvPr>
          <p:cNvSpPr txBox="1"/>
          <p:nvPr/>
        </p:nvSpPr>
        <p:spPr>
          <a:xfrm>
            <a:off x="9342907" y="3687530"/>
            <a:ext cx="566729" cy="215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Spacer</a:t>
            </a:r>
            <a:endParaRPr lang="it-IT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xmlns="" id="{C1384D20-43E5-FD4C-B049-964CBB1B84AC}"/>
              </a:ext>
            </a:extLst>
          </p:cNvPr>
          <p:cNvSpPr txBox="1"/>
          <p:nvPr/>
        </p:nvSpPr>
        <p:spPr>
          <a:xfrm>
            <a:off x="7997846" y="3657260"/>
            <a:ext cx="1087194" cy="3529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Transmembrane</a:t>
            </a:r>
            <a:endParaRPr lang="it-IT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it-IT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xmlns="" id="{60DED884-91CB-5C49-A4A8-D6C3ADF0FE60}"/>
              </a:ext>
            </a:extLst>
          </p:cNvPr>
          <p:cNvSpPr txBox="1"/>
          <p:nvPr/>
        </p:nvSpPr>
        <p:spPr>
          <a:xfrm>
            <a:off x="9276997" y="4073984"/>
            <a:ext cx="1351134" cy="3529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Intracellular</a:t>
            </a:r>
            <a:endParaRPr lang="it-IT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0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costimulatory</a:t>
            </a:r>
            <a:r>
              <a:rPr lang="it-IT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domain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xmlns="" id="{551DDD9F-10A7-1441-85ED-9CAF96BDBB72}"/>
              </a:ext>
            </a:extLst>
          </p:cNvPr>
          <p:cNvSpPr txBox="1"/>
          <p:nvPr/>
        </p:nvSpPr>
        <p:spPr>
          <a:xfrm>
            <a:off x="9197284" y="4434979"/>
            <a:ext cx="1263649" cy="215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Signaling</a:t>
            </a:r>
            <a:r>
              <a:rPr lang="it-IT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sequence</a:t>
            </a:r>
            <a:endParaRPr lang="it-IT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xmlns="" id="{01B166EB-EDC4-7449-8FC1-6E534C55AB55}"/>
              </a:ext>
            </a:extLst>
          </p:cNvPr>
          <p:cNvSpPr txBox="1"/>
          <p:nvPr/>
        </p:nvSpPr>
        <p:spPr>
          <a:xfrm>
            <a:off x="8426922" y="4393040"/>
            <a:ext cx="488141" cy="215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it-IT" sz="10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endParaRPr lang="it-IT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Connettore 1 55">
            <a:extLst>
              <a:ext uri="{FF2B5EF4-FFF2-40B4-BE49-F238E27FC236}">
                <a16:creationId xmlns:a16="http://schemas.microsoft.com/office/drawing/2014/main" xmlns="" id="{39E10116-32B5-E143-8BDF-8ADF5135629F}"/>
              </a:ext>
            </a:extLst>
          </p:cNvPr>
          <p:cNvCxnSpPr/>
          <p:nvPr/>
        </p:nvCxnSpPr>
        <p:spPr>
          <a:xfrm>
            <a:off x="7650446" y="5432526"/>
            <a:ext cx="3142712" cy="0"/>
          </a:xfrm>
          <a:prstGeom prst="line">
            <a:avLst/>
          </a:prstGeom>
          <a:noFill/>
          <a:ln w="25400" cap="sq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lg" len="lg"/>
          </a:ln>
        </p:spPr>
      </p:cxnSp>
      <p:sp>
        <p:nvSpPr>
          <p:cNvPr id="45" name="Rettangolo 44">
            <a:extLst>
              <a:ext uri="{FF2B5EF4-FFF2-40B4-BE49-F238E27FC236}">
                <a16:creationId xmlns:a16="http://schemas.microsoft.com/office/drawing/2014/main" xmlns="" id="{0A4E43D6-884E-DA4E-8640-4AFB5A576CF5}"/>
              </a:ext>
            </a:extLst>
          </p:cNvPr>
          <p:cNvSpPr/>
          <p:nvPr/>
        </p:nvSpPr>
        <p:spPr bwMode="auto">
          <a:xfrm>
            <a:off x="7802437" y="5356766"/>
            <a:ext cx="82944" cy="157697"/>
          </a:xfrm>
          <a:prstGeom prst="rect">
            <a:avLst/>
          </a:prstGeom>
          <a:solidFill>
            <a:srgbClr val="4B4EAF"/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endParaRPr lang="it-IT">
              <a:latin typeface="Arial" pitchFamily="-65" charset="0"/>
              <a:cs typeface="ＭＳ Ｐゴシック" pitchFamily="-65" charset="-128"/>
            </a:endParaRPr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xmlns="" id="{663B3314-23A5-3E45-8A41-53AAB1333BB0}"/>
              </a:ext>
            </a:extLst>
          </p:cNvPr>
          <p:cNvSpPr/>
          <p:nvPr/>
        </p:nvSpPr>
        <p:spPr bwMode="auto">
          <a:xfrm>
            <a:off x="7928973" y="5356766"/>
            <a:ext cx="318071" cy="157697"/>
          </a:xfrm>
          <a:prstGeom prst="rect">
            <a:avLst/>
          </a:prstGeom>
          <a:solidFill>
            <a:srgbClr val="4B4EAF"/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endParaRPr lang="it-IT">
              <a:latin typeface="Arial" pitchFamily="-65" charset="0"/>
              <a:cs typeface="ＭＳ Ｐゴシック" pitchFamily="-65" charset="-128"/>
            </a:endParaRPr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xmlns="" id="{58666A50-2F10-C94C-9621-6C661280E677}"/>
              </a:ext>
            </a:extLst>
          </p:cNvPr>
          <p:cNvSpPr/>
          <p:nvPr/>
        </p:nvSpPr>
        <p:spPr bwMode="auto">
          <a:xfrm>
            <a:off x="8300960" y="5356766"/>
            <a:ext cx="82944" cy="157697"/>
          </a:xfrm>
          <a:prstGeom prst="rect">
            <a:avLst/>
          </a:prstGeom>
          <a:solidFill>
            <a:srgbClr val="4B4EAF"/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endParaRPr lang="it-IT">
              <a:latin typeface="Arial" pitchFamily="-65" charset="0"/>
              <a:cs typeface="ＭＳ Ｐゴシック" pitchFamily="-65" charset="-128"/>
            </a:endParaRPr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xmlns="" id="{A596E4ED-CD11-2B4B-B5C3-B79166D0476F}"/>
              </a:ext>
            </a:extLst>
          </p:cNvPr>
          <p:cNvSpPr/>
          <p:nvPr/>
        </p:nvSpPr>
        <p:spPr bwMode="auto">
          <a:xfrm>
            <a:off x="8422964" y="5356766"/>
            <a:ext cx="318071" cy="157697"/>
          </a:xfrm>
          <a:prstGeom prst="rect">
            <a:avLst/>
          </a:prstGeom>
          <a:solidFill>
            <a:srgbClr val="4B4EAF"/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endParaRPr lang="it-IT">
              <a:latin typeface="Arial" pitchFamily="-65" charset="0"/>
              <a:cs typeface="ＭＳ Ｐゴシック" pitchFamily="-65" charset="-128"/>
            </a:endParaRPr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xmlns="" id="{8401D576-4D54-414F-9924-0A7EEDDA39B6}"/>
              </a:ext>
            </a:extLst>
          </p:cNvPr>
          <p:cNvSpPr/>
          <p:nvPr/>
        </p:nvSpPr>
        <p:spPr bwMode="auto">
          <a:xfrm>
            <a:off x="8785527" y="5356766"/>
            <a:ext cx="192441" cy="157697"/>
          </a:xfrm>
          <a:prstGeom prst="rect">
            <a:avLst/>
          </a:prstGeom>
          <a:solidFill>
            <a:srgbClr val="4B4EAF"/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endParaRPr lang="it-IT">
              <a:latin typeface="Arial" pitchFamily="-65" charset="0"/>
              <a:cs typeface="ＭＳ Ｐゴシック" pitchFamily="-65" charset="-128"/>
            </a:endParaRPr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xmlns="" id="{5A9E4314-492F-604C-B258-30246BD7385B}"/>
              </a:ext>
            </a:extLst>
          </p:cNvPr>
          <p:cNvSpPr/>
          <p:nvPr/>
        </p:nvSpPr>
        <p:spPr bwMode="auto">
          <a:xfrm>
            <a:off x="9129960" y="5356766"/>
            <a:ext cx="311764" cy="157697"/>
          </a:xfrm>
          <a:prstGeom prst="rect">
            <a:avLst/>
          </a:prstGeom>
          <a:solidFill>
            <a:srgbClr val="00A99D"/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endParaRPr lang="it-IT">
              <a:latin typeface="Arial" pitchFamily="-65" charset="0"/>
              <a:cs typeface="ＭＳ Ｐゴシック" pitchFamily="-65" charset="-128"/>
            </a:endParaRPr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xmlns="" id="{FC6A2C4C-7965-1C4E-B7E2-7D525E29E71A}"/>
              </a:ext>
            </a:extLst>
          </p:cNvPr>
          <p:cNvSpPr/>
          <p:nvPr/>
        </p:nvSpPr>
        <p:spPr bwMode="auto">
          <a:xfrm>
            <a:off x="9515182" y="5356766"/>
            <a:ext cx="311764" cy="157697"/>
          </a:xfrm>
          <a:prstGeom prst="rect">
            <a:avLst/>
          </a:prstGeom>
          <a:solidFill>
            <a:srgbClr val="C9A02D"/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endParaRPr lang="it-IT">
              <a:latin typeface="Arial" pitchFamily="-65" charset="0"/>
              <a:cs typeface="ＭＳ Ｐゴシック" pitchFamily="-65" charset="-128"/>
            </a:endParaRPr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xmlns="" id="{56A575B5-D60F-794F-BD68-FB382B3A49A8}"/>
              </a:ext>
            </a:extLst>
          </p:cNvPr>
          <p:cNvSpPr/>
          <p:nvPr/>
        </p:nvSpPr>
        <p:spPr bwMode="auto">
          <a:xfrm>
            <a:off x="9886808" y="5356766"/>
            <a:ext cx="311764" cy="157697"/>
          </a:xfrm>
          <a:prstGeom prst="rect">
            <a:avLst/>
          </a:prstGeom>
          <a:solidFill>
            <a:srgbClr val="F16530"/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endParaRPr lang="it-IT">
              <a:latin typeface="Arial" pitchFamily="-65" charset="0"/>
              <a:cs typeface="ＭＳ Ｐゴシック" pitchFamily="-65" charset="-128"/>
            </a:endParaRPr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xmlns="" id="{0C1B2E6F-F744-CF4E-A417-251624BCF5F2}"/>
              </a:ext>
            </a:extLst>
          </p:cNvPr>
          <p:cNvSpPr/>
          <p:nvPr/>
        </p:nvSpPr>
        <p:spPr bwMode="auto">
          <a:xfrm>
            <a:off x="10249372" y="5356766"/>
            <a:ext cx="82418" cy="157697"/>
          </a:xfrm>
          <a:prstGeom prst="rect">
            <a:avLst/>
          </a:prstGeom>
          <a:solidFill>
            <a:schemeClr val="bg1"/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endParaRPr lang="it-IT">
              <a:latin typeface="Arial" pitchFamily="-65" charset="0"/>
              <a:cs typeface="ＭＳ Ｐゴシック" pitchFamily="-65" charset="-128"/>
            </a:endParaRPr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xmlns="" id="{393C48BE-7372-7543-8939-1E7EE975B29B}"/>
              </a:ext>
            </a:extLst>
          </p:cNvPr>
          <p:cNvSpPr/>
          <p:nvPr/>
        </p:nvSpPr>
        <p:spPr bwMode="auto">
          <a:xfrm>
            <a:off x="10376267" y="5356766"/>
            <a:ext cx="311764" cy="157697"/>
          </a:xfrm>
          <a:prstGeom prst="rect">
            <a:avLst/>
          </a:prstGeom>
          <a:solidFill>
            <a:schemeClr val="bg1"/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endParaRPr lang="it-IT">
              <a:latin typeface="Arial" pitchFamily="-65" charset="0"/>
              <a:cs typeface="ＭＳ Ｐゴシック" pitchFamily="-65" charset="-128"/>
            </a:endParaRP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xmlns="" id="{48E1987D-3D5A-C844-92CD-A58E43EBCBEF}"/>
              </a:ext>
            </a:extLst>
          </p:cNvPr>
          <p:cNvSpPr txBox="1"/>
          <p:nvPr/>
        </p:nvSpPr>
        <p:spPr>
          <a:xfrm>
            <a:off x="7875611" y="5513497"/>
            <a:ext cx="424796" cy="186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xmlns="" id="{B43AF59B-02C7-294C-9E3E-84B07020B4F1}"/>
              </a:ext>
            </a:extLst>
          </p:cNvPr>
          <p:cNvSpPr txBox="1"/>
          <p:nvPr/>
        </p:nvSpPr>
        <p:spPr>
          <a:xfrm>
            <a:off x="8073390" y="5513497"/>
            <a:ext cx="557232" cy="186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linker</a:t>
            </a:r>
            <a:endParaRPr lang="it-IT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xmlns="" id="{3E3C68F9-0FD0-6540-909E-5A93E361E48A}"/>
              </a:ext>
            </a:extLst>
          </p:cNvPr>
          <p:cNvSpPr txBox="1"/>
          <p:nvPr/>
        </p:nvSpPr>
        <p:spPr>
          <a:xfrm>
            <a:off x="8375046" y="5513497"/>
            <a:ext cx="424796" cy="186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VH</a:t>
            </a: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xmlns="" id="{633C86E4-F15A-0F40-A1D0-6E711837D506}"/>
              </a:ext>
            </a:extLst>
          </p:cNvPr>
          <p:cNvSpPr txBox="1"/>
          <p:nvPr/>
        </p:nvSpPr>
        <p:spPr>
          <a:xfrm>
            <a:off x="8953709" y="5513497"/>
            <a:ext cx="668749" cy="186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CD28tm</a:t>
            </a: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xmlns="" id="{18CDDB84-E056-9543-9045-521DAF8B2E94}"/>
              </a:ext>
            </a:extLst>
          </p:cNvPr>
          <p:cNvSpPr txBox="1"/>
          <p:nvPr/>
        </p:nvSpPr>
        <p:spPr>
          <a:xfrm>
            <a:off x="9688749" y="5513497"/>
            <a:ext cx="668749" cy="186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CD3</a:t>
            </a:r>
            <a:r>
              <a:rPr lang="el-G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ζ</a:t>
            </a:r>
            <a:endParaRPr lang="it-IT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xmlns="" id="{802034FA-B335-934A-A13C-4305E3F555B6}"/>
              </a:ext>
            </a:extLst>
          </p:cNvPr>
          <p:cNvSpPr txBox="1"/>
          <p:nvPr/>
        </p:nvSpPr>
        <p:spPr>
          <a:xfrm>
            <a:off x="10185488" y="5513497"/>
            <a:ext cx="792777" cy="186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huEGFRt</a:t>
            </a:r>
            <a:endParaRPr lang="it-IT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xmlns="" id="{EBBD9CB9-F02E-074D-AAFB-C578AE712E75}"/>
              </a:ext>
            </a:extLst>
          </p:cNvPr>
          <p:cNvSpPr txBox="1"/>
          <p:nvPr/>
        </p:nvSpPr>
        <p:spPr>
          <a:xfrm>
            <a:off x="9381088" y="5513497"/>
            <a:ext cx="557232" cy="186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4-1BB</a:t>
            </a: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xmlns="" id="{A8EC7785-F735-3941-BBD6-B6C631DDD439}"/>
              </a:ext>
            </a:extLst>
          </p:cNvPr>
          <p:cNvSpPr txBox="1"/>
          <p:nvPr/>
        </p:nvSpPr>
        <p:spPr>
          <a:xfrm>
            <a:off x="10024645" y="5513497"/>
            <a:ext cx="557232" cy="186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T2A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xmlns="" id="{F9D9AFA9-8482-7042-A9D0-8EC573F0DCD8}"/>
              </a:ext>
            </a:extLst>
          </p:cNvPr>
          <p:cNvSpPr txBox="1"/>
          <p:nvPr/>
        </p:nvSpPr>
        <p:spPr>
          <a:xfrm>
            <a:off x="7215176" y="5347901"/>
            <a:ext cx="541954" cy="186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EF1p</a:t>
            </a: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xmlns="" id="{8C6CF0F0-6246-914E-83AD-0FE3B6296296}"/>
              </a:ext>
            </a:extLst>
          </p:cNvPr>
          <p:cNvSpPr txBox="1"/>
          <p:nvPr/>
        </p:nvSpPr>
        <p:spPr>
          <a:xfrm>
            <a:off x="7703858" y="4950079"/>
            <a:ext cx="1151992" cy="252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60"/>
              </a:lnSpc>
            </a:pPr>
            <a:r>
              <a:rPr lang="it-IT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CD19 </a:t>
            </a:r>
            <a:r>
              <a:rPr lang="it-IT" sz="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scFv</a:t>
            </a:r>
            <a:r>
              <a:rPr lang="it-IT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murine </a:t>
            </a:r>
            <a:br>
              <a:rPr lang="it-IT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monoclonal</a:t>
            </a:r>
            <a:r>
              <a:rPr lang="it-IT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FMC63</a:t>
            </a:r>
          </a:p>
        </p:txBody>
      </p:sp>
      <p:cxnSp>
        <p:nvCxnSpPr>
          <p:cNvPr id="72" name="Connettore 1 71">
            <a:extLst>
              <a:ext uri="{FF2B5EF4-FFF2-40B4-BE49-F238E27FC236}">
                <a16:creationId xmlns:a16="http://schemas.microsoft.com/office/drawing/2014/main" xmlns="" id="{FDD18D4F-07DB-3645-A24C-988C482DA03D}"/>
              </a:ext>
            </a:extLst>
          </p:cNvPr>
          <p:cNvCxnSpPr/>
          <p:nvPr/>
        </p:nvCxnSpPr>
        <p:spPr>
          <a:xfrm>
            <a:off x="7802438" y="5269724"/>
            <a:ext cx="925626" cy="0"/>
          </a:xfrm>
          <a:prstGeom prst="line">
            <a:avLst/>
          </a:prstGeom>
          <a:noFill/>
          <a:ln w="12700" cap="sq" cmpd="sng" algn="ctr">
            <a:solidFill>
              <a:schemeClr val="bg1">
                <a:alpha val="99000"/>
              </a:schemeClr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73" name="Connettore 1 72">
            <a:extLst>
              <a:ext uri="{FF2B5EF4-FFF2-40B4-BE49-F238E27FC236}">
                <a16:creationId xmlns:a16="http://schemas.microsoft.com/office/drawing/2014/main" xmlns="" id="{8234C557-894F-EA4C-9488-7C258B803783}"/>
              </a:ext>
            </a:extLst>
          </p:cNvPr>
          <p:cNvCxnSpPr>
            <a:cxnSpLocks/>
          </p:cNvCxnSpPr>
          <p:nvPr/>
        </p:nvCxnSpPr>
        <p:spPr>
          <a:xfrm flipV="1">
            <a:off x="7802438" y="5273866"/>
            <a:ext cx="0" cy="58311"/>
          </a:xfrm>
          <a:prstGeom prst="line">
            <a:avLst/>
          </a:prstGeom>
          <a:noFill/>
          <a:ln w="12700" cap="sq" cmpd="sng" algn="ctr">
            <a:solidFill>
              <a:schemeClr val="bg1">
                <a:alpha val="99000"/>
              </a:schemeClr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75" name="Connettore 1 74">
            <a:extLst>
              <a:ext uri="{FF2B5EF4-FFF2-40B4-BE49-F238E27FC236}">
                <a16:creationId xmlns:a16="http://schemas.microsoft.com/office/drawing/2014/main" xmlns="" id="{F25E008C-0630-D24F-85EB-8EEE3EB433E7}"/>
              </a:ext>
            </a:extLst>
          </p:cNvPr>
          <p:cNvCxnSpPr>
            <a:cxnSpLocks/>
          </p:cNvCxnSpPr>
          <p:nvPr/>
        </p:nvCxnSpPr>
        <p:spPr>
          <a:xfrm flipV="1">
            <a:off x="8736707" y="5273866"/>
            <a:ext cx="0" cy="58311"/>
          </a:xfrm>
          <a:prstGeom prst="line">
            <a:avLst/>
          </a:prstGeom>
          <a:noFill/>
          <a:ln w="12700" cap="sq" cmpd="sng" algn="ctr">
            <a:solidFill>
              <a:schemeClr val="bg1">
                <a:alpha val="99000"/>
              </a:schemeClr>
            </a:solidFill>
            <a:prstDash val="solid"/>
            <a:miter lim="800000"/>
            <a:headEnd type="none" w="med" len="med"/>
            <a:tailEnd type="none" w="lg" len="lg"/>
          </a:ln>
        </p:spPr>
      </p:cxnSp>
      <p:sp>
        <p:nvSpPr>
          <p:cNvPr id="76" name="CasellaDiTesto 75">
            <a:extLst>
              <a:ext uri="{FF2B5EF4-FFF2-40B4-BE49-F238E27FC236}">
                <a16:creationId xmlns:a16="http://schemas.microsoft.com/office/drawing/2014/main" xmlns="" id="{7EBADE0E-46E5-B548-A11C-8865ABE1782D}"/>
              </a:ext>
            </a:extLst>
          </p:cNvPr>
          <p:cNvSpPr txBox="1"/>
          <p:nvPr/>
        </p:nvSpPr>
        <p:spPr>
          <a:xfrm>
            <a:off x="8652835" y="5752377"/>
            <a:ext cx="466094" cy="1949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760"/>
              </a:lnSpc>
            </a:pPr>
            <a:r>
              <a:rPr lang="it-IT" sz="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Spacer</a:t>
            </a:r>
            <a:endParaRPr lang="it-IT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xmlns="" id="{6F85E2E9-2BA4-1742-9FFA-6B82A82A1F58}"/>
              </a:ext>
            </a:extLst>
          </p:cNvPr>
          <p:cNvSpPr txBox="1"/>
          <p:nvPr/>
        </p:nvSpPr>
        <p:spPr>
          <a:xfrm>
            <a:off x="10656864" y="5343585"/>
            <a:ext cx="640028" cy="186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3’ LTR</a:t>
            </a:r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xmlns="" id="{B1E1F372-C2BE-2748-88FB-BCC3B954DFE0}"/>
              </a:ext>
            </a:extLst>
          </p:cNvPr>
          <p:cNvSpPr txBox="1"/>
          <p:nvPr/>
        </p:nvSpPr>
        <p:spPr>
          <a:xfrm>
            <a:off x="8701064" y="4950079"/>
            <a:ext cx="1114474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60"/>
              </a:lnSpc>
            </a:pPr>
            <a:r>
              <a:rPr lang="it-IT" sz="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Transmembrane</a:t>
            </a:r>
            <a:endParaRPr lang="it-IT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760"/>
              </a:lnSpc>
            </a:pPr>
            <a:r>
              <a:rPr lang="it-IT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</a:p>
        </p:txBody>
      </p:sp>
      <p:sp>
        <p:nvSpPr>
          <p:cNvPr id="80" name="CasellaDiTesto 79">
            <a:extLst>
              <a:ext uri="{FF2B5EF4-FFF2-40B4-BE49-F238E27FC236}">
                <a16:creationId xmlns:a16="http://schemas.microsoft.com/office/drawing/2014/main" xmlns="" id="{0FC9461E-11C8-484D-8D24-99529421898C}"/>
              </a:ext>
            </a:extLst>
          </p:cNvPr>
          <p:cNvSpPr txBox="1"/>
          <p:nvPr/>
        </p:nvSpPr>
        <p:spPr>
          <a:xfrm>
            <a:off x="9593415" y="4950079"/>
            <a:ext cx="732359" cy="252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60"/>
              </a:lnSpc>
            </a:pPr>
            <a:r>
              <a:rPr lang="it-IT" sz="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Signaling</a:t>
            </a:r>
            <a:endParaRPr lang="it-IT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760"/>
              </a:lnSpc>
            </a:pPr>
            <a:r>
              <a:rPr lang="it-IT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</a:p>
        </p:txBody>
      </p:sp>
      <p:sp>
        <p:nvSpPr>
          <p:cNvPr id="81" name="CasellaDiTesto 80">
            <a:extLst>
              <a:ext uri="{FF2B5EF4-FFF2-40B4-BE49-F238E27FC236}">
                <a16:creationId xmlns:a16="http://schemas.microsoft.com/office/drawing/2014/main" xmlns="" id="{B5B87DDB-C284-4448-BDFB-8AFF3D9541A1}"/>
              </a:ext>
            </a:extLst>
          </p:cNvPr>
          <p:cNvSpPr txBox="1"/>
          <p:nvPr/>
        </p:nvSpPr>
        <p:spPr>
          <a:xfrm>
            <a:off x="10181112" y="4950079"/>
            <a:ext cx="828556" cy="252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60"/>
              </a:lnSpc>
            </a:pPr>
            <a:r>
              <a:rPr lang="it-IT" sz="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Transduction</a:t>
            </a:r>
            <a:endParaRPr lang="it-IT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760"/>
              </a:lnSpc>
            </a:pPr>
            <a:r>
              <a:rPr lang="it-IT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marker</a:t>
            </a:r>
          </a:p>
        </p:txBody>
      </p:sp>
      <p:cxnSp>
        <p:nvCxnSpPr>
          <p:cNvPr id="83" name="Connettore 1 82">
            <a:extLst>
              <a:ext uri="{FF2B5EF4-FFF2-40B4-BE49-F238E27FC236}">
                <a16:creationId xmlns:a16="http://schemas.microsoft.com/office/drawing/2014/main" xmlns="" id="{9FC5B934-A91E-2B46-9738-609740113260}"/>
              </a:ext>
            </a:extLst>
          </p:cNvPr>
          <p:cNvCxnSpPr>
            <a:cxnSpLocks/>
          </p:cNvCxnSpPr>
          <p:nvPr/>
        </p:nvCxnSpPr>
        <p:spPr>
          <a:xfrm>
            <a:off x="9122630" y="5269724"/>
            <a:ext cx="319094" cy="0"/>
          </a:xfrm>
          <a:prstGeom prst="line">
            <a:avLst/>
          </a:prstGeom>
          <a:noFill/>
          <a:ln w="12700" cap="sq" cmpd="sng" algn="ctr">
            <a:solidFill>
              <a:schemeClr val="bg1">
                <a:alpha val="99000"/>
              </a:schemeClr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84" name="Connettore 1 83">
            <a:extLst>
              <a:ext uri="{FF2B5EF4-FFF2-40B4-BE49-F238E27FC236}">
                <a16:creationId xmlns:a16="http://schemas.microsoft.com/office/drawing/2014/main" xmlns="" id="{13E8E6D1-E7E1-0F46-8B1F-C26EB862AC9F}"/>
              </a:ext>
            </a:extLst>
          </p:cNvPr>
          <p:cNvCxnSpPr>
            <a:cxnSpLocks/>
          </p:cNvCxnSpPr>
          <p:nvPr/>
        </p:nvCxnSpPr>
        <p:spPr>
          <a:xfrm flipV="1">
            <a:off x="9122630" y="5273866"/>
            <a:ext cx="0" cy="58311"/>
          </a:xfrm>
          <a:prstGeom prst="line">
            <a:avLst/>
          </a:prstGeom>
          <a:noFill/>
          <a:ln w="12700" cap="sq" cmpd="sng" algn="ctr">
            <a:solidFill>
              <a:schemeClr val="bg1">
                <a:alpha val="99000"/>
              </a:schemeClr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85" name="Connettore 1 84">
            <a:extLst>
              <a:ext uri="{FF2B5EF4-FFF2-40B4-BE49-F238E27FC236}">
                <a16:creationId xmlns:a16="http://schemas.microsoft.com/office/drawing/2014/main" xmlns="" id="{376BB00F-5049-BD47-8B3A-DAA4B3C0BF67}"/>
              </a:ext>
            </a:extLst>
          </p:cNvPr>
          <p:cNvCxnSpPr>
            <a:cxnSpLocks/>
          </p:cNvCxnSpPr>
          <p:nvPr/>
        </p:nvCxnSpPr>
        <p:spPr>
          <a:xfrm flipV="1">
            <a:off x="9444654" y="5273866"/>
            <a:ext cx="0" cy="58311"/>
          </a:xfrm>
          <a:prstGeom prst="line">
            <a:avLst/>
          </a:prstGeom>
          <a:noFill/>
          <a:ln w="12700" cap="sq" cmpd="sng" algn="ctr">
            <a:solidFill>
              <a:schemeClr val="bg1">
                <a:alpha val="99000"/>
              </a:schemeClr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87" name="Connettore 1 86">
            <a:extLst>
              <a:ext uri="{FF2B5EF4-FFF2-40B4-BE49-F238E27FC236}">
                <a16:creationId xmlns:a16="http://schemas.microsoft.com/office/drawing/2014/main" xmlns="" id="{3A49752F-5437-7D47-A81C-6920EC78A3D4}"/>
              </a:ext>
            </a:extLst>
          </p:cNvPr>
          <p:cNvCxnSpPr>
            <a:cxnSpLocks/>
          </p:cNvCxnSpPr>
          <p:nvPr/>
        </p:nvCxnSpPr>
        <p:spPr>
          <a:xfrm>
            <a:off x="10374240" y="5269724"/>
            <a:ext cx="319094" cy="0"/>
          </a:xfrm>
          <a:prstGeom prst="line">
            <a:avLst/>
          </a:prstGeom>
          <a:noFill/>
          <a:ln w="12700" cap="sq" cmpd="sng" algn="ctr">
            <a:solidFill>
              <a:schemeClr val="bg1">
                <a:alpha val="99000"/>
              </a:schemeClr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88" name="Connettore 1 87">
            <a:extLst>
              <a:ext uri="{FF2B5EF4-FFF2-40B4-BE49-F238E27FC236}">
                <a16:creationId xmlns:a16="http://schemas.microsoft.com/office/drawing/2014/main" xmlns="" id="{AAD1369E-CA1F-A04F-9523-F29FEB724994}"/>
              </a:ext>
            </a:extLst>
          </p:cNvPr>
          <p:cNvCxnSpPr>
            <a:cxnSpLocks/>
          </p:cNvCxnSpPr>
          <p:nvPr/>
        </p:nvCxnSpPr>
        <p:spPr>
          <a:xfrm flipV="1">
            <a:off x="10374240" y="5273866"/>
            <a:ext cx="0" cy="58311"/>
          </a:xfrm>
          <a:prstGeom prst="line">
            <a:avLst/>
          </a:prstGeom>
          <a:noFill/>
          <a:ln w="12700" cap="sq" cmpd="sng" algn="ctr">
            <a:solidFill>
              <a:schemeClr val="bg1">
                <a:alpha val="99000"/>
              </a:schemeClr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89" name="Connettore 1 88">
            <a:extLst>
              <a:ext uri="{FF2B5EF4-FFF2-40B4-BE49-F238E27FC236}">
                <a16:creationId xmlns:a16="http://schemas.microsoft.com/office/drawing/2014/main" xmlns="" id="{2F860CDD-FB41-F44E-9A4F-18C2BB61716D}"/>
              </a:ext>
            </a:extLst>
          </p:cNvPr>
          <p:cNvCxnSpPr>
            <a:cxnSpLocks/>
          </p:cNvCxnSpPr>
          <p:nvPr/>
        </p:nvCxnSpPr>
        <p:spPr>
          <a:xfrm flipV="1">
            <a:off x="10696264" y="5273866"/>
            <a:ext cx="0" cy="58311"/>
          </a:xfrm>
          <a:prstGeom prst="line">
            <a:avLst/>
          </a:prstGeom>
          <a:noFill/>
          <a:ln w="12700" cap="sq" cmpd="sng" algn="ctr">
            <a:solidFill>
              <a:schemeClr val="bg1">
                <a:alpha val="99000"/>
              </a:schemeClr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90" name="Connettore 1 89">
            <a:extLst>
              <a:ext uri="{FF2B5EF4-FFF2-40B4-BE49-F238E27FC236}">
                <a16:creationId xmlns:a16="http://schemas.microsoft.com/office/drawing/2014/main" xmlns="" id="{C3380A4E-259E-F34E-A4E7-000E1EB8A683}"/>
              </a:ext>
            </a:extLst>
          </p:cNvPr>
          <p:cNvCxnSpPr>
            <a:cxnSpLocks/>
          </p:cNvCxnSpPr>
          <p:nvPr/>
        </p:nvCxnSpPr>
        <p:spPr>
          <a:xfrm>
            <a:off x="9511259" y="5269724"/>
            <a:ext cx="669853" cy="0"/>
          </a:xfrm>
          <a:prstGeom prst="line">
            <a:avLst/>
          </a:prstGeom>
          <a:noFill/>
          <a:ln w="12700" cap="sq" cmpd="sng" algn="ctr">
            <a:solidFill>
              <a:schemeClr val="bg1">
                <a:alpha val="99000"/>
              </a:schemeClr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91" name="Connettore 1 90">
            <a:extLst>
              <a:ext uri="{FF2B5EF4-FFF2-40B4-BE49-F238E27FC236}">
                <a16:creationId xmlns:a16="http://schemas.microsoft.com/office/drawing/2014/main" xmlns="" id="{25195D9C-557F-DE4B-B2F0-2C14B5D3F415}"/>
              </a:ext>
            </a:extLst>
          </p:cNvPr>
          <p:cNvCxnSpPr>
            <a:cxnSpLocks/>
          </p:cNvCxnSpPr>
          <p:nvPr/>
        </p:nvCxnSpPr>
        <p:spPr>
          <a:xfrm flipV="1">
            <a:off x="9511259" y="5273866"/>
            <a:ext cx="0" cy="58311"/>
          </a:xfrm>
          <a:prstGeom prst="line">
            <a:avLst/>
          </a:prstGeom>
          <a:noFill/>
          <a:ln w="12700" cap="sq" cmpd="sng" algn="ctr">
            <a:solidFill>
              <a:schemeClr val="bg1">
                <a:alpha val="99000"/>
              </a:schemeClr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92" name="Connettore 1 91">
            <a:extLst>
              <a:ext uri="{FF2B5EF4-FFF2-40B4-BE49-F238E27FC236}">
                <a16:creationId xmlns:a16="http://schemas.microsoft.com/office/drawing/2014/main" xmlns="" id="{13D08365-50FF-4943-90ED-395A8D4B17E9}"/>
              </a:ext>
            </a:extLst>
          </p:cNvPr>
          <p:cNvCxnSpPr>
            <a:cxnSpLocks/>
          </p:cNvCxnSpPr>
          <p:nvPr/>
        </p:nvCxnSpPr>
        <p:spPr>
          <a:xfrm flipV="1">
            <a:off x="10181112" y="5273866"/>
            <a:ext cx="0" cy="58311"/>
          </a:xfrm>
          <a:prstGeom prst="line">
            <a:avLst/>
          </a:prstGeom>
          <a:noFill/>
          <a:ln w="12700" cap="sq" cmpd="sng" algn="ctr">
            <a:solidFill>
              <a:schemeClr val="bg1">
                <a:alpha val="99000"/>
              </a:schemeClr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82" name="Connettore 1 81">
            <a:extLst>
              <a:ext uri="{FF2B5EF4-FFF2-40B4-BE49-F238E27FC236}">
                <a16:creationId xmlns:a16="http://schemas.microsoft.com/office/drawing/2014/main" xmlns="" id="{7B798A9F-3057-A245-978F-BBDBD29B8448}"/>
              </a:ext>
            </a:extLst>
          </p:cNvPr>
          <p:cNvCxnSpPr>
            <a:cxnSpLocks/>
          </p:cNvCxnSpPr>
          <p:nvPr/>
        </p:nvCxnSpPr>
        <p:spPr>
          <a:xfrm flipH="1" flipV="1">
            <a:off x="8881747" y="5554029"/>
            <a:ext cx="0" cy="221844"/>
          </a:xfrm>
          <a:prstGeom prst="line">
            <a:avLst/>
          </a:prstGeom>
          <a:noFill/>
          <a:ln w="12700" cap="sq" cmpd="sng" algn="ctr">
            <a:solidFill>
              <a:schemeClr val="bg1">
                <a:alpha val="99000"/>
              </a:schemeClr>
            </a:solidFill>
            <a:prstDash val="solid"/>
            <a:miter lim="800000"/>
            <a:headEnd type="none" w="med" len="med"/>
            <a:tailEnd type="none" w="lg" len="lg"/>
          </a:ln>
        </p:spPr>
      </p:cxnSp>
      <p:sp>
        <p:nvSpPr>
          <p:cNvPr id="86" name="CasellaDiTesto 85">
            <a:extLst>
              <a:ext uri="{FF2B5EF4-FFF2-40B4-BE49-F238E27FC236}">
                <a16:creationId xmlns:a16="http://schemas.microsoft.com/office/drawing/2014/main" xmlns="" id="{8F3A94D1-C899-6A4C-AEDA-63B90CE1B2B2}"/>
              </a:ext>
            </a:extLst>
          </p:cNvPr>
          <p:cNvSpPr txBox="1"/>
          <p:nvPr/>
        </p:nvSpPr>
        <p:spPr>
          <a:xfrm>
            <a:off x="7874273" y="1716801"/>
            <a:ext cx="27831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Lisocabtagene</a:t>
            </a:r>
            <a:r>
              <a:rPr lang="it-I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maraleucel</a:t>
            </a:r>
            <a:r>
              <a:rPr lang="it-I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(liso-</a:t>
            </a:r>
            <a:r>
              <a:rPr lang="it-IT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</a:t>
            </a:r>
            <a:r>
              <a:rPr lang="it-I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97955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xmlns="" id="{3020CE21-87BB-F34A-A718-65BE4B09C35E}"/>
              </a:ext>
            </a:extLst>
          </p:cNvPr>
          <p:cNvSpPr txBox="1">
            <a:spLocks/>
          </p:cNvSpPr>
          <p:nvPr/>
        </p:nvSpPr>
        <p:spPr>
          <a:xfrm>
            <a:off x="0" y="506413"/>
            <a:ext cx="9144000" cy="363742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/>
                <a:ea typeface="ＭＳ Ｐゴシック" pitchFamily="-101" charset="-128"/>
                <a:cs typeface="ＭＳ Ｐゴシック" pitchFamily="-101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dirty="0"/>
              <a:t>JULIET: </a:t>
            </a:r>
            <a:r>
              <a:rPr lang="it-IT" dirty="0" err="1"/>
              <a:t>Tisagen</a:t>
            </a:r>
            <a:r>
              <a:rPr lang="it-IT" dirty="0"/>
              <a:t> in relapse/</a:t>
            </a:r>
            <a:r>
              <a:rPr lang="it-IT" dirty="0" err="1"/>
              <a:t>refractory</a:t>
            </a:r>
            <a:r>
              <a:rPr lang="it-IT" dirty="0"/>
              <a:t> DLBCL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xmlns="" id="{FF358EC9-D1FD-FB47-806E-E33EEBF6F8FE}"/>
              </a:ext>
            </a:extLst>
          </p:cNvPr>
          <p:cNvGrpSpPr/>
          <p:nvPr/>
        </p:nvGrpSpPr>
        <p:grpSpPr>
          <a:xfrm>
            <a:off x="2411469" y="1547177"/>
            <a:ext cx="7369061" cy="3997098"/>
            <a:chOff x="2700914" y="1431429"/>
            <a:chExt cx="7877654" cy="4556745"/>
          </a:xfrm>
        </p:grpSpPr>
        <p:sp>
          <p:nvSpPr>
            <p:cNvPr id="2" name="Rettangolo con angoli arrotondati 1">
              <a:extLst>
                <a:ext uri="{FF2B5EF4-FFF2-40B4-BE49-F238E27FC236}">
                  <a16:creationId xmlns:a16="http://schemas.microsoft.com/office/drawing/2014/main" xmlns="" id="{A911FA7F-D273-F843-8A33-37985961CB06}"/>
                </a:ext>
              </a:extLst>
            </p:cNvPr>
            <p:cNvSpPr/>
            <p:nvPr/>
          </p:nvSpPr>
          <p:spPr bwMode="auto">
            <a:xfrm>
              <a:off x="4119856" y="1431429"/>
              <a:ext cx="2381469" cy="560654"/>
            </a:xfrm>
            <a:prstGeom prst="roundRect">
              <a:avLst/>
            </a:prstGeom>
            <a:noFill/>
            <a:ln w="25400" cap="sq" cmpd="sng" algn="ctr">
              <a:solidFill>
                <a:srgbClr val="F16530"/>
              </a:solidFill>
              <a:prstDash val="solid"/>
              <a:miter lim="800000"/>
              <a:headEnd type="triangle" w="med" len="sm"/>
              <a:tailEnd type="triangle" w="med" len="sm"/>
            </a:ln>
          </p:spPr>
          <p:txBody>
            <a:bodyPr rtlCol="0" anchor="ctr"/>
            <a:lstStyle/>
            <a:p>
              <a:pPr algn="ctr"/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238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patients</a:t>
              </a: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were</a:t>
              </a: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screened</a:t>
              </a: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</a:t>
              </a:r>
              <a:b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</a:b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for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eligibility</a:t>
              </a:r>
              <a:endParaRPr lang="it-IT" sz="12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endParaRPr>
            </a:p>
          </p:txBody>
        </p:sp>
        <p:sp>
          <p:nvSpPr>
            <p:cNvPr id="5" name="Rettangolo con angoli arrotondati 4">
              <a:extLst>
                <a:ext uri="{FF2B5EF4-FFF2-40B4-BE49-F238E27FC236}">
                  <a16:creationId xmlns:a16="http://schemas.microsoft.com/office/drawing/2014/main" xmlns="" id="{7FFFF1CB-1B97-9348-B6CF-E2D85241B958}"/>
                </a:ext>
              </a:extLst>
            </p:cNvPr>
            <p:cNvSpPr/>
            <p:nvPr/>
          </p:nvSpPr>
          <p:spPr bwMode="auto">
            <a:xfrm>
              <a:off x="4119856" y="2650694"/>
              <a:ext cx="2381469" cy="353747"/>
            </a:xfrm>
            <a:prstGeom prst="roundRect">
              <a:avLst/>
            </a:prstGeom>
            <a:noFill/>
            <a:ln w="12700" cap="sq" cmpd="sng" algn="ctr">
              <a:solidFill>
                <a:schemeClr val="bg1"/>
              </a:solidFill>
              <a:prstDash val="solid"/>
              <a:miter lim="800000"/>
              <a:headEnd type="triangle" w="med" len="sm"/>
              <a:tailEnd type="triangle" w="med" len="sm"/>
            </a:ln>
          </p:spPr>
          <p:txBody>
            <a:bodyPr rtlCol="0" anchor="ctr"/>
            <a:lstStyle/>
            <a:p>
              <a:pPr algn="ctr"/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165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enrolled</a:t>
              </a: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in the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study</a:t>
              </a:r>
              <a:endParaRPr lang="it-IT" sz="12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endParaRPr>
            </a:p>
          </p:txBody>
        </p:sp>
        <p:sp>
          <p:nvSpPr>
            <p:cNvPr id="6" name="Rettangolo con angoli arrotondati 5">
              <a:extLst>
                <a:ext uri="{FF2B5EF4-FFF2-40B4-BE49-F238E27FC236}">
                  <a16:creationId xmlns:a16="http://schemas.microsoft.com/office/drawing/2014/main" xmlns="" id="{D334C1F2-2500-6D4B-A4B4-6A1AA2D182EE}"/>
                </a:ext>
              </a:extLst>
            </p:cNvPr>
            <p:cNvSpPr/>
            <p:nvPr/>
          </p:nvSpPr>
          <p:spPr bwMode="auto">
            <a:xfrm>
              <a:off x="4119856" y="3760347"/>
              <a:ext cx="2381469" cy="353747"/>
            </a:xfrm>
            <a:prstGeom prst="roundRect">
              <a:avLst/>
            </a:prstGeom>
            <a:noFill/>
            <a:ln w="25400" cap="sq" cmpd="sng" algn="ctr">
              <a:solidFill>
                <a:srgbClr val="F16530"/>
              </a:solidFill>
              <a:prstDash val="solid"/>
              <a:miter lim="800000"/>
              <a:headEnd type="triangle" w="med" len="sm"/>
              <a:tailEnd type="triangle" w="med" len="sm"/>
            </a:ln>
          </p:spPr>
          <p:txBody>
            <a:bodyPr rtlCol="0" anchor="ctr"/>
            <a:lstStyle/>
            <a:p>
              <a:pPr algn="ctr"/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111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received</a:t>
              </a: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an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infusion</a:t>
              </a:r>
              <a:endParaRPr lang="it-IT" sz="12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endParaRPr>
            </a:p>
          </p:txBody>
        </p:sp>
        <p:sp>
          <p:nvSpPr>
            <p:cNvPr id="7" name="Rettangolo con angoli arrotondati 6">
              <a:extLst>
                <a:ext uri="{FF2B5EF4-FFF2-40B4-BE49-F238E27FC236}">
                  <a16:creationId xmlns:a16="http://schemas.microsoft.com/office/drawing/2014/main" xmlns="" id="{3F8619FC-B2D0-9D4D-9B82-21A0F4E71BDC}"/>
                </a:ext>
              </a:extLst>
            </p:cNvPr>
            <p:cNvSpPr/>
            <p:nvPr/>
          </p:nvSpPr>
          <p:spPr bwMode="auto">
            <a:xfrm>
              <a:off x="2700914" y="4518423"/>
              <a:ext cx="2381470" cy="1469751"/>
            </a:xfrm>
            <a:prstGeom prst="roundRect">
              <a:avLst>
                <a:gd name="adj" fmla="val 8772"/>
              </a:avLst>
            </a:prstGeom>
            <a:noFill/>
            <a:ln w="12700" cap="sq" cmpd="sng" algn="ctr">
              <a:solidFill>
                <a:schemeClr val="bg1"/>
              </a:solidFill>
              <a:prstDash val="solid"/>
              <a:miter lim="800000"/>
              <a:headEnd type="triangle" w="med" len="sm"/>
              <a:tailEnd type="triangle" w="med" len="sm"/>
            </a:ln>
          </p:spPr>
          <p:txBody>
            <a:bodyPr rtlCol="0" anchor="ctr"/>
            <a:lstStyle/>
            <a:p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95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received</a:t>
              </a: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an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infusion</a:t>
              </a: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in the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main</a:t>
              </a: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cohort</a:t>
              </a:r>
              <a:endParaRPr lang="it-IT" sz="12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endParaRPr>
            </a:p>
            <a:p>
              <a:pPr marL="171450" indent="-171450">
                <a:lnSpc>
                  <a:spcPct val="90000"/>
                </a:lnSpc>
                <a:spcBef>
                  <a:spcPts val="600"/>
                </a:spcBef>
                <a:buClr>
                  <a:srgbClr val="D9562D"/>
                </a:buClr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93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received</a:t>
              </a: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an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infusion</a:t>
              </a: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≥3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months</a:t>
              </a: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before</a:t>
              </a: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cutoff</a:t>
              </a: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date</a:t>
              </a:r>
            </a:p>
            <a:p>
              <a:pPr marL="171450" indent="-171450">
                <a:lnSpc>
                  <a:spcPct val="90000"/>
                </a:lnSpc>
                <a:spcBef>
                  <a:spcPts val="600"/>
                </a:spcBef>
                <a:buClr>
                  <a:srgbClr val="D9562D"/>
                </a:buClr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2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received</a:t>
              </a: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an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infusion</a:t>
              </a: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&lt;3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months</a:t>
              </a: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before</a:t>
              </a: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cutoff</a:t>
              </a: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date</a:t>
              </a:r>
            </a:p>
          </p:txBody>
        </p:sp>
        <p:sp>
          <p:nvSpPr>
            <p:cNvPr id="8" name="Rettangolo con angoli arrotondati 7">
              <a:extLst>
                <a:ext uri="{FF2B5EF4-FFF2-40B4-BE49-F238E27FC236}">
                  <a16:creationId xmlns:a16="http://schemas.microsoft.com/office/drawing/2014/main" xmlns="" id="{D9DB1D1B-325E-2B4C-BA37-7BC680824BD5}"/>
                </a:ext>
              </a:extLst>
            </p:cNvPr>
            <p:cNvSpPr/>
            <p:nvPr/>
          </p:nvSpPr>
          <p:spPr bwMode="auto">
            <a:xfrm>
              <a:off x="5527590" y="4518423"/>
              <a:ext cx="2753011" cy="1469751"/>
            </a:xfrm>
            <a:prstGeom prst="roundRect">
              <a:avLst>
                <a:gd name="adj" fmla="val 8772"/>
              </a:avLst>
            </a:prstGeom>
            <a:noFill/>
            <a:ln w="12700" cap="sq" cmpd="sng" algn="ctr">
              <a:solidFill>
                <a:schemeClr val="bg1"/>
              </a:solidFill>
              <a:prstDash val="solid"/>
              <a:miter lim="800000"/>
              <a:headEnd type="triangle" w="med" len="sm"/>
              <a:tailEnd type="triangle" w="med" len="sm"/>
            </a:ln>
          </p:spPr>
          <p:txBody>
            <a:bodyPr rtlCol="0" anchor="ctr"/>
            <a:lstStyle/>
            <a:p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16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received</a:t>
              </a: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an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infusion</a:t>
              </a: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in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cohort</a:t>
              </a: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A</a:t>
              </a:r>
            </a:p>
            <a:p>
              <a:pPr marL="171450" indent="-171450">
                <a:lnSpc>
                  <a:spcPct val="90000"/>
                </a:lnSpc>
                <a:spcBef>
                  <a:spcPts val="600"/>
                </a:spcBef>
                <a:buClr>
                  <a:srgbClr val="D9562D"/>
                </a:buClr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13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received</a:t>
              </a: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an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infusion</a:t>
              </a: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≥3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months</a:t>
              </a: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before</a:t>
              </a: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cutoff</a:t>
              </a: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date</a:t>
              </a:r>
            </a:p>
            <a:p>
              <a:pPr marL="171450" indent="-171450">
                <a:lnSpc>
                  <a:spcPct val="90000"/>
                </a:lnSpc>
                <a:spcBef>
                  <a:spcPts val="600"/>
                </a:spcBef>
                <a:buClr>
                  <a:srgbClr val="D9562D"/>
                </a:buClr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3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received</a:t>
              </a: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an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infusion</a:t>
              </a: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&lt;3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months</a:t>
              </a: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before</a:t>
              </a: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cutoff</a:t>
              </a: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date</a:t>
              </a:r>
            </a:p>
          </p:txBody>
        </p:sp>
        <p:sp>
          <p:nvSpPr>
            <p:cNvPr id="9" name="Rettangolo con angoli arrotondati 8">
              <a:extLst>
                <a:ext uri="{FF2B5EF4-FFF2-40B4-BE49-F238E27FC236}">
                  <a16:creationId xmlns:a16="http://schemas.microsoft.com/office/drawing/2014/main" xmlns="" id="{92494EA9-F64B-A148-AF2C-199923A4510B}"/>
                </a:ext>
              </a:extLst>
            </p:cNvPr>
            <p:cNvSpPr/>
            <p:nvPr/>
          </p:nvSpPr>
          <p:spPr bwMode="auto">
            <a:xfrm>
              <a:off x="7069085" y="2917797"/>
              <a:ext cx="3509483" cy="1237814"/>
            </a:xfrm>
            <a:prstGeom prst="roundRect">
              <a:avLst>
                <a:gd name="adj" fmla="val 6791"/>
              </a:avLst>
            </a:prstGeom>
            <a:noFill/>
            <a:ln w="12700" cap="sq" cmpd="sng" algn="ctr">
              <a:solidFill>
                <a:schemeClr val="bg1"/>
              </a:solidFill>
              <a:prstDash val="solid"/>
              <a:miter lim="800000"/>
              <a:headEnd type="triangle" w="med" len="sm"/>
              <a:tailEnd type="triangle" w="med" len="sm"/>
            </a:ln>
          </p:spPr>
          <p:txBody>
            <a:bodyPr rtlCol="0" anchor="ctr"/>
            <a:lstStyle/>
            <a:p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50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discontinued</a:t>
              </a: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study</a:t>
              </a: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before</a:t>
              </a: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infusion</a:t>
              </a:r>
              <a:endParaRPr lang="it-IT" sz="12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endParaRPr>
            </a:p>
            <a:p>
              <a:pPr marL="171450" indent="-171450">
                <a:buClr>
                  <a:srgbClr val="D9562D"/>
                </a:buClr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12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could</a:t>
              </a: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not</a:t>
              </a: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have</a:t>
              </a: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CAR-T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cells</a:t>
              </a: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manufactured</a:t>
              </a:r>
              <a:endParaRPr lang="it-IT" sz="12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endParaRPr>
            </a:p>
            <a:p>
              <a:pPr marL="171450" indent="-171450">
                <a:buClr>
                  <a:srgbClr val="D9562D"/>
                </a:buClr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38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had</a:t>
              </a: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other</a:t>
              </a: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reasons</a:t>
              </a:r>
              <a:endParaRPr lang="it-IT" sz="12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endParaRPr>
            </a:p>
            <a:p>
              <a:pPr>
                <a:spcBef>
                  <a:spcPts val="600"/>
                </a:spcBef>
              </a:pP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4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were</a:t>
              </a: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awaiting</a:t>
              </a: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infusion</a:t>
              </a: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at</a:t>
              </a: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data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cutoff</a:t>
              </a:r>
              <a:endParaRPr lang="it-IT" sz="12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endParaRPr>
            </a:p>
          </p:txBody>
        </p:sp>
        <p:sp>
          <p:nvSpPr>
            <p:cNvPr id="10" name="Rettangolo con angoli arrotondati 9">
              <a:extLst>
                <a:ext uri="{FF2B5EF4-FFF2-40B4-BE49-F238E27FC236}">
                  <a16:creationId xmlns:a16="http://schemas.microsoft.com/office/drawing/2014/main" xmlns="" id="{FC98B4BB-BBFF-A14F-9BD5-8239B8D7355F}"/>
                </a:ext>
              </a:extLst>
            </p:cNvPr>
            <p:cNvSpPr/>
            <p:nvPr/>
          </p:nvSpPr>
          <p:spPr bwMode="auto">
            <a:xfrm>
              <a:off x="7069085" y="1937132"/>
              <a:ext cx="3509483" cy="745996"/>
            </a:xfrm>
            <a:prstGeom prst="roundRect">
              <a:avLst>
                <a:gd name="adj" fmla="val 8772"/>
              </a:avLst>
            </a:prstGeom>
            <a:noFill/>
            <a:ln w="12700" cap="sq" cmpd="sng" algn="ctr">
              <a:solidFill>
                <a:schemeClr val="bg1"/>
              </a:solidFill>
              <a:prstDash val="solid"/>
              <a:miter lim="800000"/>
              <a:headEnd type="triangle" w="med" len="sm"/>
              <a:tailEnd type="triangle" w="med" len="sm"/>
            </a:ln>
          </p:spPr>
          <p:txBody>
            <a:bodyPr rtlCol="0" anchor="ctr"/>
            <a:lstStyle/>
            <a:p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71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were</a:t>
              </a: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excluded</a:t>
              </a: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during</a:t>
              </a: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screening </a:t>
              </a:r>
            </a:p>
            <a:p>
              <a:pPr>
                <a:spcBef>
                  <a:spcPts val="600"/>
                </a:spcBef>
              </a:pP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2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were</a:t>
              </a: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still</a:t>
              </a: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undergoing</a:t>
              </a: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screening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at</a:t>
              </a:r>
              <a:r>
                <a:rPr lang="it-IT" sz="1200" dirty="0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 data </a:t>
              </a:r>
              <a:r>
                <a:rPr lang="it-IT" sz="1200" dirty="0" err="1">
                  <a:solidFill>
                    <a:schemeClr val="bg1"/>
                  </a:solidFill>
                  <a:latin typeface="Arial" pitchFamily="-65" charset="0"/>
                  <a:cs typeface="ＭＳ Ｐゴシック" pitchFamily="-65" charset="-128"/>
                </a:rPr>
                <a:t>cutoff</a:t>
              </a:r>
              <a:endParaRPr lang="it-IT" sz="1200" dirty="0">
                <a:solidFill>
                  <a:schemeClr val="bg1"/>
                </a:solidFill>
                <a:latin typeface="Arial" pitchFamily="-65" charset="0"/>
                <a:cs typeface="ＭＳ Ｐゴシック" pitchFamily="-65" charset="-128"/>
              </a:endParaRPr>
            </a:p>
          </p:txBody>
        </p:sp>
        <p:cxnSp>
          <p:nvCxnSpPr>
            <p:cNvPr id="12" name="Connettore 4 11">
              <a:extLst>
                <a:ext uri="{FF2B5EF4-FFF2-40B4-BE49-F238E27FC236}">
                  <a16:creationId xmlns:a16="http://schemas.microsoft.com/office/drawing/2014/main" xmlns="" id="{CB50E651-031C-0343-B16E-55A8018AEC33}"/>
                </a:ext>
              </a:extLst>
            </p:cNvPr>
            <p:cNvCxnSpPr>
              <a:stCxn id="7" idx="0"/>
              <a:endCxn id="8" idx="0"/>
            </p:cNvCxnSpPr>
            <p:nvPr/>
          </p:nvCxnSpPr>
          <p:spPr>
            <a:xfrm rot="5400000" flipH="1" flipV="1">
              <a:off x="5397872" y="3012200"/>
              <a:ext cx="12700" cy="3012447"/>
            </a:xfrm>
            <a:prstGeom prst="bentConnector3">
              <a:avLst>
                <a:gd name="adj1" fmla="val 1800000"/>
              </a:avLst>
            </a:prstGeom>
            <a:noFill/>
            <a:ln w="12700" cap="sq" cmpd="sng" algn="ctr">
              <a:solidFill>
                <a:schemeClr val="bg1"/>
              </a:solidFill>
              <a:prstDash val="solid"/>
              <a:miter lim="800000"/>
              <a:headEnd type="arrow" w="lg" len="med"/>
              <a:tailEnd type="arrow" w="lg" len="med"/>
            </a:ln>
          </p:spPr>
        </p:cxnSp>
        <p:cxnSp>
          <p:nvCxnSpPr>
            <p:cNvPr id="14" name="Connettore 1 13">
              <a:extLst>
                <a:ext uri="{FF2B5EF4-FFF2-40B4-BE49-F238E27FC236}">
                  <a16:creationId xmlns:a16="http://schemas.microsoft.com/office/drawing/2014/main" xmlns="" id="{CD95A54E-A2BC-2A41-AFC0-E14B51D5C574}"/>
                </a:ext>
              </a:extLst>
            </p:cNvPr>
            <p:cNvCxnSpPr>
              <a:cxnSpLocks/>
            </p:cNvCxnSpPr>
            <p:nvPr/>
          </p:nvCxnSpPr>
          <p:spPr>
            <a:xfrm>
              <a:off x="5310591" y="4132192"/>
              <a:ext cx="0" cy="170175"/>
            </a:xfrm>
            <a:prstGeom prst="line">
              <a:avLst/>
            </a:prstGeom>
            <a:noFill/>
            <a:ln w="12700" cap="sq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lg" len="lg"/>
            </a:ln>
          </p:spPr>
        </p:cxnSp>
        <p:cxnSp>
          <p:nvCxnSpPr>
            <p:cNvPr id="15" name="Connettore 1 14">
              <a:extLst>
                <a:ext uri="{FF2B5EF4-FFF2-40B4-BE49-F238E27FC236}">
                  <a16:creationId xmlns:a16="http://schemas.microsoft.com/office/drawing/2014/main" xmlns="" id="{8F3C0D0D-4D37-1841-9C79-4D80C85E9ED6}"/>
                </a:ext>
              </a:extLst>
            </p:cNvPr>
            <p:cNvCxnSpPr>
              <a:cxnSpLocks/>
            </p:cNvCxnSpPr>
            <p:nvPr/>
          </p:nvCxnSpPr>
          <p:spPr>
            <a:xfrm>
              <a:off x="5310590" y="3014475"/>
              <a:ext cx="0" cy="720014"/>
            </a:xfrm>
            <a:prstGeom prst="line">
              <a:avLst/>
            </a:prstGeom>
            <a:noFill/>
            <a:ln w="12700" cap="sq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arrow" w="lg" len="med"/>
            </a:ln>
          </p:spPr>
        </p:cxnSp>
        <p:cxnSp>
          <p:nvCxnSpPr>
            <p:cNvPr id="17" name="Connettore 1 16">
              <a:extLst>
                <a:ext uri="{FF2B5EF4-FFF2-40B4-BE49-F238E27FC236}">
                  <a16:creationId xmlns:a16="http://schemas.microsoft.com/office/drawing/2014/main" xmlns="" id="{2DF580F6-D070-2B43-A87F-38C70E053C83}"/>
                </a:ext>
              </a:extLst>
            </p:cNvPr>
            <p:cNvCxnSpPr>
              <a:cxnSpLocks/>
              <a:stCxn id="2" idx="2"/>
            </p:cNvCxnSpPr>
            <p:nvPr/>
          </p:nvCxnSpPr>
          <p:spPr>
            <a:xfrm>
              <a:off x="5310591" y="1992083"/>
              <a:ext cx="0" cy="636095"/>
            </a:xfrm>
            <a:prstGeom prst="line">
              <a:avLst/>
            </a:prstGeom>
            <a:noFill/>
            <a:ln w="12700" cap="sq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arrow" w="lg" len="med"/>
            </a:ln>
          </p:spPr>
        </p:cxnSp>
        <p:cxnSp>
          <p:nvCxnSpPr>
            <p:cNvPr id="19" name="Connettore 1 18">
              <a:extLst>
                <a:ext uri="{FF2B5EF4-FFF2-40B4-BE49-F238E27FC236}">
                  <a16:creationId xmlns:a16="http://schemas.microsoft.com/office/drawing/2014/main" xmlns="" id="{485B4469-5AF3-D144-B94D-0E08BD9506DD}"/>
                </a:ext>
              </a:extLst>
            </p:cNvPr>
            <p:cNvCxnSpPr>
              <a:cxnSpLocks/>
            </p:cNvCxnSpPr>
            <p:nvPr/>
          </p:nvCxnSpPr>
          <p:spPr>
            <a:xfrm>
              <a:off x="5310590" y="2311399"/>
              <a:ext cx="1758495" cy="0"/>
            </a:xfrm>
            <a:prstGeom prst="line">
              <a:avLst/>
            </a:prstGeom>
            <a:noFill/>
            <a:ln w="12700" cap="sq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arrow" w="lg" len="med"/>
            </a:ln>
          </p:spPr>
        </p:cxnSp>
        <p:cxnSp>
          <p:nvCxnSpPr>
            <p:cNvPr id="22" name="Connettore 1 21">
              <a:extLst>
                <a:ext uri="{FF2B5EF4-FFF2-40B4-BE49-F238E27FC236}">
                  <a16:creationId xmlns:a16="http://schemas.microsoft.com/office/drawing/2014/main" xmlns="" id="{D3DA1D1D-3F00-164F-8653-11893A137410}"/>
                </a:ext>
              </a:extLst>
            </p:cNvPr>
            <p:cNvCxnSpPr>
              <a:cxnSpLocks/>
            </p:cNvCxnSpPr>
            <p:nvPr/>
          </p:nvCxnSpPr>
          <p:spPr>
            <a:xfrm>
              <a:off x="5310590" y="3361265"/>
              <a:ext cx="1758495" cy="0"/>
            </a:xfrm>
            <a:prstGeom prst="line">
              <a:avLst/>
            </a:prstGeom>
            <a:noFill/>
            <a:ln w="12700" cap="sq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arrow" w="lg" len="med"/>
            </a:ln>
          </p:spPr>
        </p:cxnSp>
      </p:grpSp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AD15A96A-1FEC-0C42-A052-ABCAEAC868C6}"/>
              </a:ext>
            </a:extLst>
          </p:cNvPr>
          <p:cNvSpPr txBox="1"/>
          <p:nvPr/>
        </p:nvSpPr>
        <p:spPr>
          <a:xfrm>
            <a:off x="0" y="6326597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DLBCL: diffuse large B-cell lymphoma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xmlns="" id="{22CBA7D6-9E2A-3241-8368-8BE3A95A76C2}"/>
              </a:ext>
            </a:extLst>
          </p:cNvPr>
          <p:cNvSpPr txBox="1"/>
          <p:nvPr/>
        </p:nvSpPr>
        <p:spPr>
          <a:xfrm>
            <a:off x="7567127" y="6357937"/>
            <a:ext cx="4624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da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Schuster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SJ, et al.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Engl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Med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2019; 380: 45–56</a:t>
            </a:r>
            <a:endParaRPr lang="it-IT" sz="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497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1018376" y="4001402"/>
            <a:ext cx="3552183" cy="2314178"/>
            <a:chOff x="1335860" y="3666223"/>
            <a:chExt cx="3552183" cy="2314178"/>
          </a:xfrm>
        </p:grpSpPr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xmlns="" id="{FBC26C28-ACB4-8448-AE0E-9987B3FBA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92981" y="3896287"/>
              <a:ext cx="3495062" cy="1994611"/>
            </a:xfrm>
            <a:prstGeom prst="rect">
              <a:avLst/>
            </a:prstGeom>
          </p:spPr>
        </p:pic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xmlns="" id="{F7D9749C-D62B-394E-9CC1-0F4CD28FFB54}"/>
                </a:ext>
              </a:extLst>
            </p:cNvPr>
            <p:cNvSpPr txBox="1"/>
            <p:nvPr/>
          </p:nvSpPr>
          <p:spPr>
            <a:xfrm rot="16200000">
              <a:off x="421507" y="4767175"/>
              <a:ext cx="204414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Probability</a:t>
              </a:r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of </a:t>
              </a:r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remaining</a:t>
              </a:r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progression</a:t>
              </a:r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-free</a:t>
              </a:r>
            </a:p>
          </p:txBody>
        </p:sp>
        <p:sp>
          <p:nvSpPr>
            <p:cNvPr id="43" name="CasellaDiTesto 42">
              <a:extLst>
                <a:ext uri="{FF2B5EF4-FFF2-40B4-BE49-F238E27FC236}">
                  <a16:creationId xmlns:a16="http://schemas.microsoft.com/office/drawing/2014/main" xmlns="" id="{7DE5F63B-C70B-AA4B-8934-DE0E8198F6AF}"/>
                </a:ext>
              </a:extLst>
            </p:cNvPr>
            <p:cNvSpPr txBox="1"/>
            <p:nvPr/>
          </p:nvSpPr>
          <p:spPr>
            <a:xfrm>
              <a:off x="2964689" y="5764957"/>
              <a:ext cx="5210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Months</a:t>
              </a:r>
              <a:endPara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CasellaDiTesto 46">
              <a:extLst>
                <a:ext uri="{FF2B5EF4-FFF2-40B4-BE49-F238E27FC236}">
                  <a16:creationId xmlns:a16="http://schemas.microsoft.com/office/drawing/2014/main" xmlns="" id="{37C115E9-B594-5C4C-80DC-19519E4DE1C4}"/>
                </a:ext>
              </a:extLst>
            </p:cNvPr>
            <p:cNvSpPr txBox="1"/>
            <p:nvPr/>
          </p:nvSpPr>
          <p:spPr>
            <a:xfrm>
              <a:off x="1648416" y="3666223"/>
              <a:ext cx="28374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PFS AMONG PATIENTS WITH A RESPONSE</a:t>
              </a:r>
            </a:p>
          </p:txBody>
        </p:sp>
        <p:sp>
          <p:nvSpPr>
            <p:cNvPr id="56" name="CasellaDiTesto 55">
              <a:extLst>
                <a:ext uri="{FF2B5EF4-FFF2-40B4-BE49-F238E27FC236}">
                  <a16:creationId xmlns:a16="http://schemas.microsoft.com/office/drawing/2014/main" xmlns="" id="{477EEEAD-0CBA-EA40-A94F-CDE1476B5366}"/>
                </a:ext>
              </a:extLst>
            </p:cNvPr>
            <p:cNvSpPr txBox="1"/>
            <p:nvPr/>
          </p:nvSpPr>
          <p:spPr>
            <a:xfrm>
              <a:off x="1954040" y="5279282"/>
              <a:ext cx="21748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Patients</a:t>
              </a:r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with complete </a:t>
              </a:r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response</a:t>
              </a:r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</a:t>
              </a:r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month</a:t>
              </a:r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</a:p>
            <a:p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Patients</a:t>
              </a:r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with </a:t>
              </a:r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partial</a:t>
              </a:r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response</a:t>
              </a:r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</a:t>
              </a:r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month</a:t>
              </a:r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</a:p>
          </p:txBody>
        </p:sp>
        <p:cxnSp>
          <p:nvCxnSpPr>
            <p:cNvPr id="57" name="Connettore 1 56">
              <a:extLst>
                <a:ext uri="{FF2B5EF4-FFF2-40B4-BE49-F238E27FC236}">
                  <a16:creationId xmlns:a16="http://schemas.microsoft.com/office/drawing/2014/main" xmlns="" id="{3D6156B3-8636-AD41-8603-57DFD14077EB}"/>
                </a:ext>
              </a:extLst>
            </p:cNvPr>
            <p:cNvCxnSpPr/>
            <p:nvPr/>
          </p:nvCxnSpPr>
          <p:spPr>
            <a:xfrm>
              <a:off x="1881470" y="5396447"/>
              <a:ext cx="88213" cy="0"/>
            </a:xfrm>
            <a:prstGeom prst="line">
              <a:avLst/>
            </a:prstGeom>
            <a:noFill/>
            <a:ln w="47625" cap="sq" cmpd="sng" algn="ctr">
              <a:solidFill>
                <a:srgbClr val="6E349F"/>
              </a:solidFill>
              <a:prstDash val="solid"/>
              <a:miter lim="800000"/>
              <a:headEnd type="none" w="med" len="med"/>
              <a:tailEnd type="none" w="lg" len="lg"/>
            </a:ln>
          </p:spPr>
        </p:cxnSp>
        <p:cxnSp>
          <p:nvCxnSpPr>
            <p:cNvPr id="58" name="Connettore 1 57">
              <a:extLst>
                <a:ext uri="{FF2B5EF4-FFF2-40B4-BE49-F238E27FC236}">
                  <a16:creationId xmlns:a16="http://schemas.microsoft.com/office/drawing/2014/main" xmlns="" id="{8D9BC434-261F-DC4C-A96B-4AFB251D4D7D}"/>
                </a:ext>
              </a:extLst>
            </p:cNvPr>
            <p:cNvCxnSpPr/>
            <p:nvPr/>
          </p:nvCxnSpPr>
          <p:spPr>
            <a:xfrm>
              <a:off x="1881470" y="5515515"/>
              <a:ext cx="88213" cy="0"/>
            </a:xfrm>
            <a:prstGeom prst="line">
              <a:avLst/>
            </a:prstGeom>
            <a:noFill/>
            <a:ln w="47625" cap="sq" cmpd="sng" algn="ctr">
              <a:solidFill>
                <a:srgbClr val="F16530"/>
              </a:solidFill>
              <a:prstDash val="solid"/>
              <a:miter lim="800000"/>
              <a:headEnd type="none" w="med" len="med"/>
              <a:tailEnd type="none" w="lg" len="lg"/>
            </a:ln>
          </p:spPr>
        </p:cxnSp>
      </p:grpSp>
      <p:sp>
        <p:nvSpPr>
          <p:cNvPr id="3" name="Titolo 1">
            <a:extLst>
              <a:ext uri="{FF2B5EF4-FFF2-40B4-BE49-F238E27FC236}">
                <a16:creationId xmlns:a16="http://schemas.microsoft.com/office/drawing/2014/main" xmlns="" id="{3020CE21-87BB-F34A-A718-65BE4B09C35E}"/>
              </a:ext>
            </a:extLst>
          </p:cNvPr>
          <p:cNvSpPr txBox="1">
            <a:spLocks/>
          </p:cNvSpPr>
          <p:nvPr/>
        </p:nvSpPr>
        <p:spPr>
          <a:xfrm>
            <a:off x="0" y="506413"/>
            <a:ext cx="9144000" cy="363742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/>
                <a:ea typeface="ＭＳ Ｐゴシック" pitchFamily="-101" charset="-128"/>
                <a:cs typeface="ＭＳ Ｐゴシック" pitchFamily="-101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dirty="0"/>
              <a:t>JULIET: </a:t>
            </a:r>
            <a:r>
              <a:rPr lang="it-IT" dirty="0" err="1"/>
              <a:t>Results</a:t>
            </a:r>
            <a:endParaRPr lang="it-IT" dirty="0"/>
          </a:p>
        </p:txBody>
      </p:sp>
      <p:grpSp>
        <p:nvGrpSpPr>
          <p:cNvPr id="6" name="Gruppo 5"/>
          <p:cNvGrpSpPr/>
          <p:nvPr/>
        </p:nvGrpSpPr>
        <p:grpSpPr>
          <a:xfrm>
            <a:off x="5644339" y="1332225"/>
            <a:ext cx="3558481" cy="2296808"/>
            <a:chOff x="4974095" y="1473353"/>
            <a:chExt cx="3558481" cy="2296808"/>
          </a:xfrm>
        </p:grpSpPr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xmlns="" id="{B2AAA071-A498-2D47-B256-57D25F128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37514" y="1680033"/>
              <a:ext cx="3495062" cy="1994611"/>
            </a:xfrm>
            <a:prstGeom prst="rect">
              <a:avLst/>
            </a:prstGeom>
          </p:spPr>
        </p:pic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xmlns="" id="{177BB5D1-6AFA-804E-A47F-0FC9B7AFA008}"/>
                </a:ext>
              </a:extLst>
            </p:cNvPr>
            <p:cNvSpPr txBox="1"/>
            <p:nvPr/>
          </p:nvSpPr>
          <p:spPr>
            <a:xfrm rot="16200000">
              <a:off x="4059742" y="2532814"/>
              <a:ext cx="204414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Probability</a:t>
              </a:r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of </a:t>
              </a:r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remaining</a:t>
              </a:r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progression</a:t>
              </a:r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-free</a:t>
              </a:r>
            </a:p>
          </p:txBody>
        </p:sp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xmlns="" id="{B04ACFBF-A3C3-114B-8473-6C65EC0CD4BF}"/>
                </a:ext>
              </a:extLst>
            </p:cNvPr>
            <p:cNvSpPr txBox="1"/>
            <p:nvPr/>
          </p:nvSpPr>
          <p:spPr>
            <a:xfrm>
              <a:off x="6280874" y="3554717"/>
              <a:ext cx="11997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Months</a:t>
              </a:r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since</a:t>
              </a:r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infection</a:t>
              </a:r>
              <a:endPara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xmlns="" id="{6A389CC0-626C-714D-A9F3-8F8DE0E8BA49}"/>
                </a:ext>
              </a:extLst>
            </p:cNvPr>
            <p:cNvSpPr txBox="1"/>
            <p:nvPr/>
          </p:nvSpPr>
          <p:spPr>
            <a:xfrm>
              <a:off x="5256238" y="1473353"/>
              <a:ext cx="219411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PROGRESSION-FREE SURVIVAL</a:t>
              </a:r>
            </a:p>
          </p:txBody>
        </p:sp>
        <p:sp>
          <p:nvSpPr>
            <p:cNvPr id="49" name="CasellaDiTesto 48">
              <a:extLst>
                <a:ext uri="{FF2B5EF4-FFF2-40B4-BE49-F238E27FC236}">
                  <a16:creationId xmlns:a16="http://schemas.microsoft.com/office/drawing/2014/main" xmlns="" id="{1492291E-395C-D947-8E6D-EC453360F9F2}"/>
                </a:ext>
              </a:extLst>
            </p:cNvPr>
            <p:cNvSpPr txBox="1"/>
            <p:nvPr/>
          </p:nvSpPr>
          <p:spPr>
            <a:xfrm>
              <a:off x="5570776" y="3059078"/>
              <a:ext cx="16722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Patients</a:t>
              </a:r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with complete </a:t>
              </a:r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response</a:t>
              </a:r>
              <a:endPara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</a:t>
              </a:r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patients</a:t>
              </a:r>
              <a:endPara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1" name="Connettore 1 50">
              <a:extLst>
                <a:ext uri="{FF2B5EF4-FFF2-40B4-BE49-F238E27FC236}">
                  <a16:creationId xmlns:a16="http://schemas.microsoft.com/office/drawing/2014/main" xmlns="" id="{B194C844-EB8A-2943-A1F4-F4E1743AF4D2}"/>
                </a:ext>
              </a:extLst>
            </p:cNvPr>
            <p:cNvCxnSpPr/>
            <p:nvPr/>
          </p:nvCxnSpPr>
          <p:spPr>
            <a:xfrm>
              <a:off x="5498206" y="3163913"/>
              <a:ext cx="88213" cy="0"/>
            </a:xfrm>
            <a:prstGeom prst="line">
              <a:avLst/>
            </a:prstGeom>
            <a:noFill/>
            <a:ln w="47625" cap="sq" cmpd="sng" algn="ctr">
              <a:solidFill>
                <a:srgbClr val="6E349F"/>
              </a:solidFill>
              <a:prstDash val="solid"/>
              <a:miter lim="800000"/>
              <a:headEnd type="none" w="med" len="med"/>
              <a:tailEnd type="none" w="lg" len="lg"/>
            </a:ln>
          </p:spPr>
        </p:cxnSp>
        <p:cxnSp>
          <p:nvCxnSpPr>
            <p:cNvPr id="52" name="Connettore 1 51">
              <a:extLst>
                <a:ext uri="{FF2B5EF4-FFF2-40B4-BE49-F238E27FC236}">
                  <a16:creationId xmlns:a16="http://schemas.microsoft.com/office/drawing/2014/main" xmlns="" id="{70E6E36D-8388-D34A-8EE5-3A32D2194417}"/>
                </a:ext>
              </a:extLst>
            </p:cNvPr>
            <p:cNvCxnSpPr/>
            <p:nvPr/>
          </p:nvCxnSpPr>
          <p:spPr>
            <a:xfrm>
              <a:off x="5498206" y="3282981"/>
              <a:ext cx="88213" cy="0"/>
            </a:xfrm>
            <a:prstGeom prst="line">
              <a:avLst/>
            </a:prstGeom>
            <a:noFill/>
            <a:ln w="47625" cap="sq" cmpd="sng" algn="ctr">
              <a:solidFill>
                <a:srgbClr val="F16530"/>
              </a:solidFill>
              <a:prstDash val="solid"/>
              <a:miter lim="800000"/>
              <a:headEnd type="none" w="med" len="med"/>
              <a:tailEnd type="none" w="lg" len="lg"/>
            </a:ln>
          </p:spPr>
        </p:cxnSp>
      </p:grpSp>
      <p:grpSp>
        <p:nvGrpSpPr>
          <p:cNvPr id="7" name="Gruppo 6"/>
          <p:cNvGrpSpPr/>
          <p:nvPr/>
        </p:nvGrpSpPr>
        <p:grpSpPr>
          <a:xfrm>
            <a:off x="5690120" y="3983761"/>
            <a:ext cx="3495062" cy="2367101"/>
            <a:chOff x="5037514" y="3613300"/>
            <a:chExt cx="3495062" cy="2367101"/>
          </a:xfrm>
        </p:grpSpPr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xmlns="" id="{74F85837-9DFC-9D43-B495-23CF00582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37514" y="3896287"/>
              <a:ext cx="3495062" cy="1994611"/>
            </a:xfrm>
            <a:prstGeom prst="rect">
              <a:avLst/>
            </a:prstGeom>
          </p:spPr>
        </p:pic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xmlns="" id="{7A6043B9-3F43-B241-8B2D-1D537A6DDCB6}"/>
                </a:ext>
              </a:extLst>
            </p:cNvPr>
            <p:cNvSpPr txBox="1"/>
            <p:nvPr/>
          </p:nvSpPr>
          <p:spPr>
            <a:xfrm>
              <a:off x="6620183" y="5764957"/>
              <a:ext cx="5210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Months</a:t>
              </a:r>
              <a:endPara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CasellaDiTesto 47">
              <a:extLst>
                <a:ext uri="{FF2B5EF4-FFF2-40B4-BE49-F238E27FC236}">
                  <a16:creationId xmlns:a16="http://schemas.microsoft.com/office/drawing/2014/main" xmlns="" id="{FDC23059-2015-034C-ADE6-BC070C6D2C4B}"/>
                </a:ext>
              </a:extLst>
            </p:cNvPr>
            <p:cNvSpPr txBox="1"/>
            <p:nvPr/>
          </p:nvSpPr>
          <p:spPr>
            <a:xfrm>
              <a:off x="5287706" y="3613300"/>
              <a:ext cx="146493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OVERALL SURVIVAL</a:t>
              </a:r>
            </a:p>
          </p:txBody>
        </p:sp>
        <p:sp>
          <p:nvSpPr>
            <p:cNvPr id="53" name="CasellaDiTesto 52">
              <a:extLst>
                <a:ext uri="{FF2B5EF4-FFF2-40B4-BE49-F238E27FC236}">
                  <a16:creationId xmlns:a16="http://schemas.microsoft.com/office/drawing/2014/main" xmlns="" id="{9CF6ABE5-DE63-C44E-B8C0-7F34FC4F43DB}"/>
                </a:ext>
              </a:extLst>
            </p:cNvPr>
            <p:cNvSpPr txBox="1"/>
            <p:nvPr/>
          </p:nvSpPr>
          <p:spPr>
            <a:xfrm>
              <a:off x="5570776" y="5279282"/>
              <a:ext cx="16722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Patients</a:t>
              </a:r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with complete </a:t>
              </a:r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response</a:t>
              </a:r>
              <a:endPara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</a:t>
              </a:r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patients</a:t>
              </a:r>
              <a:endPara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4" name="Connettore 1 53">
              <a:extLst>
                <a:ext uri="{FF2B5EF4-FFF2-40B4-BE49-F238E27FC236}">
                  <a16:creationId xmlns:a16="http://schemas.microsoft.com/office/drawing/2014/main" xmlns="" id="{07B33AC2-0987-304A-A7C3-2841022119C5}"/>
                </a:ext>
              </a:extLst>
            </p:cNvPr>
            <p:cNvCxnSpPr/>
            <p:nvPr/>
          </p:nvCxnSpPr>
          <p:spPr>
            <a:xfrm>
              <a:off x="5498206" y="5396447"/>
              <a:ext cx="88213" cy="0"/>
            </a:xfrm>
            <a:prstGeom prst="line">
              <a:avLst/>
            </a:prstGeom>
            <a:noFill/>
            <a:ln w="47625" cap="sq" cmpd="sng" algn="ctr">
              <a:solidFill>
                <a:srgbClr val="6E349F"/>
              </a:solidFill>
              <a:prstDash val="solid"/>
              <a:miter lim="800000"/>
              <a:headEnd type="none" w="med" len="med"/>
              <a:tailEnd type="none" w="lg" len="lg"/>
            </a:ln>
          </p:spPr>
        </p:cxnSp>
        <p:cxnSp>
          <p:nvCxnSpPr>
            <p:cNvPr id="55" name="Connettore 1 54">
              <a:extLst>
                <a:ext uri="{FF2B5EF4-FFF2-40B4-BE49-F238E27FC236}">
                  <a16:creationId xmlns:a16="http://schemas.microsoft.com/office/drawing/2014/main" xmlns="" id="{B6FA163B-E118-F441-A468-2F0ECBBFA8BB}"/>
                </a:ext>
              </a:extLst>
            </p:cNvPr>
            <p:cNvCxnSpPr/>
            <p:nvPr/>
          </p:nvCxnSpPr>
          <p:spPr>
            <a:xfrm>
              <a:off x="5498206" y="5515515"/>
              <a:ext cx="88213" cy="0"/>
            </a:xfrm>
            <a:prstGeom prst="line">
              <a:avLst/>
            </a:prstGeom>
            <a:noFill/>
            <a:ln w="47625" cap="sq" cmpd="sng" algn="ctr">
              <a:solidFill>
                <a:srgbClr val="F16530"/>
              </a:solidFill>
              <a:prstDash val="solid"/>
              <a:miter lim="800000"/>
              <a:headEnd type="none" w="med" len="med"/>
              <a:tailEnd type="none" w="lg" len="lg"/>
            </a:ln>
          </p:spPr>
        </p:cxnSp>
      </p:grpSp>
      <p:grpSp>
        <p:nvGrpSpPr>
          <p:cNvPr id="4" name="Gruppo 3"/>
          <p:cNvGrpSpPr/>
          <p:nvPr/>
        </p:nvGrpSpPr>
        <p:grpSpPr>
          <a:xfrm>
            <a:off x="997323" y="1314584"/>
            <a:ext cx="3573236" cy="2243885"/>
            <a:chOff x="1314807" y="1526276"/>
            <a:chExt cx="3573236" cy="2243885"/>
          </a:xfrm>
        </p:grpSpPr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xmlns="" id="{AC083F1C-CC43-A240-B8C0-051D8B3BC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92981" y="1672506"/>
              <a:ext cx="3495062" cy="1994611"/>
            </a:xfrm>
            <a:prstGeom prst="rect">
              <a:avLst/>
            </a:prstGeom>
          </p:spPr>
        </p:pic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xmlns="" id="{318F6161-D72F-0642-A3C6-4F3ED2444900}"/>
                </a:ext>
              </a:extLst>
            </p:cNvPr>
            <p:cNvSpPr txBox="1"/>
            <p:nvPr/>
          </p:nvSpPr>
          <p:spPr>
            <a:xfrm rot="16200000">
              <a:off x="528694" y="2532814"/>
              <a:ext cx="178766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Probability</a:t>
              </a:r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of </a:t>
              </a:r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maintaining</a:t>
              </a:r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response</a:t>
              </a:r>
              <a:endPara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xmlns="" id="{41AE0BA6-8EE1-7748-AF0C-B667B2B319B4}"/>
                </a:ext>
              </a:extLst>
            </p:cNvPr>
            <p:cNvSpPr txBox="1"/>
            <p:nvPr/>
          </p:nvSpPr>
          <p:spPr>
            <a:xfrm>
              <a:off x="1646623" y="1526276"/>
              <a:ext cx="181390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DURATION OF RESPONSE</a:t>
              </a:r>
            </a:p>
          </p:txBody>
        </p:sp>
        <p:sp>
          <p:nvSpPr>
            <p:cNvPr id="59" name="CasellaDiTesto 58">
              <a:extLst>
                <a:ext uri="{FF2B5EF4-FFF2-40B4-BE49-F238E27FC236}">
                  <a16:creationId xmlns:a16="http://schemas.microsoft.com/office/drawing/2014/main" xmlns="" id="{75B8005D-E281-EC46-AC01-B1A888E2E3B5}"/>
                </a:ext>
              </a:extLst>
            </p:cNvPr>
            <p:cNvSpPr txBox="1"/>
            <p:nvPr/>
          </p:nvSpPr>
          <p:spPr>
            <a:xfrm>
              <a:off x="1954040" y="3060066"/>
              <a:ext cx="16722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Patients</a:t>
              </a:r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with complete </a:t>
              </a:r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response</a:t>
              </a:r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</a:t>
              </a:r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patients</a:t>
              </a:r>
              <a:endPara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0" name="Connettore 1 59">
              <a:extLst>
                <a:ext uri="{FF2B5EF4-FFF2-40B4-BE49-F238E27FC236}">
                  <a16:creationId xmlns:a16="http://schemas.microsoft.com/office/drawing/2014/main" xmlns="" id="{E087FFAD-A1CB-9543-9705-5214965A6E0A}"/>
                </a:ext>
              </a:extLst>
            </p:cNvPr>
            <p:cNvCxnSpPr/>
            <p:nvPr/>
          </p:nvCxnSpPr>
          <p:spPr>
            <a:xfrm>
              <a:off x="1881470" y="3164902"/>
              <a:ext cx="88213" cy="0"/>
            </a:xfrm>
            <a:prstGeom prst="line">
              <a:avLst/>
            </a:prstGeom>
            <a:noFill/>
            <a:ln w="47625" cap="sq" cmpd="sng" algn="ctr">
              <a:solidFill>
                <a:srgbClr val="6E349F"/>
              </a:solidFill>
              <a:prstDash val="solid"/>
              <a:miter lim="800000"/>
              <a:headEnd type="none" w="med" len="med"/>
              <a:tailEnd type="none" w="lg" len="lg"/>
            </a:ln>
          </p:spPr>
        </p:cxnSp>
        <p:cxnSp>
          <p:nvCxnSpPr>
            <p:cNvPr id="61" name="Connettore 1 60">
              <a:extLst>
                <a:ext uri="{FF2B5EF4-FFF2-40B4-BE49-F238E27FC236}">
                  <a16:creationId xmlns:a16="http://schemas.microsoft.com/office/drawing/2014/main" xmlns="" id="{FEE77C10-F203-1443-B5AA-2C9B8C66274E}"/>
                </a:ext>
              </a:extLst>
            </p:cNvPr>
            <p:cNvCxnSpPr/>
            <p:nvPr/>
          </p:nvCxnSpPr>
          <p:spPr>
            <a:xfrm>
              <a:off x="1881470" y="3283969"/>
              <a:ext cx="88213" cy="0"/>
            </a:xfrm>
            <a:prstGeom prst="line">
              <a:avLst/>
            </a:prstGeom>
            <a:noFill/>
            <a:ln w="47625" cap="sq" cmpd="sng" algn="ctr">
              <a:solidFill>
                <a:srgbClr val="F16530"/>
              </a:solidFill>
              <a:prstDash val="solid"/>
              <a:miter lim="800000"/>
              <a:headEnd type="none" w="med" len="med"/>
              <a:tailEnd type="none" w="lg" len="lg"/>
            </a:ln>
          </p:spPr>
        </p:cxnSp>
        <p:sp>
          <p:nvSpPr>
            <p:cNvPr id="62" name="CasellaDiTesto 61">
              <a:extLst>
                <a:ext uri="{FF2B5EF4-FFF2-40B4-BE49-F238E27FC236}">
                  <a16:creationId xmlns:a16="http://schemas.microsoft.com/office/drawing/2014/main" xmlns="" id="{AAA3C4BB-A806-9E42-80BF-AAF7BFBEF0B6}"/>
                </a:ext>
              </a:extLst>
            </p:cNvPr>
            <p:cNvSpPr txBox="1"/>
            <p:nvPr/>
          </p:nvSpPr>
          <p:spPr>
            <a:xfrm>
              <a:off x="1796020" y="2601059"/>
              <a:ext cx="20403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Median</a:t>
              </a:r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duration</a:t>
              </a:r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among</a:t>
              </a:r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</a:t>
              </a:r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patients</a:t>
              </a:r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NR</a:t>
              </a:r>
            </a:p>
            <a:p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(95% CI, (10 – NR)</a:t>
              </a:r>
            </a:p>
          </p:txBody>
        </p:sp>
        <p:sp>
          <p:nvSpPr>
            <p:cNvPr id="63" name="CasellaDiTesto 62">
              <a:extLst>
                <a:ext uri="{FF2B5EF4-FFF2-40B4-BE49-F238E27FC236}">
                  <a16:creationId xmlns:a16="http://schemas.microsoft.com/office/drawing/2014/main" xmlns="" id="{F0D2C7CC-11E1-2F42-99D0-86B2E5D4978C}"/>
                </a:ext>
              </a:extLst>
            </p:cNvPr>
            <p:cNvSpPr txBox="1"/>
            <p:nvPr/>
          </p:nvSpPr>
          <p:spPr>
            <a:xfrm>
              <a:off x="2479465" y="3554717"/>
              <a:ext cx="144142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Months</a:t>
              </a:r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since</a:t>
              </a:r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first </a:t>
              </a:r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response</a:t>
              </a:r>
              <a:endPara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6" name="CasellaDiTesto 65">
            <a:extLst>
              <a:ext uri="{FF2B5EF4-FFF2-40B4-BE49-F238E27FC236}">
                <a16:creationId xmlns:a16="http://schemas.microsoft.com/office/drawing/2014/main" xmlns="" id="{5E76B67F-2A6D-914C-B357-EDDA31F0E0A1}"/>
              </a:ext>
            </a:extLst>
          </p:cNvPr>
          <p:cNvSpPr txBox="1"/>
          <p:nvPr/>
        </p:nvSpPr>
        <p:spPr>
          <a:xfrm>
            <a:off x="9679612" y="2714565"/>
            <a:ext cx="2291809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1800"/>
              </a:spcBef>
              <a:buClr>
                <a:srgbClr val="F16530"/>
              </a:buClr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 </a:t>
            </a: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received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infusion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endParaRPr lang="it-I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1800"/>
              </a:spcBef>
              <a:buClr>
                <a:srgbClr val="F16530"/>
              </a:buClr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survival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b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49% (95% CI, 39 – 59)</a:t>
            </a:r>
          </a:p>
        </p:txBody>
      </p:sp>
      <p:cxnSp>
        <p:nvCxnSpPr>
          <p:cNvPr id="69" name="Connettore 1 68">
            <a:extLst>
              <a:ext uri="{FF2B5EF4-FFF2-40B4-BE49-F238E27FC236}">
                <a16:creationId xmlns:a16="http://schemas.microsoft.com/office/drawing/2014/main" xmlns="" id="{8F13AEBD-70D5-D241-AB5C-6E34F8C66D0E}"/>
              </a:ext>
            </a:extLst>
          </p:cNvPr>
          <p:cNvCxnSpPr>
            <a:cxnSpLocks/>
          </p:cNvCxnSpPr>
          <p:nvPr/>
        </p:nvCxnSpPr>
        <p:spPr>
          <a:xfrm>
            <a:off x="9798495" y="2652125"/>
            <a:ext cx="2016516" cy="0"/>
          </a:xfrm>
          <a:prstGeom prst="line">
            <a:avLst/>
          </a:prstGeom>
          <a:noFill/>
          <a:ln w="9525" cap="sq" cmpd="sng" algn="ctr">
            <a:solidFill>
              <a:srgbClr val="6E349F"/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73" name="Connettore 1 72">
            <a:extLst>
              <a:ext uri="{FF2B5EF4-FFF2-40B4-BE49-F238E27FC236}">
                <a16:creationId xmlns:a16="http://schemas.microsoft.com/office/drawing/2014/main" xmlns="" id="{425446C0-C17B-A74C-90F2-6272DD805EE0}"/>
              </a:ext>
            </a:extLst>
          </p:cNvPr>
          <p:cNvCxnSpPr>
            <a:cxnSpLocks/>
          </p:cNvCxnSpPr>
          <p:nvPr/>
        </p:nvCxnSpPr>
        <p:spPr>
          <a:xfrm>
            <a:off x="9798495" y="3434178"/>
            <a:ext cx="2016516" cy="0"/>
          </a:xfrm>
          <a:prstGeom prst="line">
            <a:avLst/>
          </a:prstGeom>
          <a:noFill/>
          <a:ln w="9525" cap="sq" cmpd="sng" algn="ctr">
            <a:solidFill>
              <a:srgbClr val="6E349F"/>
            </a:solidFill>
            <a:prstDash val="solid"/>
            <a:miter lim="800000"/>
            <a:headEnd type="none" w="med" len="med"/>
            <a:tailEnd type="none" w="lg" len="lg"/>
          </a:ln>
        </p:spPr>
      </p:cxnSp>
      <p:cxnSp>
        <p:nvCxnSpPr>
          <p:cNvPr id="74" name="Connettore 1 73">
            <a:extLst>
              <a:ext uri="{FF2B5EF4-FFF2-40B4-BE49-F238E27FC236}">
                <a16:creationId xmlns:a16="http://schemas.microsoft.com/office/drawing/2014/main" xmlns="" id="{1407A12C-2E70-1A4C-8E64-943A4336D535}"/>
              </a:ext>
            </a:extLst>
          </p:cNvPr>
          <p:cNvCxnSpPr>
            <a:cxnSpLocks/>
          </p:cNvCxnSpPr>
          <p:nvPr/>
        </p:nvCxnSpPr>
        <p:spPr>
          <a:xfrm>
            <a:off x="9798495" y="4240294"/>
            <a:ext cx="2016516" cy="0"/>
          </a:xfrm>
          <a:prstGeom prst="line">
            <a:avLst/>
          </a:prstGeom>
          <a:noFill/>
          <a:ln w="9525" cap="sq" cmpd="sng" algn="ctr">
            <a:solidFill>
              <a:srgbClr val="6E349F"/>
            </a:solidFill>
            <a:prstDash val="solid"/>
            <a:miter lim="800000"/>
            <a:headEnd type="none" w="med" len="med"/>
            <a:tailEnd type="none" w="lg" len="lg"/>
          </a:ln>
        </p:spPr>
      </p:cxnSp>
      <p:sp>
        <p:nvSpPr>
          <p:cNvPr id="44" name="CasellaDiTesto 43">
            <a:extLst>
              <a:ext uri="{FF2B5EF4-FFF2-40B4-BE49-F238E27FC236}">
                <a16:creationId xmlns:a16="http://schemas.microsoft.com/office/drawing/2014/main" xmlns="" id="{73BE9AB1-E93E-E241-95E1-F799D4741DC8}"/>
              </a:ext>
            </a:extLst>
          </p:cNvPr>
          <p:cNvSpPr txBox="1"/>
          <p:nvPr/>
        </p:nvSpPr>
        <p:spPr>
          <a:xfrm rot="16200000">
            <a:off x="5154778" y="5102354"/>
            <a:ext cx="11592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survival</a:t>
            </a:r>
            <a:endParaRPr lang="it-IT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xmlns="" id="{9500FF5E-64CE-9D4E-A878-C79B0598BF0D}"/>
              </a:ext>
            </a:extLst>
          </p:cNvPr>
          <p:cNvSpPr txBox="1"/>
          <p:nvPr/>
        </p:nvSpPr>
        <p:spPr>
          <a:xfrm>
            <a:off x="7567127" y="6357937"/>
            <a:ext cx="4624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da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Schuster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 SJ, et al.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N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Engl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J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Med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 2019; 380: 45–56</a:t>
            </a:r>
            <a:endParaRPr lang="it-IT" sz="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759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xmlns="" id="{3020CE21-87BB-F34A-A718-65BE4B09C35E}"/>
              </a:ext>
            </a:extLst>
          </p:cNvPr>
          <p:cNvSpPr txBox="1">
            <a:spLocks/>
          </p:cNvSpPr>
          <p:nvPr/>
        </p:nvSpPr>
        <p:spPr>
          <a:xfrm>
            <a:off x="0" y="506413"/>
            <a:ext cx="9144000" cy="363742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/>
                <a:ea typeface="ＭＳ Ｐゴシック" pitchFamily="-101" charset="-128"/>
                <a:cs typeface="ＭＳ Ｐゴシック" pitchFamily="-101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dirty="0"/>
              <a:t>ZUMA-1: </a:t>
            </a:r>
            <a:r>
              <a:rPr lang="it-IT" dirty="0" err="1"/>
              <a:t>Axi-cel</a:t>
            </a:r>
            <a:r>
              <a:rPr lang="it-IT" dirty="0"/>
              <a:t> in </a:t>
            </a:r>
            <a:r>
              <a:rPr lang="it-IT" dirty="0" err="1"/>
              <a:t>refractory</a:t>
            </a:r>
            <a:r>
              <a:rPr lang="it-IT" dirty="0"/>
              <a:t> LBCL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7A6FD68C-AF1A-7D4A-AA6F-8A96F892BB1F}"/>
              </a:ext>
            </a:extLst>
          </p:cNvPr>
          <p:cNvSpPr txBox="1"/>
          <p:nvPr/>
        </p:nvSpPr>
        <p:spPr>
          <a:xfrm>
            <a:off x="6087661" y="1418762"/>
            <a:ext cx="439636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0"/>
              </a:spcBef>
              <a:buClr>
                <a:srgbClr val="F16530"/>
              </a:buClr>
              <a:buFont typeface="Arial" panose="020B0604020202020204" pitchFamily="34" charset="0"/>
              <a:buChar char="•"/>
            </a:pPr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ZUMA-1 </a:t>
            </a:r>
            <a:r>
              <a:rPr lang="it-IT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pivotal</a:t>
            </a:r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multicenter</a:t>
            </a:r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single-</a:t>
            </a:r>
            <a:r>
              <a:rPr lang="it-IT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</a:t>
            </a:r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I/II </a:t>
            </a:r>
            <a:r>
              <a:rPr lang="it-IT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evaluating</a:t>
            </a:r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axi-cel</a:t>
            </a:r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 </a:t>
            </a:r>
            <a:r>
              <a:rPr lang="it-IT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autologous</a:t>
            </a:r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anti-CD19 CAR-T </a:t>
            </a:r>
            <a:r>
              <a:rPr lang="it-IT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it-IT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refractory</a:t>
            </a:r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LBCL</a:t>
            </a:r>
          </a:p>
          <a:p>
            <a:pPr marL="285750" indent="-285750">
              <a:spcBef>
                <a:spcPts val="1800"/>
              </a:spcBef>
              <a:buClr>
                <a:srgbClr val="F16530"/>
              </a:buClr>
              <a:buFont typeface="Arial" panose="020B0604020202020204" pitchFamily="34" charset="0"/>
              <a:buChar char="•"/>
            </a:pPr>
            <a:r>
              <a:rPr lang="it-IT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</a:t>
            </a:r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follow-up of 27.1 </a:t>
            </a:r>
            <a:r>
              <a:rPr lang="it-IT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it-IT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cohorts</a:t>
            </a:r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(DLBCL) and 2 (PMBCL/TFL)</a:t>
            </a:r>
          </a:p>
          <a:p>
            <a:pPr marL="681750" indent="-285750">
              <a:spcBef>
                <a:spcPts val="300"/>
              </a:spcBef>
              <a:buClr>
                <a:srgbClr val="F16530"/>
              </a:buClr>
              <a:buFont typeface="Font di sistema regolare"/>
              <a:buChar char="-"/>
            </a:pP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=101</a:t>
            </a:r>
          </a:p>
          <a:p>
            <a:pPr marL="681750" indent="-285750">
              <a:spcBef>
                <a:spcPts val="300"/>
              </a:spcBef>
              <a:buClr>
                <a:srgbClr val="F16530"/>
              </a:buClr>
              <a:buFont typeface="Font di sistema regolare"/>
              <a:buChar char="-"/>
            </a:pPr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83% ORR; 58% CR rate</a:t>
            </a:r>
          </a:p>
          <a:p>
            <a:pPr marL="681750" indent="-285750">
              <a:spcBef>
                <a:spcPts val="300"/>
              </a:spcBef>
              <a:buClr>
                <a:srgbClr val="F16530"/>
              </a:buClr>
              <a:buFont typeface="Font di sistema regolare"/>
              <a:buChar char="-"/>
            </a:pPr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51% 2-year OS rate</a:t>
            </a:r>
          </a:p>
          <a:p>
            <a:pPr marL="681750" indent="-285750">
              <a:spcBef>
                <a:spcPts val="300"/>
              </a:spcBef>
              <a:buClr>
                <a:srgbClr val="F16530"/>
              </a:buClr>
              <a:buFont typeface="Font di sistema regolare"/>
              <a:buChar char="-"/>
            </a:pP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reached</a:t>
            </a:r>
            <a:endParaRPr lang="it-IT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EB3D29F7-E762-E445-9AFA-D8FB2EA73C4F}"/>
              </a:ext>
            </a:extLst>
          </p:cNvPr>
          <p:cNvSpPr txBox="1"/>
          <p:nvPr/>
        </p:nvSpPr>
        <p:spPr>
          <a:xfrm>
            <a:off x="6186308" y="3826182"/>
            <a:ext cx="4665398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0"/>
              </a:spcBef>
              <a:buClr>
                <a:srgbClr val="F16530"/>
              </a:buClr>
              <a:buFont typeface="Arial" panose="020B0604020202020204" pitchFamily="34" charset="0"/>
              <a:buChar char="•"/>
            </a:pPr>
            <a:r>
              <a:rPr lang="it-IT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</a:t>
            </a:r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follow-up of 39.1 </a:t>
            </a:r>
            <a:r>
              <a:rPr lang="it-IT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endParaRPr lang="it-I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1750" indent="-285750">
              <a:spcBef>
                <a:spcPts val="300"/>
              </a:spcBef>
              <a:buClr>
                <a:srgbClr val="F16530"/>
              </a:buClr>
              <a:buFont typeface="Font di sistema regolare"/>
              <a:buChar char="-"/>
            </a:pPr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47% 3-year OS rate</a:t>
            </a:r>
          </a:p>
          <a:p>
            <a:pPr marL="681750" indent="-285750">
              <a:spcBef>
                <a:spcPts val="300"/>
              </a:spcBef>
              <a:buClr>
                <a:srgbClr val="F16530"/>
              </a:buClr>
              <a:buFont typeface="Font di sistema regolare"/>
              <a:buChar char="-"/>
            </a:pP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deaths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2-year follow-up</a:t>
            </a:r>
          </a:p>
          <a:p>
            <a:pPr marL="285750" indent="-285750">
              <a:spcBef>
                <a:spcPts val="1500"/>
              </a:spcBef>
              <a:buClr>
                <a:srgbClr val="F16530"/>
              </a:buClr>
              <a:buFont typeface="Arial" panose="020B0604020202020204" pitchFamily="34" charset="0"/>
              <a:buChar char="•"/>
            </a:pP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60% of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relapse or progress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axi-cel</a:t>
            </a:r>
            <a:endParaRPr lang="it-IT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500"/>
              </a:spcBef>
              <a:buClr>
                <a:srgbClr val="F16530"/>
              </a:buClr>
              <a:buFont typeface="Arial" panose="020B0604020202020204" pitchFamily="34" charset="0"/>
              <a:buChar char="•"/>
            </a:pP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suggested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mechanisms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relapse</a:t>
            </a:r>
          </a:p>
          <a:p>
            <a:pPr marL="681750" indent="-285750">
              <a:spcBef>
                <a:spcPts val="300"/>
              </a:spcBef>
              <a:buClr>
                <a:srgbClr val="F16530"/>
              </a:buClr>
              <a:buFont typeface="Font di sistema regolare"/>
              <a:buChar char="-"/>
            </a:pP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CD19 and/or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involvement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immune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tumor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microenvironment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progression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biopsy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endParaRPr lang="it-IT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xmlns="" id="{2F8590C0-D4F8-D441-9A77-6151A5EEDF8D}"/>
              </a:ext>
            </a:extLst>
          </p:cNvPr>
          <p:cNvSpPr/>
          <p:nvPr/>
        </p:nvSpPr>
        <p:spPr bwMode="auto">
          <a:xfrm>
            <a:off x="6080913" y="1294635"/>
            <a:ext cx="4665397" cy="2035867"/>
          </a:xfrm>
          <a:prstGeom prst="roundRect">
            <a:avLst>
              <a:gd name="adj" fmla="val 6589"/>
            </a:avLst>
          </a:prstGeom>
          <a:noFill/>
          <a:ln w="12700" cap="sq" cmpd="sng" algn="ctr">
            <a:solidFill>
              <a:srgbClr val="6E349F"/>
            </a:solidFill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endParaRPr lang="it-IT">
              <a:latin typeface="Arial" pitchFamily="-65" charset="0"/>
              <a:cs typeface="ＭＳ Ｐゴシック" pitchFamily="-65" charset="-128"/>
            </a:endParaRP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xmlns="" id="{0B01734C-4D88-B14E-A319-0653A1FEE624}"/>
              </a:ext>
            </a:extLst>
          </p:cNvPr>
          <p:cNvSpPr/>
          <p:nvPr/>
        </p:nvSpPr>
        <p:spPr bwMode="auto">
          <a:xfrm>
            <a:off x="5982265" y="3728271"/>
            <a:ext cx="4665397" cy="1862048"/>
          </a:xfrm>
          <a:prstGeom prst="roundRect">
            <a:avLst>
              <a:gd name="adj" fmla="val 6589"/>
            </a:avLst>
          </a:prstGeom>
          <a:noFill/>
          <a:ln w="12700" cap="sq" cmpd="sng" algn="ctr">
            <a:solidFill>
              <a:srgbClr val="6E349F"/>
            </a:solidFill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endParaRPr lang="it-IT">
              <a:latin typeface="Arial" pitchFamily="-65" charset="0"/>
              <a:cs typeface="ＭＳ Ｐゴシック" pitchFamily="-65" charset="-128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BE1E20AF-73DA-0140-8640-D066738B50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7068" y="1364715"/>
            <a:ext cx="4078704" cy="2035868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7E8471A0-1850-B244-B5F5-A05E2D140296}"/>
              </a:ext>
            </a:extLst>
          </p:cNvPr>
          <p:cNvSpPr txBox="1"/>
          <p:nvPr/>
        </p:nvSpPr>
        <p:spPr>
          <a:xfrm rot="16200000">
            <a:off x="917281" y="2168085"/>
            <a:ext cx="6206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PFS (%)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5483BDC0-D3E4-0A4A-A3BE-D520569A19E0}"/>
              </a:ext>
            </a:extLst>
          </p:cNvPr>
          <p:cNvSpPr txBox="1"/>
          <p:nvPr/>
        </p:nvSpPr>
        <p:spPr>
          <a:xfrm>
            <a:off x="2526026" y="2803140"/>
            <a:ext cx="1546330" cy="2200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b="1" dirty="0">
                <a:solidFill>
                  <a:srgbClr val="F165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2-year PFS rate: 39%</a:t>
            </a: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xmlns="" id="{CEC8D20C-3326-BF49-A162-C67CEF5E444C}"/>
              </a:ext>
            </a:extLst>
          </p:cNvPr>
          <p:cNvSpPr/>
          <p:nvPr/>
        </p:nvSpPr>
        <p:spPr bwMode="auto">
          <a:xfrm>
            <a:off x="1914869" y="1336322"/>
            <a:ext cx="2648447" cy="216997"/>
          </a:xfrm>
          <a:prstGeom prst="roundRect">
            <a:avLst>
              <a:gd name="adj" fmla="val 23077"/>
            </a:avLst>
          </a:prstGeom>
          <a:solidFill>
            <a:schemeClr val="bg1">
              <a:alpha val="19000"/>
            </a:schemeClr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r>
              <a:rPr lang="it-IT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PFS with 2 </a:t>
            </a:r>
            <a:r>
              <a:rPr lang="it-IT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it-IT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follow-up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xmlns="" id="{0BDA1E40-9C78-B34A-9E7D-429E721C3D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7068" y="3793164"/>
            <a:ext cx="4078704" cy="2035868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xmlns="" id="{E1B0A405-616D-D348-A704-38C5CDD54A47}"/>
              </a:ext>
            </a:extLst>
          </p:cNvPr>
          <p:cNvSpPr txBox="1"/>
          <p:nvPr/>
        </p:nvSpPr>
        <p:spPr>
          <a:xfrm>
            <a:off x="2834963" y="5759638"/>
            <a:ext cx="9284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(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31ECB9F0-0D43-FD46-9A92-4261B08E8712}"/>
              </a:ext>
            </a:extLst>
          </p:cNvPr>
          <p:cNvSpPr txBox="1"/>
          <p:nvPr/>
        </p:nvSpPr>
        <p:spPr>
          <a:xfrm rot="16200000">
            <a:off x="946136" y="4596534"/>
            <a:ext cx="5629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(%)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xmlns="" id="{B5EE0C5D-852E-174C-A3F0-83930970117C}"/>
              </a:ext>
            </a:extLst>
          </p:cNvPr>
          <p:cNvSpPr txBox="1"/>
          <p:nvPr/>
        </p:nvSpPr>
        <p:spPr>
          <a:xfrm>
            <a:off x="3626596" y="4466718"/>
            <a:ext cx="445760" cy="2200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b="1" dirty="0">
                <a:solidFill>
                  <a:srgbClr val="F165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47%</a:t>
            </a:r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xmlns="" id="{BB2684DA-D371-DC4D-A5D7-927B0F8B7056}"/>
              </a:ext>
            </a:extLst>
          </p:cNvPr>
          <p:cNvSpPr/>
          <p:nvPr/>
        </p:nvSpPr>
        <p:spPr bwMode="auto">
          <a:xfrm>
            <a:off x="1914869" y="3715455"/>
            <a:ext cx="2648447" cy="216997"/>
          </a:xfrm>
          <a:prstGeom prst="roundRect">
            <a:avLst>
              <a:gd name="adj" fmla="val 23077"/>
            </a:avLst>
          </a:prstGeom>
          <a:solidFill>
            <a:schemeClr val="bg1">
              <a:alpha val="19000"/>
            </a:schemeClr>
          </a:solidFill>
          <a:ln w="50800" cap="sq" cmpd="sng" algn="ctr">
            <a:noFill/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r>
              <a:rPr lang="it-IT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with 3 </a:t>
            </a:r>
            <a:r>
              <a:rPr lang="it-IT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it-IT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follow-up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xmlns="" id="{D805EA71-5750-7144-A23C-3A33BA1E671E}"/>
              </a:ext>
            </a:extLst>
          </p:cNvPr>
          <p:cNvSpPr txBox="1"/>
          <p:nvPr/>
        </p:nvSpPr>
        <p:spPr>
          <a:xfrm>
            <a:off x="1548484" y="5263160"/>
            <a:ext cx="21932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</a:t>
            </a:r>
            <a:r>
              <a:rPr lang="it-IT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OS: 25.8 </a:t>
            </a:r>
            <a:r>
              <a:rPr lang="it-IT" sz="8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it-IT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(95% CI 12.8–NE)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4B1B3366-718F-2742-AE5B-994A3012DF6F}"/>
              </a:ext>
            </a:extLst>
          </p:cNvPr>
          <p:cNvSpPr txBox="1"/>
          <p:nvPr/>
        </p:nvSpPr>
        <p:spPr>
          <a:xfrm>
            <a:off x="2834963" y="3274148"/>
            <a:ext cx="9284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(</a:t>
            </a:r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AD3D74D5-32C7-A04C-9040-267503940A12}"/>
              </a:ext>
            </a:extLst>
          </p:cNvPr>
          <p:cNvSpPr txBox="1"/>
          <p:nvPr/>
        </p:nvSpPr>
        <p:spPr>
          <a:xfrm>
            <a:off x="0" y="628961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LBLC: large B-cell lymphoma; NE: not evaluable; ORR: objective response rate;</a:t>
            </a:r>
          </a:p>
          <a:p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CR: complete response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AD0C25B5-231E-2E46-86A6-28E8975D04E6}"/>
              </a:ext>
            </a:extLst>
          </p:cNvPr>
          <p:cNvSpPr txBox="1"/>
          <p:nvPr/>
        </p:nvSpPr>
        <p:spPr>
          <a:xfrm>
            <a:off x="4008664" y="6357937"/>
            <a:ext cx="81833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da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Neelapu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SS, et al.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N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Engl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J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Med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2017; 377: 2531–2544;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Topp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MS, et al.  Blood 2019; 134 (Suppl_1): 243;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Neelapu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 SS, et al. Blood 2019; 134 (Suppl_1): 203 </a:t>
            </a:r>
            <a:endParaRPr lang="it-IT" sz="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915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xmlns="" id="{3020CE21-87BB-F34A-A718-65BE4B09C35E}"/>
              </a:ext>
            </a:extLst>
          </p:cNvPr>
          <p:cNvSpPr txBox="1">
            <a:spLocks/>
          </p:cNvSpPr>
          <p:nvPr/>
        </p:nvSpPr>
        <p:spPr>
          <a:xfrm>
            <a:off x="0" y="506413"/>
            <a:ext cx="9144000" cy="363742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/>
                <a:ea typeface="ＭＳ Ｐゴシック" pitchFamily="-101" charset="-128"/>
                <a:cs typeface="ＭＳ Ｐゴシック" pitchFamily="-101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01" charset="-128"/>
                <a:cs typeface="ＭＳ Ｐゴシック" pitchFamily="-10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449E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dirty="0"/>
              <a:t>TRANSCEND NHL 001: </a:t>
            </a:r>
            <a:r>
              <a:rPr lang="it-IT" dirty="0" err="1"/>
              <a:t>Pivotal</a:t>
            </a:r>
            <a:r>
              <a:rPr lang="it-IT" dirty="0"/>
              <a:t> </a:t>
            </a:r>
            <a:r>
              <a:rPr lang="it-IT" dirty="0" err="1"/>
              <a:t>phase</a:t>
            </a:r>
            <a:r>
              <a:rPr lang="it-IT" dirty="0"/>
              <a:t> I, </a:t>
            </a:r>
            <a:r>
              <a:rPr lang="it-IT" dirty="0" err="1"/>
              <a:t>multicenter</a:t>
            </a:r>
            <a:r>
              <a:rPr lang="it-IT" dirty="0"/>
              <a:t> design </a:t>
            </a:r>
            <a:r>
              <a:rPr lang="it-IT" dirty="0" err="1"/>
              <a:t>study</a:t>
            </a:r>
            <a:endParaRPr lang="it-IT" dirty="0"/>
          </a:p>
        </p:txBody>
      </p:sp>
      <p:graphicFrame>
        <p:nvGraphicFramePr>
          <p:cNvPr id="2" name="Tabella 5">
            <a:extLst>
              <a:ext uri="{FF2B5EF4-FFF2-40B4-BE49-F238E27FC236}">
                <a16:creationId xmlns:a16="http://schemas.microsoft.com/office/drawing/2014/main" xmlns="" id="{F33E3253-D9DF-4A41-87C7-CEA84B4370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217435"/>
              </p:ext>
            </p:extLst>
          </p:nvPr>
        </p:nvGraphicFramePr>
        <p:xfrm>
          <a:off x="865000" y="1782588"/>
          <a:ext cx="3846700" cy="2741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2729">
                  <a:extLst>
                    <a:ext uri="{9D8B030D-6E8A-4147-A177-3AD203B41FA5}">
                      <a16:colId xmlns:a16="http://schemas.microsoft.com/office/drawing/2014/main" xmlns="" val="3633863041"/>
                    </a:ext>
                  </a:extLst>
                </a:gridCol>
                <a:gridCol w="1473971">
                  <a:extLst>
                    <a:ext uri="{9D8B030D-6E8A-4147-A177-3AD203B41FA5}">
                      <a16:colId xmlns:a16="http://schemas.microsoft.com/office/drawing/2014/main" xmlns="" val="4064445915"/>
                    </a:ext>
                  </a:extLst>
                </a:gridCol>
              </a:tblGrid>
              <a:tr h="328748"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dirty="0" err="1">
                          <a:solidFill>
                            <a:srgbClr val="FFFFFF"/>
                          </a:solidFill>
                        </a:rPr>
                        <a:t>Efficacy-evaluable</a:t>
                      </a:r>
                      <a:r>
                        <a:rPr lang="it-IT" sz="120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it-IT" sz="1200" dirty="0" err="1">
                          <a:solidFill>
                            <a:srgbClr val="FFFFFF"/>
                          </a:solidFill>
                        </a:rPr>
                        <a:t>patients</a:t>
                      </a:r>
                      <a:r>
                        <a:rPr lang="it-IT" sz="1200" dirty="0">
                          <a:solidFill>
                            <a:srgbClr val="FFFFFF"/>
                          </a:solidFill>
                        </a:rPr>
                        <a:t> (</a:t>
                      </a:r>
                      <a:r>
                        <a:rPr lang="it-IT" sz="1200" dirty="0" err="1">
                          <a:solidFill>
                            <a:srgbClr val="FFFFFF"/>
                          </a:solidFill>
                        </a:rPr>
                        <a:t>N</a:t>
                      </a:r>
                      <a:r>
                        <a:rPr lang="it-IT" sz="1200" dirty="0">
                          <a:solidFill>
                            <a:srgbClr val="FFFFFF"/>
                          </a:solidFill>
                        </a:rPr>
                        <a:t>=256)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349F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93365"/>
                  </a:ext>
                </a:extLst>
              </a:tr>
              <a:tr h="482632">
                <a:tc>
                  <a:txBody>
                    <a:bodyPr/>
                    <a:lstStyle/>
                    <a:p>
                      <a:r>
                        <a:rPr lang="it-IT" sz="1100" b="1" dirty="0">
                          <a:solidFill>
                            <a:srgbClr val="FFFFFF"/>
                          </a:solidFill>
                        </a:rPr>
                        <a:t>ORR (95% CI)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rgbClr val="FFFFFF"/>
                          </a:solidFill>
                        </a:rPr>
                        <a:t>73% (67–78)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026339"/>
                  </a:ext>
                </a:extLst>
              </a:tr>
              <a:tr h="482632">
                <a:tc>
                  <a:txBody>
                    <a:bodyPr/>
                    <a:lstStyle/>
                    <a:p>
                      <a:r>
                        <a:rPr lang="it-IT" sz="1100" b="1" dirty="0">
                          <a:solidFill>
                            <a:srgbClr val="FFFFFF"/>
                          </a:solidFill>
                        </a:rPr>
                        <a:t>CR rate (95% CI)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rgbClr val="FFFFFF"/>
                          </a:solidFill>
                        </a:rPr>
                        <a:t>53% (47–59)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19027533"/>
                  </a:ext>
                </a:extLst>
              </a:tr>
              <a:tr h="482632">
                <a:tc>
                  <a:txBody>
                    <a:bodyPr/>
                    <a:lstStyle/>
                    <a:p>
                      <a:r>
                        <a:rPr lang="it-IT" sz="1100" b="1" dirty="0">
                          <a:solidFill>
                            <a:srgbClr val="FFFFFF"/>
                          </a:solidFill>
                        </a:rPr>
                        <a:t>Time to first CR or PR, </a:t>
                      </a:r>
                      <a:r>
                        <a:rPr lang="it-IT" sz="1100" b="1" dirty="0" err="1">
                          <a:solidFill>
                            <a:srgbClr val="FFFFFF"/>
                          </a:solidFill>
                        </a:rPr>
                        <a:t>median</a:t>
                      </a:r>
                      <a:r>
                        <a:rPr lang="it-IT" sz="1100" b="1" dirty="0">
                          <a:solidFill>
                            <a:srgbClr val="FFFFFF"/>
                          </a:solidFill>
                        </a:rPr>
                        <a:t> (</a:t>
                      </a:r>
                      <a:r>
                        <a:rPr lang="it-IT" sz="1100" b="1" dirty="0" err="1">
                          <a:solidFill>
                            <a:srgbClr val="FFFFFF"/>
                          </a:solidFill>
                        </a:rPr>
                        <a:t>range</a:t>
                      </a:r>
                      <a:r>
                        <a:rPr lang="it-IT" sz="1100" b="1" dirty="0">
                          <a:solidFill>
                            <a:srgbClr val="FFFFFF"/>
                          </a:solidFill>
                        </a:rPr>
                        <a:t>), </a:t>
                      </a:r>
                      <a:r>
                        <a:rPr lang="it-IT" sz="1100" b="1" dirty="0" err="1">
                          <a:solidFill>
                            <a:srgbClr val="FFFFFF"/>
                          </a:solidFill>
                        </a:rPr>
                        <a:t>months</a:t>
                      </a:r>
                      <a:endParaRPr lang="it-IT" sz="11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rgbClr val="FFFFFF"/>
                          </a:solidFill>
                        </a:rPr>
                        <a:t>1.0 (0.7–8.9)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9656776"/>
                  </a:ext>
                </a:extLst>
              </a:tr>
              <a:tr h="482632">
                <a:tc>
                  <a:txBody>
                    <a:bodyPr/>
                    <a:lstStyle/>
                    <a:p>
                      <a:r>
                        <a:rPr lang="it-IT" sz="1100" b="1" dirty="0" err="1">
                          <a:solidFill>
                            <a:srgbClr val="FFFFFF"/>
                          </a:solidFill>
                        </a:rPr>
                        <a:t>DoR</a:t>
                      </a:r>
                      <a:r>
                        <a:rPr lang="it-IT" sz="1100" b="1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it-IT" sz="1100" b="1" dirty="0" err="1">
                          <a:solidFill>
                            <a:srgbClr val="FFFFFF"/>
                          </a:solidFill>
                        </a:rPr>
                        <a:t>at</a:t>
                      </a:r>
                      <a:r>
                        <a:rPr lang="it-IT" sz="1100" b="1" dirty="0">
                          <a:solidFill>
                            <a:srgbClr val="FFFFFF"/>
                          </a:solidFill>
                        </a:rPr>
                        <a:t> 6 </a:t>
                      </a:r>
                      <a:r>
                        <a:rPr lang="it-IT" sz="1100" b="1" dirty="0" err="1">
                          <a:solidFill>
                            <a:srgbClr val="FFFFFF"/>
                          </a:solidFill>
                        </a:rPr>
                        <a:t>months</a:t>
                      </a:r>
                      <a:r>
                        <a:rPr lang="it-IT" sz="1100" b="1" dirty="0">
                          <a:solidFill>
                            <a:srgbClr val="FFFFFF"/>
                          </a:solidFill>
                        </a:rPr>
                        <a:t> (95% CI),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>
                          <a:solidFill>
                            <a:srgbClr val="FFFFFF"/>
                          </a:solidFill>
                        </a:rPr>
                        <a:t>60.4 (52.6–67.3)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0711730"/>
                  </a:ext>
                </a:extLst>
              </a:tr>
              <a:tr h="482632">
                <a:tc>
                  <a:txBody>
                    <a:bodyPr/>
                    <a:lstStyle/>
                    <a:p>
                      <a:r>
                        <a:rPr lang="it-IT" sz="1100" b="1" dirty="0" err="1">
                          <a:solidFill>
                            <a:srgbClr val="FFFFFF"/>
                          </a:solidFill>
                        </a:rPr>
                        <a:t>DoR</a:t>
                      </a:r>
                      <a:r>
                        <a:rPr lang="it-IT" sz="1100" b="1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it-IT" sz="1100" b="1" dirty="0" err="1">
                          <a:solidFill>
                            <a:srgbClr val="FFFFFF"/>
                          </a:solidFill>
                        </a:rPr>
                        <a:t>at</a:t>
                      </a:r>
                      <a:r>
                        <a:rPr lang="it-IT" sz="1100" b="1" dirty="0">
                          <a:solidFill>
                            <a:srgbClr val="FFFFFF"/>
                          </a:solidFill>
                        </a:rPr>
                        <a:t> 12 </a:t>
                      </a:r>
                      <a:r>
                        <a:rPr lang="it-IT" sz="1100" b="1" dirty="0" err="1">
                          <a:solidFill>
                            <a:srgbClr val="FFFFFF"/>
                          </a:solidFill>
                        </a:rPr>
                        <a:t>months</a:t>
                      </a:r>
                      <a:r>
                        <a:rPr lang="it-IT" sz="1100" b="1" dirty="0">
                          <a:solidFill>
                            <a:srgbClr val="FFFFFF"/>
                          </a:solidFill>
                        </a:rPr>
                        <a:t> (95% CI),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>
                          <a:solidFill>
                            <a:srgbClr val="FFFFFF"/>
                          </a:solidFill>
                        </a:rPr>
                        <a:t>54.7 (46.7–62.0)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808821"/>
                  </a:ext>
                </a:extLst>
              </a:tr>
            </a:tbl>
          </a:graphicData>
        </a:graphic>
      </p:graphicFrame>
      <p:grpSp>
        <p:nvGrpSpPr>
          <p:cNvPr id="4" name="Gruppo 3">
            <a:extLst>
              <a:ext uri="{FF2B5EF4-FFF2-40B4-BE49-F238E27FC236}">
                <a16:creationId xmlns:a16="http://schemas.microsoft.com/office/drawing/2014/main" xmlns="" id="{E3CF0504-B181-A24E-8737-10E1AA85C479}"/>
              </a:ext>
            </a:extLst>
          </p:cNvPr>
          <p:cNvGrpSpPr>
            <a:grpSpLocks noChangeAspect="1"/>
          </p:cNvGrpSpPr>
          <p:nvPr/>
        </p:nvGrpSpPr>
        <p:grpSpPr>
          <a:xfrm>
            <a:off x="6411813" y="1828951"/>
            <a:ext cx="4751995" cy="2913395"/>
            <a:chOff x="5659250" y="1452026"/>
            <a:chExt cx="5977763" cy="3880985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xmlns="" id="{9E546824-20C2-C940-9DC2-F61D1222F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59250" y="1818798"/>
              <a:ext cx="5977763" cy="3411474"/>
            </a:xfrm>
            <a:prstGeom prst="rect">
              <a:avLst/>
            </a:prstGeom>
          </p:spPr>
        </p:pic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xmlns="" id="{0275F87A-E094-874A-8E85-A87AF6A7792A}"/>
                </a:ext>
              </a:extLst>
            </p:cNvPr>
            <p:cNvSpPr txBox="1"/>
            <p:nvPr/>
          </p:nvSpPr>
          <p:spPr>
            <a:xfrm>
              <a:off x="8488270" y="5025516"/>
              <a:ext cx="708413" cy="3074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Months</a:t>
              </a:r>
              <a:endPara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xmlns="" id="{42069A32-3D7D-E949-BB0F-3A12E8EB48AB}"/>
                </a:ext>
              </a:extLst>
            </p:cNvPr>
            <p:cNvSpPr txBox="1"/>
            <p:nvPr/>
          </p:nvSpPr>
          <p:spPr>
            <a:xfrm rot="16200000">
              <a:off x="4401980" y="3283812"/>
              <a:ext cx="2808463" cy="29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Probability</a:t>
              </a:r>
              <a:r>
                <a:rPr lang="it-IT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of </a:t>
              </a:r>
              <a:r>
                <a:rPr lang="it-IT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continued</a:t>
              </a:r>
              <a:r>
                <a:rPr lang="it-IT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response</a:t>
              </a:r>
              <a:r>
                <a:rPr lang="it-IT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(%)</a:t>
              </a:r>
            </a:p>
          </p:txBody>
        </p:sp>
        <p:sp>
          <p:nvSpPr>
            <p:cNvPr id="10" name="Rettangolo con angoli arrotondati 9">
              <a:extLst>
                <a:ext uri="{FF2B5EF4-FFF2-40B4-BE49-F238E27FC236}">
                  <a16:creationId xmlns:a16="http://schemas.microsoft.com/office/drawing/2014/main" xmlns="" id="{EDC65A9B-3C06-7A49-A4B1-3F40360E3FD2}"/>
                </a:ext>
              </a:extLst>
            </p:cNvPr>
            <p:cNvSpPr/>
            <p:nvPr/>
          </p:nvSpPr>
          <p:spPr bwMode="auto">
            <a:xfrm>
              <a:off x="5982759" y="1452026"/>
              <a:ext cx="5316612" cy="330562"/>
            </a:xfrm>
            <a:prstGeom prst="roundRect">
              <a:avLst>
                <a:gd name="adj" fmla="val 34932"/>
              </a:avLst>
            </a:prstGeom>
            <a:solidFill>
              <a:schemeClr val="bg1">
                <a:alpha val="19000"/>
              </a:schemeClr>
            </a:solidFill>
            <a:ln w="50800" cap="sq" cmpd="sng" algn="ctr">
              <a:noFill/>
              <a:prstDash val="solid"/>
              <a:miter lim="800000"/>
              <a:headEnd type="triangle" w="med" len="sm"/>
              <a:tailEnd type="triangle" w="med" len="sm"/>
            </a:ln>
          </p:spPr>
          <p:txBody>
            <a:bodyPr rtlCol="0" anchor="ctr"/>
            <a:lstStyle/>
            <a:p>
              <a:pPr algn="ctr"/>
              <a:r>
                <a:rPr lang="it-IT" sz="11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Median</a:t>
              </a:r>
              <a:r>
                <a:rPr lang="it-IT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follow-up (95% CI): 12.0 (11.2–16.7) </a:t>
              </a:r>
              <a:r>
                <a:rPr lang="it-IT" sz="11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months</a:t>
              </a:r>
              <a:endParaRPr lang="it-IT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xmlns="" id="{79BC5BBA-EBC0-9D4A-8AD8-6EB3EE6A089B}"/>
                </a:ext>
              </a:extLst>
            </p:cNvPr>
            <p:cNvSpPr txBox="1"/>
            <p:nvPr/>
          </p:nvSpPr>
          <p:spPr>
            <a:xfrm>
              <a:off x="8734244" y="2033223"/>
              <a:ext cx="2615390" cy="5473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 – </a:t>
              </a:r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Median</a:t>
              </a:r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(95% CI): NR (NR–NR) </a:t>
              </a:r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months</a:t>
              </a:r>
              <a:endPara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Total – </a:t>
              </a:r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Median</a:t>
              </a:r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(95% CI): NR (8.6–NR) </a:t>
              </a:r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months</a:t>
              </a:r>
              <a:endPara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  – </a:t>
              </a:r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Median</a:t>
              </a:r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(95% CI): 1.9 (1.1–2.1) </a:t>
              </a:r>
              <a:r>
                <a:rPr lang="it-IT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months</a:t>
              </a:r>
              <a:endPara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Connettore 1 11">
              <a:extLst>
                <a:ext uri="{FF2B5EF4-FFF2-40B4-BE49-F238E27FC236}">
                  <a16:creationId xmlns:a16="http://schemas.microsoft.com/office/drawing/2014/main" xmlns="" id="{18C13AD0-C924-F547-856F-B10703DE0234}"/>
                </a:ext>
              </a:extLst>
            </p:cNvPr>
            <p:cNvCxnSpPr/>
            <p:nvPr/>
          </p:nvCxnSpPr>
          <p:spPr>
            <a:xfrm>
              <a:off x="8589199" y="2189264"/>
              <a:ext cx="160543" cy="0"/>
            </a:xfrm>
            <a:prstGeom prst="line">
              <a:avLst/>
            </a:prstGeom>
            <a:noFill/>
            <a:ln w="41275" cap="sq" cmpd="sng" algn="ctr">
              <a:solidFill>
                <a:srgbClr val="6E349F"/>
              </a:solidFill>
              <a:prstDash val="solid"/>
              <a:miter lim="800000"/>
              <a:headEnd type="none" w="med" len="med"/>
              <a:tailEnd type="none" w="lg" len="lg"/>
            </a:ln>
          </p:spPr>
        </p:cxnSp>
        <p:cxnSp>
          <p:nvCxnSpPr>
            <p:cNvPr id="13" name="Connettore 1 12">
              <a:extLst>
                <a:ext uri="{FF2B5EF4-FFF2-40B4-BE49-F238E27FC236}">
                  <a16:creationId xmlns:a16="http://schemas.microsoft.com/office/drawing/2014/main" xmlns="" id="{D4A11658-CFA1-4145-9066-233508119836}"/>
                </a:ext>
              </a:extLst>
            </p:cNvPr>
            <p:cNvCxnSpPr/>
            <p:nvPr/>
          </p:nvCxnSpPr>
          <p:spPr>
            <a:xfrm>
              <a:off x="8589199" y="2336255"/>
              <a:ext cx="160543" cy="0"/>
            </a:xfrm>
            <a:prstGeom prst="line">
              <a:avLst/>
            </a:prstGeom>
            <a:noFill/>
            <a:ln w="41275" cap="sq" cmpd="sng" algn="ctr">
              <a:solidFill>
                <a:srgbClr val="D9562D"/>
              </a:solidFill>
              <a:prstDash val="solid"/>
              <a:miter lim="800000"/>
              <a:headEnd type="none" w="med" len="med"/>
              <a:tailEnd type="none" w="lg" len="lg"/>
            </a:ln>
          </p:spPr>
        </p:cxnSp>
        <p:cxnSp>
          <p:nvCxnSpPr>
            <p:cNvPr id="14" name="Connettore 1 13">
              <a:extLst>
                <a:ext uri="{FF2B5EF4-FFF2-40B4-BE49-F238E27FC236}">
                  <a16:creationId xmlns:a16="http://schemas.microsoft.com/office/drawing/2014/main" xmlns="" id="{0E75EF60-64F7-6A4F-B5ED-8EB89B07DDD7}"/>
                </a:ext>
              </a:extLst>
            </p:cNvPr>
            <p:cNvCxnSpPr/>
            <p:nvPr/>
          </p:nvCxnSpPr>
          <p:spPr>
            <a:xfrm>
              <a:off x="8589199" y="2502922"/>
              <a:ext cx="160543" cy="0"/>
            </a:xfrm>
            <a:prstGeom prst="line">
              <a:avLst/>
            </a:prstGeom>
            <a:noFill/>
            <a:ln w="41275" cap="sq" cmpd="sng" algn="ctr">
              <a:solidFill>
                <a:srgbClr val="C9A02D"/>
              </a:solidFill>
              <a:prstDash val="solid"/>
              <a:miter lim="800000"/>
              <a:headEnd type="none" w="med" len="med"/>
              <a:tailEnd type="none" w="lg" len="lg"/>
            </a:ln>
          </p:spPr>
        </p:cxnSp>
      </p:grp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xmlns="" id="{D6602EA1-13BB-214C-8044-EDF0F28B636F}"/>
              </a:ext>
            </a:extLst>
          </p:cNvPr>
          <p:cNvSpPr/>
          <p:nvPr/>
        </p:nvSpPr>
        <p:spPr bwMode="auto">
          <a:xfrm>
            <a:off x="815183" y="5223575"/>
            <a:ext cx="10208481" cy="551720"/>
          </a:xfrm>
          <a:prstGeom prst="roundRect">
            <a:avLst>
              <a:gd name="adj" fmla="val 27025"/>
            </a:avLst>
          </a:prstGeom>
          <a:noFill/>
          <a:ln w="12700" cap="sq" cmpd="sng" algn="ctr">
            <a:solidFill>
              <a:srgbClr val="6E349F"/>
            </a:solidFill>
            <a:prstDash val="solid"/>
            <a:miter lim="800000"/>
            <a:headEnd type="triangle" w="med" len="sm"/>
            <a:tailEnd type="triangle" w="med" len="sm"/>
          </a:ln>
        </p:spPr>
        <p:txBody>
          <a:bodyPr rtlCol="0" anchor="ctr"/>
          <a:lstStyle/>
          <a:p>
            <a:pPr algn="ctr"/>
            <a:r>
              <a:rPr lang="it-I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Efficacy</a:t>
            </a:r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received</a:t>
            </a:r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nonconforming</a:t>
            </a:r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=25) </a:t>
            </a:r>
            <a:r>
              <a:rPr lang="it-I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</a:t>
            </a:r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received</a:t>
            </a:r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liso-</a:t>
            </a:r>
            <a:r>
              <a:rPr lang="it-I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</a:t>
            </a:r>
            <a:endParaRPr lang="it-I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7A6BCB1D-1B7F-AC4B-80BC-25C8C1CBF411}"/>
              </a:ext>
            </a:extLst>
          </p:cNvPr>
          <p:cNvSpPr txBox="1"/>
          <p:nvPr/>
        </p:nvSpPr>
        <p:spPr>
          <a:xfrm>
            <a:off x="0" y="6338926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PR: partial response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05706F44-EBDA-0748-BDD3-3FCD7142B2D2}"/>
              </a:ext>
            </a:extLst>
          </p:cNvPr>
          <p:cNvSpPr txBox="1"/>
          <p:nvPr/>
        </p:nvSpPr>
        <p:spPr>
          <a:xfrm>
            <a:off x="7567127" y="6357937"/>
            <a:ext cx="4624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da </a:t>
            </a:r>
            <a:r>
              <a:rPr lang="it-IT" sz="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Abramson</a:t>
            </a:r>
            <a:r>
              <a:rPr lang="it-IT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JS, et al. Blood 2019; 134 (Suppl_1): 241</a:t>
            </a:r>
            <a:endParaRPr lang="it-IT" sz="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641640"/>
      </p:ext>
    </p:extLst>
  </p:cSld>
  <p:clrMapOvr>
    <a:masterClrMapping/>
  </p:clrMapOvr>
</p:sld>
</file>

<file path=ppt/theme/theme1.xml><?xml version="1.0" encoding="utf-8"?>
<a:theme xmlns:a="http://schemas.openxmlformats.org/drawingml/2006/main" name="KS Blue">
  <a:themeElements>
    <a:clrScheme name="Impostazioni personalizzate 2">
      <a:dk1>
        <a:srgbClr val="000000"/>
      </a:dk1>
      <a:lt1>
        <a:srgbClr val="FFFFFF"/>
      </a:lt1>
      <a:dk2>
        <a:srgbClr val="002112"/>
      </a:dk2>
      <a:lt2>
        <a:srgbClr val="007364"/>
      </a:lt2>
      <a:accent1>
        <a:srgbClr val="F2AE1E"/>
      </a:accent1>
      <a:accent2>
        <a:srgbClr val="FD0042"/>
      </a:accent2>
      <a:accent3>
        <a:srgbClr val="00373E"/>
      </a:accent3>
      <a:accent4>
        <a:srgbClr val="20E42A"/>
      </a:accent4>
      <a:accent5>
        <a:srgbClr val="D7FA06"/>
      </a:accent5>
      <a:accent6>
        <a:srgbClr val="CDD7FF"/>
      </a:accent6>
      <a:hlink>
        <a:srgbClr val="17BBFD"/>
      </a:hlink>
      <a:folHlink>
        <a:srgbClr val="FF79C2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50800" cap="sq" cmpd="sng" algn="ctr">
          <a:solidFill>
            <a:schemeClr val="accent6"/>
          </a:solidFill>
          <a:prstDash val="solid"/>
          <a:miter lim="800000"/>
          <a:headEnd type="triangle" w="med" len="sm"/>
          <a:tailEnd type="triangle" w="med" len="sm"/>
        </a:ln>
      </a:spPr>
      <a:bodyPr anchor="ctr"/>
      <a:lstStyle>
        <a:defPPr algn="ctr">
          <a:defRPr>
            <a:latin typeface="Arial" pitchFamily="-65" charset="0"/>
            <a:cs typeface="ＭＳ Ｐゴシック" pitchFamily="-65" charset="-128"/>
          </a:defRPr>
        </a:defPPr>
      </a:lstStyle>
    </a:spDef>
    <a:lnDef>
      <a:spPr>
        <a:noFill/>
        <a:ln w="12700" cap="sq" cmpd="sng" algn="ctr">
          <a:solidFill>
            <a:srgbClr val="CDD7FF"/>
          </a:solidFill>
          <a:prstDash val="solid"/>
          <a:miter lim="800000"/>
          <a:headEnd type="none" w="med" len="med"/>
          <a:tailEnd type="none" w="lg" len="lg"/>
        </a:ln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00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46319</TotalTime>
  <Pages>86</Pages>
  <Words>4958</Words>
  <Application>Microsoft Office PowerPoint</Application>
  <PresentationFormat>Widescreen</PresentationFormat>
  <Paragraphs>1224</Paragraphs>
  <Slides>44</Slides>
  <Notes>44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44</vt:i4>
      </vt:variant>
    </vt:vector>
  </HeadingPairs>
  <TitlesOfParts>
    <vt:vector size="55" baseType="lpstr">
      <vt:lpstr>Amatic SC</vt:lpstr>
      <vt:lpstr>Font di sistema regolare</vt:lpstr>
      <vt:lpstr>ＭＳ Ｐゴシック</vt:lpstr>
      <vt:lpstr>ＭＳ Ｐゴシック</vt:lpstr>
      <vt:lpstr>Arial</vt:lpstr>
      <vt:lpstr>Arial Black</vt:lpstr>
      <vt:lpstr>Calibri</vt:lpstr>
      <vt:lpstr>Times New Roman</vt:lpstr>
      <vt:lpstr>Wingdings</vt:lpstr>
      <vt:lpstr>KS Blue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Eugenia Lietta</dc:creator>
  <cp:lastModifiedBy>Emiliano</cp:lastModifiedBy>
  <cp:revision>5677</cp:revision>
  <cp:lastPrinted>2016-04-27T13:42:59Z</cp:lastPrinted>
  <dcterms:created xsi:type="dcterms:W3CDTF">2016-05-11T10:31:52Z</dcterms:created>
  <dcterms:modified xsi:type="dcterms:W3CDTF">2021-05-17T15:42:33Z</dcterms:modified>
</cp:coreProperties>
</file>