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83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6364"/>
    <a:srgbClr val="FF7273"/>
    <a:srgbClr val="2263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A488322-F2BA-4B5B-9748-0D474271808F}" styleName="Stile medio 3 - Color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Stile medio 1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Stile medio 1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213" autoAdjust="0"/>
    <p:restoredTop sz="91973"/>
  </p:normalViewPr>
  <p:slideViewPr>
    <p:cSldViewPr snapToGrid="0">
      <p:cViewPr varScale="1">
        <p:scale>
          <a:sx n="112" d="100"/>
          <a:sy n="112" d="100"/>
        </p:scale>
        <p:origin x="216" y="2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CD7FD-35B7-47A4-8912-F1501D9FDA53}" type="datetimeFigureOut">
              <a:rPr lang="it-IT" smtClean="0"/>
              <a:t>28/05/21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19D669-8825-4EB7-8548-9C806AD459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7971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9D669-8825-4EB7-8548-9C806AD459E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7353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9D669-8825-4EB7-8548-9C806AD459E4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2791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93780-11B1-4E6E-933E-37EBC5C441F6}" type="datetimeFigureOut">
              <a:rPr lang="it-IT" smtClean="0"/>
              <a:t>28/05/21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3BEAC-1A5C-400E-B5F0-BA6B7D2441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990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93780-11B1-4E6E-933E-37EBC5C441F6}" type="datetimeFigureOut">
              <a:rPr lang="it-IT" smtClean="0"/>
              <a:t>28/05/21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3BEAC-1A5C-400E-B5F0-BA6B7D2441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9356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93780-11B1-4E6E-933E-37EBC5C441F6}" type="datetimeFigureOut">
              <a:rPr lang="it-IT" smtClean="0"/>
              <a:t>28/05/21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3BEAC-1A5C-400E-B5F0-BA6B7D2441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7671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CBD3C5C-7BA6-4240-820A-B4ED4A8CF4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57" y="256940"/>
            <a:ext cx="1340300" cy="276570"/>
          </a:xfrm>
          <a:prstGeom prst="rect">
            <a:avLst/>
          </a:prstGeom>
        </p:spPr>
      </p:pic>
      <p:sp>
        <p:nvSpPr>
          <p:cNvPr id="7" name="Titolo 6">
            <a:extLst>
              <a:ext uri="{FF2B5EF4-FFF2-40B4-BE49-F238E27FC236}">
                <a16:creationId xmlns:a16="http://schemas.microsoft.com/office/drawing/2014/main" id="{B096AE74-7D96-9A40-A324-5F09EC52E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399" y="0"/>
            <a:ext cx="10515600" cy="843280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A133088-247B-2F4B-AB1B-93A480B23C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8460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06251710-E5DC-6D44-BA8A-2EF12C678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399" y="0"/>
            <a:ext cx="10515600" cy="843280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13" name="Segnaposto contenuto 12">
            <a:extLst>
              <a:ext uri="{FF2B5EF4-FFF2-40B4-BE49-F238E27FC236}">
                <a16:creationId xmlns:a16="http://schemas.microsoft.com/office/drawing/2014/main" id="{98579D6B-B60D-AE4A-B05C-6A47D015B7E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66800" y="1816100"/>
            <a:ext cx="6896100" cy="38735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5" name="Segnaposto piè di pagina 14">
            <a:extLst>
              <a:ext uri="{FF2B5EF4-FFF2-40B4-BE49-F238E27FC236}">
                <a16:creationId xmlns:a16="http://schemas.microsoft.com/office/drawing/2014/main" id="{60DD4342-BA66-A842-8873-2A69BDC5F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615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93780-11B1-4E6E-933E-37EBC5C441F6}" type="datetimeFigureOut">
              <a:rPr lang="it-IT" smtClean="0"/>
              <a:t>28/05/21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3BEAC-1A5C-400E-B5F0-BA6B7D2441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7151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93780-11B1-4E6E-933E-37EBC5C441F6}" type="datetimeFigureOut">
              <a:rPr lang="it-IT" smtClean="0"/>
              <a:t>28/05/21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3BEAC-1A5C-400E-B5F0-BA6B7D2441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0376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93780-11B1-4E6E-933E-37EBC5C441F6}" type="datetimeFigureOut">
              <a:rPr lang="it-IT" smtClean="0"/>
              <a:t>28/05/21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3BEAC-1A5C-400E-B5F0-BA6B7D2441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3309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93780-11B1-4E6E-933E-37EBC5C441F6}" type="datetimeFigureOut">
              <a:rPr lang="it-IT" smtClean="0"/>
              <a:t>28/05/21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3BEAC-1A5C-400E-B5F0-BA6B7D2441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3952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93780-11B1-4E6E-933E-37EBC5C441F6}" type="datetimeFigureOut">
              <a:rPr lang="it-IT" smtClean="0"/>
              <a:t>28/05/21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3BEAC-1A5C-400E-B5F0-BA6B7D2441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4015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93780-11B1-4E6E-933E-37EBC5C441F6}" type="datetimeFigureOut">
              <a:rPr lang="it-IT" smtClean="0"/>
              <a:t>28/05/21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3BEAC-1A5C-400E-B5F0-BA6B7D2441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5112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93780-11B1-4E6E-933E-37EBC5C441F6}" type="datetimeFigureOut">
              <a:rPr lang="it-IT" smtClean="0"/>
              <a:t>28/05/21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3BEAC-1A5C-400E-B5F0-BA6B7D2441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7645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93780-11B1-4E6E-933E-37EBC5C441F6}" type="datetimeFigureOut">
              <a:rPr lang="it-IT" smtClean="0"/>
              <a:t>28/05/21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3BEAC-1A5C-400E-B5F0-BA6B7D2441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918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93780-11B1-4E6E-933E-37EBC5C441F6}" type="datetimeFigureOut">
              <a:rPr lang="it-IT" smtClean="0"/>
              <a:t>28/05/21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3BEAC-1A5C-400E-B5F0-BA6B7D2441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4779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4DCDEBB-B73B-424C-8CB0-AE0B07C75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8BA29E1-15F5-BE46-A789-ACC50C67AABB}"/>
              </a:ext>
            </a:extLst>
          </p:cNvPr>
          <p:cNvSpPr/>
          <p:nvPr userDrawn="1"/>
        </p:nvSpPr>
        <p:spPr>
          <a:xfrm>
            <a:off x="1" y="0"/>
            <a:ext cx="1642414" cy="843280"/>
          </a:xfrm>
          <a:prstGeom prst="rect">
            <a:avLst/>
          </a:prstGeom>
          <a:solidFill>
            <a:srgbClr val="22222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F69EF1A2-04AF-0347-9874-4C37AAA9A6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57" y="256940"/>
            <a:ext cx="1340300" cy="276570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DB11318F-D546-D642-92AE-817ADB9DA93C}"/>
              </a:ext>
            </a:extLst>
          </p:cNvPr>
          <p:cNvSpPr/>
          <p:nvPr userDrawn="1"/>
        </p:nvSpPr>
        <p:spPr>
          <a:xfrm>
            <a:off x="1641475" y="0"/>
            <a:ext cx="10550524" cy="843280"/>
          </a:xfrm>
          <a:prstGeom prst="rect">
            <a:avLst/>
          </a:prstGeom>
          <a:solidFill>
            <a:srgbClr val="236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egnaposto testo 2">
            <a:extLst>
              <a:ext uri="{FF2B5EF4-FFF2-40B4-BE49-F238E27FC236}">
                <a16:creationId xmlns:a16="http://schemas.microsoft.com/office/drawing/2014/main" id="{6D5FBB51-AD98-7E49-A0A7-0C7BAAD06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22" name="Segnaposto piè di pagina 21">
            <a:extLst>
              <a:ext uri="{FF2B5EF4-FFF2-40B4-BE49-F238E27FC236}">
                <a16:creationId xmlns:a16="http://schemas.microsoft.com/office/drawing/2014/main" id="{0BA5D74D-6132-3345-A7FF-8BB0959F5A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72300" y="6464300"/>
            <a:ext cx="5156200" cy="330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 i="1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4C639025-EB82-414F-9561-160D6515D27D}"/>
              </a:ext>
            </a:extLst>
          </p:cNvPr>
          <p:cNvCxnSpPr>
            <a:cxnSpLocks/>
          </p:cNvCxnSpPr>
          <p:nvPr userDrawn="1"/>
        </p:nvCxnSpPr>
        <p:spPr>
          <a:xfrm>
            <a:off x="-4665" y="850270"/>
            <a:ext cx="12196665" cy="0"/>
          </a:xfrm>
          <a:prstGeom prst="line">
            <a:avLst/>
          </a:prstGeom>
          <a:ln w="38100">
            <a:solidFill>
              <a:srgbClr val="F38D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4310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F38D08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5525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F38D08"/>
        </a:buClr>
        <a:buSzPct val="110000"/>
        <a:buFont typeface="Cambria Math" panose="02040503050406030204" pitchFamily="18" charset="0"/>
        <a:buChar char="⎯"/>
        <a:defRPr lang="it-IT" sz="1800" kern="1200">
          <a:solidFill>
            <a:srgbClr val="000000"/>
          </a:solidFill>
          <a:latin typeface="Arial"/>
          <a:ea typeface="+mn-ea"/>
          <a:cs typeface="Arial" panose="020B0604020202020204" pitchFamily="34" charset="0"/>
        </a:defRPr>
      </a:lvl2pPr>
      <a:lvl3pPr marL="72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2.png"/><Relationship Id="rId7" Type="http://schemas.openxmlformats.org/officeDocument/2006/relationships/image" Target="../media/image20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>
            <a:extLst>
              <a:ext uri="{FF2B5EF4-FFF2-40B4-BE49-F238E27FC236}">
                <a16:creationId xmlns:a16="http://schemas.microsoft.com/office/drawing/2014/main" id="{C971919E-DF08-F74F-AF09-DDA2568B98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3636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Immagine 15" descr="Immagine che contiene pianta, tavolo, albero, fiore&#10;&#10;Descrizione generata automaticamente">
            <a:extLst>
              <a:ext uri="{FF2B5EF4-FFF2-40B4-BE49-F238E27FC236}">
                <a16:creationId xmlns:a16="http://schemas.microsoft.com/office/drawing/2014/main" id="{E3C7BB80-83AB-C140-9091-2262D00CE2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105" y="2132833"/>
            <a:ext cx="6262750" cy="6058223"/>
          </a:xfrm>
          <a:prstGeom prst="ellipse">
            <a:avLst/>
          </a:prstGeom>
          <a:ln w="12700">
            <a:solidFill>
              <a:sysClr val="window" lastClr="FFFFFF"/>
            </a:solidFill>
          </a:ln>
        </p:spPr>
      </p:pic>
      <p:sp>
        <p:nvSpPr>
          <p:cNvPr id="17" name="Ovale 16">
            <a:extLst>
              <a:ext uri="{FF2B5EF4-FFF2-40B4-BE49-F238E27FC236}">
                <a16:creationId xmlns:a16="http://schemas.microsoft.com/office/drawing/2014/main" id="{0164C6C9-A52A-9B41-9E89-9EBA173237E8}"/>
              </a:ext>
            </a:extLst>
          </p:cNvPr>
          <p:cNvSpPr/>
          <p:nvPr/>
        </p:nvSpPr>
        <p:spPr>
          <a:xfrm>
            <a:off x="2272782" y="908474"/>
            <a:ext cx="2330031" cy="2330031"/>
          </a:xfrm>
          <a:prstGeom prst="ellipse">
            <a:avLst/>
          </a:prstGeom>
          <a:solidFill>
            <a:sysClr val="window" lastClr="FFFFFF">
              <a:alpha val="71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Immagine 17" descr="Immagine che contiene fiore, frutta, albero&#10;&#10;Descrizione generata automaticamente">
            <a:extLst>
              <a:ext uri="{FF2B5EF4-FFF2-40B4-BE49-F238E27FC236}">
                <a16:creationId xmlns:a16="http://schemas.microsoft.com/office/drawing/2014/main" id="{D3BE4172-5F89-A641-8A0C-AB9F81165E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6012" y="-744725"/>
            <a:ext cx="5118913" cy="5061453"/>
          </a:xfrm>
          <a:prstGeom prst="ellipse">
            <a:avLst/>
          </a:prstGeom>
          <a:ln w="12700">
            <a:solidFill>
              <a:sysClr val="window" lastClr="FFFFFF"/>
            </a:solidFill>
          </a:ln>
        </p:spPr>
      </p:pic>
      <p:sp>
        <p:nvSpPr>
          <p:cNvPr id="19" name="Ovale 18">
            <a:extLst>
              <a:ext uri="{FF2B5EF4-FFF2-40B4-BE49-F238E27FC236}">
                <a16:creationId xmlns:a16="http://schemas.microsoft.com/office/drawing/2014/main" id="{FBCD52BF-546D-3B45-AFD9-5FEB556C0DFE}"/>
              </a:ext>
            </a:extLst>
          </p:cNvPr>
          <p:cNvSpPr/>
          <p:nvPr/>
        </p:nvSpPr>
        <p:spPr>
          <a:xfrm>
            <a:off x="7484971" y="3230085"/>
            <a:ext cx="2144051" cy="2144051"/>
          </a:xfrm>
          <a:prstGeom prst="ellipse">
            <a:avLst/>
          </a:prstGeom>
          <a:solidFill>
            <a:sysClr val="window" lastClr="FFFFFF">
              <a:alpha val="71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928D4985-53E2-624D-A6A5-B1A12C8456E2}"/>
              </a:ext>
            </a:extLst>
          </p:cNvPr>
          <p:cNvSpPr/>
          <p:nvPr/>
        </p:nvSpPr>
        <p:spPr>
          <a:xfrm>
            <a:off x="3555263" y="399884"/>
            <a:ext cx="4607170" cy="605822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431800" dist="38100" dir="2700000" sx="101000" sy="101000" algn="tl" rotWithShape="0">
              <a:prstClr val="black">
                <a:alpha val="23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754BA89A-C8CB-D14A-B7A8-A39D39BDB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247" y="1349348"/>
            <a:ext cx="2655202" cy="547899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52CC601-75D7-634D-B568-7A9FF44A513B}"/>
              </a:ext>
            </a:extLst>
          </p:cNvPr>
          <p:cNvSpPr txBox="1"/>
          <p:nvPr/>
        </p:nvSpPr>
        <p:spPr>
          <a:xfrm>
            <a:off x="3804480" y="2990378"/>
            <a:ext cx="4104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GB" sz="2000" b="1" dirty="0">
                <a:solidFill>
                  <a:srgbClr val="F38D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 biologiche delle tossicità da CAR-T</a:t>
            </a:r>
          </a:p>
        </p:txBody>
      </p: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D35F4674-B69D-2944-8D70-F1BBFCCF4A37}"/>
              </a:ext>
            </a:extLst>
          </p:cNvPr>
          <p:cNvCxnSpPr/>
          <p:nvPr/>
        </p:nvCxnSpPr>
        <p:spPr>
          <a:xfrm>
            <a:off x="4053697" y="2823672"/>
            <a:ext cx="3610303" cy="0"/>
          </a:xfrm>
          <a:prstGeom prst="line">
            <a:avLst/>
          </a:prstGeom>
          <a:noFill/>
          <a:ln w="6350" cap="flat" cmpd="sng" algn="ctr">
            <a:solidFill>
              <a:srgbClr val="236364"/>
            </a:solidFill>
            <a:prstDash val="solid"/>
            <a:miter lim="800000"/>
          </a:ln>
          <a:effectLst/>
        </p:spPr>
      </p:cxn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365231CB-4313-EA4C-9AFA-BD0C1B8EE930}"/>
              </a:ext>
            </a:extLst>
          </p:cNvPr>
          <p:cNvCxnSpPr/>
          <p:nvPr/>
        </p:nvCxnSpPr>
        <p:spPr>
          <a:xfrm>
            <a:off x="4053697" y="3710353"/>
            <a:ext cx="3610303" cy="0"/>
          </a:xfrm>
          <a:prstGeom prst="line">
            <a:avLst/>
          </a:prstGeom>
          <a:noFill/>
          <a:ln w="6350" cap="flat" cmpd="sng" algn="ctr">
            <a:solidFill>
              <a:srgbClr val="236364"/>
            </a:solidFill>
            <a:prstDash val="solid"/>
            <a:miter lim="800000"/>
          </a:ln>
          <a:effectLst/>
        </p:spPr>
      </p:cxnSp>
      <p:sp>
        <p:nvSpPr>
          <p:cNvPr id="25" name="Rettangolo 24">
            <a:extLst>
              <a:ext uri="{FF2B5EF4-FFF2-40B4-BE49-F238E27FC236}">
                <a16:creationId xmlns:a16="http://schemas.microsoft.com/office/drawing/2014/main" id="{4AF34372-4BA1-4240-B780-1B81F3DD1F12}"/>
              </a:ext>
            </a:extLst>
          </p:cNvPr>
          <p:cNvSpPr/>
          <p:nvPr/>
        </p:nvSpPr>
        <p:spPr>
          <a:xfrm>
            <a:off x="3555263" y="4292097"/>
            <a:ext cx="4607170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altLang="it-IT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Matteo G Carrabba</a:t>
            </a:r>
          </a:p>
          <a:p>
            <a:pPr algn="ctr">
              <a:spcBef>
                <a:spcPts val="600"/>
              </a:spcBef>
            </a:pPr>
            <a:r>
              <a:rPr lang="en-GB" altLang="it-IT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 Team Clinical Leader</a:t>
            </a:r>
            <a:br>
              <a:rPr lang="en-GB" altLang="it-IT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it-IT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05/2021</a:t>
            </a:r>
            <a:endParaRPr lang="en-GB" altLang="it-IT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862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7999EB1-EA16-6A47-B623-AA1AD7360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CRS pathophysiology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679CAD12-F7AF-4945-9877-A7E7878300F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66799" y="1672664"/>
            <a:ext cx="8712631" cy="3873500"/>
          </a:xfrm>
        </p:spPr>
        <p:txBody>
          <a:bodyPr>
            <a:normAutofit/>
          </a:bodyPr>
          <a:lstStyle/>
          <a:p>
            <a:r>
              <a:rPr lang="it-IT" sz="2200"/>
              <a:t>Initiated by </a:t>
            </a:r>
            <a:r>
              <a:rPr lang="it-IT" sz="2200" b="1">
                <a:solidFill>
                  <a:srgbClr val="236364"/>
                </a:solidFill>
              </a:rPr>
              <a:t>CAR-T cells activation upon antigen engagement</a:t>
            </a:r>
          </a:p>
          <a:p>
            <a:pPr>
              <a:spcAft>
                <a:spcPts val="1800"/>
              </a:spcAft>
            </a:pPr>
            <a:r>
              <a:rPr lang="it-IT" sz="2200"/>
              <a:t>Which other cellular compartments are involved?</a:t>
            </a:r>
          </a:p>
          <a:p>
            <a:pPr>
              <a:buClr>
                <a:schemeClr val="bg1"/>
              </a:buClr>
            </a:pPr>
            <a:r>
              <a:rPr lang="en-US" sz="2200" dirty="0"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  <a:sym typeface="Wingdings" pitchFamily="2" charset="2"/>
              </a:rPr>
              <a:t></a:t>
            </a:r>
            <a:r>
              <a:rPr lang="it-IT" sz="2200"/>
              <a:t> Development of </a:t>
            </a:r>
            <a:r>
              <a:rPr lang="it-IT" sz="2200" b="1">
                <a:solidFill>
                  <a:srgbClr val="236364"/>
                </a:solidFill>
              </a:rPr>
              <a:t>animal models</a:t>
            </a:r>
            <a:r>
              <a:rPr lang="it-IT" sz="2200" b="1"/>
              <a:t> </a:t>
            </a:r>
            <a:r>
              <a:rPr lang="it-IT" sz="2200"/>
              <a:t>recapitulating CRS development	</a:t>
            </a:r>
          </a:p>
          <a:p>
            <a:endParaRPr lang="it-IT" sz="220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47B2220-E0BC-4548-A27F-81BFCEE10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538" y="4096070"/>
            <a:ext cx="4500000" cy="208835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8D3A012-B5AB-0E47-9B93-294A0B241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705" y="4096071"/>
            <a:ext cx="4500000" cy="183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07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D841047E-0179-6E40-9B05-4A5517511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399" y="0"/>
            <a:ext cx="10515600" cy="843280"/>
          </a:xfrm>
        </p:spPr>
        <p:txBody>
          <a:bodyPr/>
          <a:lstStyle/>
          <a:p>
            <a:r>
              <a:rPr lang="it-IT"/>
              <a:t>Humanized model for CAR-T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3C55706C-6BC4-854E-8491-C209DB0B8B88}"/>
              </a:ext>
            </a:extLst>
          </p:cNvPr>
          <p:cNvGrpSpPr>
            <a:grpSpLocks noChangeAspect="1"/>
          </p:cNvGrpSpPr>
          <p:nvPr/>
        </p:nvGrpSpPr>
        <p:grpSpPr>
          <a:xfrm>
            <a:off x="6699518" y="2702995"/>
            <a:ext cx="3793590" cy="2592000"/>
            <a:chOff x="-3475" y="3315902"/>
            <a:chExt cx="4118786" cy="2814194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067C6005-2300-9444-9489-28DB2BD3B2D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3475" y="3315902"/>
              <a:ext cx="4118786" cy="2814194"/>
              <a:chOff x="103973" y="4774965"/>
              <a:chExt cx="4758378" cy="3251200"/>
            </a:xfrm>
          </p:grpSpPr>
          <p:pic>
            <p:nvPicPr>
              <p:cNvPr id="9" name="Immagine 8">
                <a:extLst>
                  <a:ext uri="{FF2B5EF4-FFF2-40B4-BE49-F238E27FC236}">
                    <a16:creationId xmlns:a16="http://schemas.microsoft.com/office/drawing/2014/main" id="{2F31DB42-7216-9649-853F-FF443CAAF5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4393" r="71189"/>
              <a:stretch/>
            </p:blipFill>
            <p:spPr>
              <a:xfrm>
                <a:off x="103973" y="5492012"/>
                <a:ext cx="2806485" cy="2458127"/>
              </a:xfrm>
              <a:prstGeom prst="rect">
                <a:avLst/>
              </a:prstGeom>
            </p:spPr>
          </p:pic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3352716B-4293-2C41-B3F7-4D1D7FA890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8559" r="26656"/>
              <a:stretch/>
            </p:blipFill>
            <p:spPr>
              <a:xfrm>
                <a:off x="2448017" y="4774965"/>
                <a:ext cx="2414334" cy="3251200"/>
              </a:xfrm>
              <a:prstGeom prst="rect">
                <a:avLst/>
              </a:prstGeom>
            </p:spPr>
          </p:pic>
        </p:grpSp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50CAF2BE-7919-3943-8A33-C643C813B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666" t="7115" r="67522" b="80088"/>
            <a:stretch/>
          </p:blipFill>
          <p:spPr>
            <a:xfrm>
              <a:off x="466184" y="3572723"/>
              <a:ext cx="2429254" cy="360113"/>
            </a:xfrm>
            <a:prstGeom prst="rect">
              <a:avLst/>
            </a:prstGeom>
          </p:spPr>
        </p:pic>
      </p:grpSp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959AC4C2-4772-F940-B631-BB2A5E7E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657" y="2957912"/>
            <a:ext cx="5363513" cy="2268000"/>
          </a:xfrm>
          <a:prstGeom prst="rect">
            <a:avLst/>
          </a:prstGeom>
        </p:spPr>
      </p:pic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01D06F9A-606D-F44D-9CEC-C341BB20C1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Mod. da Norelli M, et al. Nat Med 2018; 24: 739-748</a:t>
            </a: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8F4F8536-1DD8-5F43-A2CF-A4AFC5E538C9}"/>
              </a:ext>
            </a:extLst>
          </p:cNvPr>
          <p:cNvSpPr/>
          <p:nvPr/>
        </p:nvSpPr>
        <p:spPr>
          <a:xfrm>
            <a:off x="3379695" y="1620318"/>
            <a:ext cx="4679576" cy="620486"/>
          </a:xfrm>
          <a:prstGeom prst="roundRect">
            <a:avLst>
              <a:gd name="adj" fmla="val 17089"/>
            </a:avLst>
          </a:prstGeom>
          <a:noFill/>
          <a:ln w="15875">
            <a:solidFill>
              <a:srgbClr val="E691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Efficacy and CAR-related toxicities</a:t>
            </a:r>
          </a:p>
        </p:txBody>
      </p:sp>
    </p:spTree>
    <p:extLst>
      <p:ext uri="{BB962C8B-B14F-4D97-AF65-F5344CB8AC3E}">
        <p14:creationId xmlns:p14="http://schemas.microsoft.com/office/powerpoint/2010/main" val="426874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9F751B-3A9E-D94B-87B3-CD2D7E51A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Role of monocytes in CRS</a:t>
            </a:r>
          </a:p>
        </p:txBody>
      </p:sp>
      <p:sp>
        <p:nvSpPr>
          <p:cNvPr id="3" name="Segnaposto piè di pagina 11">
            <a:extLst>
              <a:ext uri="{FF2B5EF4-FFF2-40B4-BE49-F238E27FC236}">
                <a16:creationId xmlns:a16="http://schemas.microsoft.com/office/drawing/2014/main" id="{7F0769E9-C832-ED43-B596-C7B90B78B1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972300" y="6464300"/>
            <a:ext cx="5156200" cy="330200"/>
          </a:xfrm>
        </p:spPr>
        <p:txBody>
          <a:bodyPr/>
          <a:lstStyle/>
          <a:p>
            <a:r>
              <a:rPr lang="it-IT"/>
              <a:t>Mod. da Norelli M, et al. Nat Med 2018; 24: 739-748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C298FFE9-61D8-2242-A8F0-D17286693B97}"/>
              </a:ext>
            </a:extLst>
          </p:cNvPr>
          <p:cNvGrpSpPr>
            <a:grpSpLocks noChangeAspect="1"/>
          </p:cNvGrpSpPr>
          <p:nvPr/>
        </p:nvGrpSpPr>
        <p:grpSpPr>
          <a:xfrm>
            <a:off x="1389029" y="2842552"/>
            <a:ext cx="3788229" cy="2520000"/>
            <a:chOff x="2692400" y="2232538"/>
            <a:chExt cx="3748527" cy="2493590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1A88BB67-9B1A-584A-AA98-3646E19EBA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692400" y="3214129"/>
              <a:ext cx="3748527" cy="1511999"/>
              <a:chOff x="3784600" y="1828800"/>
              <a:chExt cx="3907059" cy="1575944"/>
            </a:xfrm>
          </p:grpSpPr>
          <p:pic>
            <p:nvPicPr>
              <p:cNvPr id="9" name="Immagine 8" descr="Schermata 2018-03-19 alle 18.13.56.png">
                <a:extLst>
                  <a:ext uri="{FF2B5EF4-FFF2-40B4-BE49-F238E27FC236}">
                    <a16:creationId xmlns:a16="http://schemas.microsoft.com/office/drawing/2014/main" id="{2171A954-5B89-6E4A-87D7-5694D925ED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84600" y="1828800"/>
                <a:ext cx="3907059" cy="1080000"/>
              </a:xfrm>
              <a:prstGeom prst="rect">
                <a:avLst/>
              </a:prstGeom>
            </p:spPr>
          </p:pic>
          <p:pic>
            <p:nvPicPr>
              <p:cNvPr id="10" name="Immagine 9" descr="Schermata 2018-03-19 alle 18.14.09.png">
                <a:extLst>
                  <a:ext uri="{FF2B5EF4-FFF2-40B4-BE49-F238E27FC236}">
                    <a16:creationId xmlns:a16="http://schemas.microsoft.com/office/drawing/2014/main" id="{268A5948-AB74-D049-BC09-D070212414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89402" y="2895601"/>
                <a:ext cx="3563997" cy="509143"/>
              </a:xfrm>
              <a:prstGeom prst="rect">
                <a:avLst/>
              </a:prstGeom>
            </p:spPr>
          </p:pic>
        </p:grpSp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456CAEAD-641F-3443-8A04-39A4834F471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72786" y="2232538"/>
              <a:ext cx="2521016" cy="1260000"/>
              <a:chOff x="3269586" y="2283338"/>
              <a:chExt cx="3384888" cy="1691762"/>
            </a:xfrm>
          </p:grpSpPr>
          <p:pic>
            <p:nvPicPr>
              <p:cNvPr id="7" name="Immagine 6" descr="Schermata 2018-03-19 alle 18.14.16.png">
                <a:extLst>
                  <a:ext uri="{FF2B5EF4-FFF2-40B4-BE49-F238E27FC236}">
                    <a16:creationId xmlns:a16="http://schemas.microsoft.com/office/drawing/2014/main" id="{B7FABCF7-4923-274A-9D69-46BA047F1E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69586" y="2283338"/>
                <a:ext cx="1632288" cy="1691762"/>
              </a:xfrm>
              <a:prstGeom prst="rect">
                <a:avLst/>
              </a:prstGeom>
            </p:spPr>
          </p:pic>
          <p:pic>
            <p:nvPicPr>
              <p:cNvPr id="8" name="Immagine 7" descr="Schermata 2018-03-19 alle 18.14.16.png">
                <a:extLst>
                  <a:ext uri="{FF2B5EF4-FFF2-40B4-BE49-F238E27FC236}">
                    <a16:creationId xmlns:a16="http://schemas.microsoft.com/office/drawing/2014/main" id="{6CA2C2DA-01F1-5C41-A545-42DB54DEB4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022186" y="2311977"/>
                <a:ext cx="1632288" cy="1634484"/>
              </a:xfrm>
              <a:prstGeom prst="rect">
                <a:avLst/>
              </a:prstGeom>
            </p:spPr>
          </p:pic>
        </p:grpSp>
      </p:grpSp>
      <p:pic>
        <p:nvPicPr>
          <p:cNvPr id="11" name="Immagine 10">
            <a:extLst>
              <a:ext uri="{FF2B5EF4-FFF2-40B4-BE49-F238E27FC236}">
                <a16:creationId xmlns:a16="http://schemas.microsoft.com/office/drawing/2014/main" id="{3508B773-6CC1-4C4B-ACE8-E583AFF7DF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9325" y="3206713"/>
            <a:ext cx="4084616" cy="1800000"/>
          </a:xfrm>
          <a:prstGeom prst="rect">
            <a:avLst/>
          </a:prstGeom>
        </p:spPr>
      </p:pic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1002A231-A557-AA4C-8F52-3F8EEAF41E51}"/>
              </a:ext>
            </a:extLst>
          </p:cNvPr>
          <p:cNvSpPr/>
          <p:nvPr/>
        </p:nvSpPr>
        <p:spPr>
          <a:xfrm>
            <a:off x="2124637" y="1656175"/>
            <a:ext cx="2160494" cy="620486"/>
          </a:xfrm>
          <a:prstGeom prst="roundRect">
            <a:avLst>
              <a:gd name="adj" fmla="val 17089"/>
            </a:avLst>
          </a:prstGeom>
          <a:noFill/>
          <a:ln w="15875">
            <a:solidFill>
              <a:srgbClr val="E691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IL-6 sources</a:t>
            </a: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86FF05FE-9D03-FE4E-A6FC-698BA00FB490}"/>
              </a:ext>
            </a:extLst>
          </p:cNvPr>
          <p:cNvSpPr/>
          <p:nvPr/>
        </p:nvSpPr>
        <p:spPr>
          <a:xfrm>
            <a:off x="6795247" y="1656175"/>
            <a:ext cx="3171219" cy="620486"/>
          </a:xfrm>
          <a:prstGeom prst="roundRect">
            <a:avLst>
              <a:gd name="adj" fmla="val 17089"/>
            </a:avLst>
          </a:prstGeom>
          <a:noFill/>
          <a:ln w="15875">
            <a:solidFill>
              <a:srgbClr val="E691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Monocyte’s ablation</a:t>
            </a:r>
          </a:p>
        </p:txBody>
      </p:sp>
    </p:spTree>
    <p:extLst>
      <p:ext uri="{BB962C8B-B14F-4D97-AF65-F5344CB8AC3E}">
        <p14:creationId xmlns:p14="http://schemas.microsoft.com/office/powerpoint/2010/main" val="3737037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51BEC0-FCC3-1747-A2A7-FBB958ADC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IL-1 precedes IL-6 release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4C68E3C0-9167-6643-94DE-D8269402F679}"/>
              </a:ext>
            </a:extLst>
          </p:cNvPr>
          <p:cNvGrpSpPr>
            <a:grpSpLocks noChangeAspect="1"/>
          </p:cNvGrpSpPr>
          <p:nvPr/>
        </p:nvGrpSpPr>
        <p:grpSpPr>
          <a:xfrm>
            <a:off x="1393343" y="2917682"/>
            <a:ext cx="3742369" cy="2520000"/>
            <a:chOff x="777327" y="2506679"/>
            <a:chExt cx="4415995" cy="2973600"/>
          </a:xfrm>
        </p:grpSpPr>
        <p:pic>
          <p:nvPicPr>
            <p:cNvPr id="6" name="Immagine 5" descr="Schermata 2018-04-20 alle 15.04.29.png">
              <a:extLst>
                <a:ext uri="{FF2B5EF4-FFF2-40B4-BE49-F238E27FC236}">
                  <a16:creationId xmlns:a16="http://schemas.microsoft.com/office/drawing/2014/main" id="{67AB5675-728A-6241-80F5-17CA037DD8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7327" y="3645024"/>
              <a:ext cx="4415995" cy="1234311"/>
            </a:xfrm>
            <a:prstGeom prst="rect">
              <a:avLst/>
            </a:prstGeom>
          </p:spPr>
        </p:pic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2551A4D9-0BA6-764C-8D5C-93AFF6D8C1E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21523" y="2506679"/>
              <a:ext cx="3936646" cy="2973600"/>
              <a:chOff x="2984834" y="2143248"/>
              <a:chExt cx="3419385" cy="2582879"/>
            </a:xfrm>
          </p:grpSpPr>
          <p:pic>
            <p:nvPicPr>
              <p:cNvPr id="8" name="Immagine 7" descr="Schermata 2018-03-19 alle 18.14.09.png">
                <a:extLst>
                  <a:ext uri="{FF2B5EF4-FFF2-40B4-BE49-F238E27FC236}">
                    <a16:creationId xmlns:a16="http://schemas.microsoft.com/office/drawing/2014/main" id="{C2989CB7-B384-2C4F-80EF-146AA55968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84834" y="4237643"/>
                <a:ext cx="3419385" cy="488484"/>
              </a:xfrm>
              <a:prstGeom prst="rect">
                <a:avLst/>
              </a:prstGeom>
            </p:spPr>
          </p:pic>
          <p:grpSp>
            <p:nvGrpSpPr>
              <p:cNvPr id="9" name="Gruppo 8">
                <a:extLst>
                  <a:ext uri="{FF2B5EF4-FFF2-40B4-BE49-F238E27FC236}">
                    <a16:creationId xmlns:a16="http://schemas.microsoft.com/office/drawing/2014/main" id="{65315851-87A2-5F46-96DA-04FC8B4CCE9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72786" y="2143248"/>
                <a:ext cx="2521016" cy="1260000"/>
                <a:chOff x="3269586" y="2163450"/>
                <a:chExt cx="3384888" cy="1691762"/>
              </a:xfrm>
            </p:grpSpPr>
            <p:pic>
              <p:nvPicPr>
                <p:cNvPr id="10" name="Immagine 9" descr="Schermata 2018-03-19 alle 18.14.16.png">
                  <a:extLst>
                    <a:ext uri="{FF2B5EF4-FFF2-40B4-BE49-F238E27FC236}">
                      <a16:creationId xmlns:a16="http://schemas.microsoft.com/office/drawing/2014/main" id="{548DCA58-2211-4C40-8D02-B706FFD4AB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022186" y="2192089"/>
                  <a:ext cx="1632288" cy="1634485"/>
                </a:xfrm>
                <a:prstGeom prst="rect">
                  <a:avLst/>
                </a:prstGeom>
              </p:spPr>
            </p:pic>
            <p:pic>
              <p:nvPicPr>
                <p:cNvPr id="11" name="Immagine 10" descr="Schermata 2018-03-19 alle 18.14.16.png">
                  <a:extLst>
                    <a:ext uri="{FF2B5EF4-FFF2-40B4-BE49-F238E27FC236}">
                      <a16:creationId xmlns:a16="http://schemas.microsoft.com/office/drawing/2014/main" id="{6269C8EC-651F-D142-91A4-95142E8C49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269586" y="2163450"/>
                  <a:ext cx="1632288" cy="1691762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D51383CE-2714-7545-AFB3-BAA4BFDB4357}"/>
              </a:ext>
            </a:extLst>
          </p:cNvPr>
          <p:cNvGrpSpPr/>
          <p:nvPr/>
        </p:nvGrpSpPr>
        <p:grpSpPr>
          <a:xfrm>
            <a:off x="6222386" y="2751942"/>
            <a:ext cx="5211511" cy="2527362"/>
            <a:chOff x="4468129" y="2626436"/>
            <a:chExt cx="5211511" cy="2527362"/>
          </a:xfrm>
        </p:grpSpPr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E2F631BA-0DAB-264D-AFF5-753E7C473E2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68129" y="3417971"/>
              <a:ext cx="5211511" cy="1735827"/>
              <a:chOff x="5723530" y="3524504"/>
              <a:chExt cx="3679326" cy="1224000"/>
            </a:xfrm>
          </p:grpSpPr>
          <p:pic>
            <p:nvPicPr>
              <p:cNvPr id="16" name="Immagine 15">
                <a:extLst>
                  <a:ext uri="{FF2B5EF4-FFF2-40B4-BE49-F238E27FC236}">
                    <a16:creationId xmlns:a16="http://schemas.microsoft.com/office/drawing/2014/main" id="{D4FC2D4D-AFF3-1E44-AB99-F4609200CD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23530" y="3524504"/>
                <a:ext cx="1978325" cy="1224000"/>
              </a:xfrm>
              <a:prstGeom prst="rect">
                <a:avLst/>
              </a:prstGeom>
            </p:spPr>
          </p:pic>
          <p:grpSp>
            <p:nvGrpSpPr>
              <p:cNvPr id="17" name="Gruppo 16">
                <a:extLst>
                  <a:ext uri="{FF2B5EF4-FFF2-40B4-BE49-F238E27FC236}">
                    <a16:creationId xmlns:a16="http://schemas.microsoft.com/office/drawing/2014/main" id="{625312B4-B990-B949-A22F-1735A34B5C36}"/>
                  </a:ext>
                </a:extLst>
              </p:cNvPr>
              <p:cNvGrpSpPr/>
              <p:nvPr/>
            </p:nvGrpSpPr>
            <p:grpSpPr>
              <a:xfrm>
                <a:off x="7729396" y="3637407"/>
                <a:ext cx="1673460" cy="1099145"/>
                <a:chOff x="7620067" y="3637407"/>
                <a:chExt cx="1673460" cy="1099145"/>
              </a:xfrm>
            </p:grpSpPr>
            <p:pic>
              <p:nvPicPr>
                <p:cNvPr id="18" name="Immagine 17">
                  <a:extLst>
                    <a:ext uri="{FF2B5EF4-FFF2-40B4-BE49-F238E27FC236}">
                      <a16:creationId xmlns:a16="http://schemas.microsoft.com/office/drawing/2014/main" id="{908E6E3E-893C-7F47-8EC0-DB8DABF205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12579"/>
                <a:stretch/>
              </p:blipFill>
              <p:spPr>
                <a:xfrm>
                  <a:off x="7620067" y="3637407"/>
                  <a:ext cx="1346200" cy="1099145"/>
                </a:xfrm>
                <a:prstGeom prst="rect">
                  <a:avLst/>
                </a:prstGeom>
              </p:spPr>
            </p:pic>
            <p:pic>
              <p:nvPicPr>
                <p:cNvPr id="19" name="Immagine 18">
                  <a:extLst>
                    <a:ext uri="{FF2B5EF4-FFF2-40B4-BE49-F238E27FC236}">
                      <a16:creationId xmlns:a16="http://schemas.microsoft.com/office/drawing/2014/main" id="{0DDB41A0-863C-F344-B1F2-826012D06A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874427" y="3829962"/>
                  <a:ext cx="419100" cy="393700"/>
                </a:xfrm>
                <a:prstGeom prst="rect">
                  <a:avLst/>
                </a:prstGeom>
              </p:spPr>
            </p:pic>
          </p:grpSp>
        </p:grp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559FCC1A-44E1-5243-A6A6-1FD3D6954DAC}"/>
                </a:ext>
              </a:extLst>
            </p:cNvPr>
            <p:cNvSpPr txBox="1"/>
            <p:nvPr/>
          </p:nvSpPr>
          <p:spPr>
            <a:xfrm>
              <a:off x="4528936" y="2626436"/>
              <a:ext cx="156805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In vivo</a:t>
              </a:r>
            </a:p>
            <a:p>
              <a:r>
                <a:rPr lang="en-GB" sz="1200" i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IC staining monocytes 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9CEE48A5-8CF4-4740-B5B8-1E602D422B67}"/>
                </a:ext>
              </a:extLst>
            </p:cNvPr>
            <p:cNvSpPr txBox="1"/>
            <p:nvPr/>
          </p:nvSpPr>
          <p:spPr>
            <a:xfrm>
              <a:off x="7293011" y="2626436"/>
              <a:ext cx="199580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In vitro co-cultures</a:t>
              </a:r>
            </a:p>
            <a:p>
              <a:r>
                <a:rPr lang="en-GB" sz="1200" i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19.CAR28z + target + mTHP-1</a:t>
              </a:r>
            </a:p>
          </p:txBody>
        </p:sp>
      </p:grpSp>
      <p:sp>
        <p:nvSpPr>
          <p:cNvPr id="20" name="Segnaposto piè di pagina 11">
            <a:extLst>
              <a:ext uri="{FF2B5EF4-FFF2-40B4-BE49-F238E27FC236}">
                <a16:creationId xmlns:a16="http://schemas.microsoft.com/office/drawing/2014/main" id="{A9C708DB-A9BC-6F45-B354-20D784F4B0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972300" y="6464300"/>
            <a:ext cx="5156200" cy="330200"/>
          </a:xfrm>
        </p:spPr>
        <p:txBody>
          <a:bodyPr/>
          <a:lstStyle/>
          <a:p>
            <a:r>
              <a:rPr lang="it-IT"/>
              <a:t>Mod. da Norelli M, et al. Nat Med 2018; 24: 739-748</a:t>
            </a:r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92580A2D-CB49-194E-9B84-849DCB891419}"/>
              </a:ext>
            </a:extLst>
          </p:cNvPr>
          <p:cNvSpPr/>
          <p:nvPr/>
        </p:nvSpPr>
        <p:spPr>
          <a:xfrm>
            <a:off x="2124637" y="1656175"/>
            <a:ext cx="2160494" cy="620486"/>
          </a:xfrm>
          <a:prstGeom prst="roundRect">
            <a:avLst>
              <a:gd name="adj" fmla="val 17089"/>
            </a:avLst>
          </a:prstGeom>
          <a:noFill/>
          <a:ln w="15875">
            <a:solidFill>
              <a:srgbClr val="E691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IL-1 source</a:t>
            </a:r>
          </a:p>
        </p:txBody>
      </p: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7580A8CF-7770-DE46-931B-2CC3266B818B}"/>
              </a:ext>
            </a:extLst>
          </p:cNvPr>
          <p:cNvSpPr/>
          <p:nvPr/>
        </p:nvSpPr>
        <p:spPr>
          <a:xfrm>
            <a:off x="7064188" y="1656175"/>
            <a:ext cx="3171219" cy="620486"/>
          </a:xfrm>
          <a:prstGeom prst="roundRect">
            <a:avLst>
              <a:gd name="adj" fmla="val 17089"/>
            </a:avLst>
          </a:prstGeom>
          <a:noFill/>
          <a:ln w="15875">
            <a:solidFill>
              <a:srgbClr val="E691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IL-1 kinetics</a:t>
            </a:r>
          </a:p>
        </p:txBody>
      </p:sp>
    </p:spTree>
    <p:extLst>
      <p:ext uri="{BB962C8B-B14F-4D97-AF65-F5344CB8AC3E}">
        <p14:creationId xmlns:p14="http://schemas.microsoft.com/office/powerpoint/2010/main" val="174143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DE0230-4C8C-1548-8327-1F549E69C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CRS initiating cascade</a:t>
            </a:r>
          </a:p>
        </p:txBody>
      </p:sp>
      <p:pic>
        <p:nvPicPr>
          <p:cNvPr id="3" name="Immagine 2" descr="41591_2018_68_Fig1_HTML.jpg">
            <a:extLst>
              <a:ext uri="{FF2B5EF4-FFF2-40B4-BE49-F238E27FC236}">
                <a16:creationId xmlns:a16="http://schemas.microsoft.com/office/drawing/2014/main" id="{FD827F36-103F-C142-BE7F-2B190EB3ED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6163" y="1347947"/>
            <a:ext cx="5818910" cy="4785967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1CCC410D-C596-3F49-9D9F-7A06C1405475}"/>
              </a:ext>
            </a:extLst>
          </p:cNvPr>
          <p:cNvSpPr/>
          <p:nvPr/>
        </p:nvSpPr>
        <p:spPr>
          <a:xfrm>
            <a:off x="3618074" y="3328759"/>
            <a:ext cx="953799" cy="101830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Segnaposto piè di pagina 11">
            <a:extLst>
              <a:ext uri="{FF2B5EF4-FFF2-40B4-BE49-F238E27FC236}">
                <a16:creationId xmlns:a16="http://schemas.microsoft.com/office/drawing/2014/main" id="{4F110F2D-E073-3E4B-98C3-1B36D39A33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05853" y="6123641"/>
            <a:ext cx="5156200" cy="330200"/>
          </a:xfrm>
        </p:spPr>
        <p:txBody>
          <a:bodyPr/>
          <a:lstStyle/>
          <a:p>
            <a:r>
              <a:rPr lang="it-IT"/>
              <a:t>Mod. da Rooney C, Sauer T. Nat Med 2018; 24: 705-706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0444393-5FFD-5C4A-AD23-275F78F946C4}"/>
              </a:ext>
            </a:extLst>
          </p:cNvPr>
          <p:cNvSpPr/>
          <p:nvPr/>
        </p:nvSpPr>
        <p:spPr>
          <a:xfrm>
            <a:off x="7911995" y="1891988"/>
            <a:ext cx="3477985" cy="38387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/>
          <a:lstStyle/>
          <a:p>
            <a:pPr>
              <a:spcAft>
                <a:spcPts val="800"/>
              </a:spcAft>
            </a:pPr>
            <a:r>
              <a:rPr lang="en-US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CAR-T cells release </a:t>
            </a:r>
            <a:r>
              <a:rPr lang="en-US" sz="1700" b="1" dirty="0">
                <a:solidFill>
                  <a:srgbClr val="236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perforin</a:t>
            </a:r>
            <a:r>
              <a:rPr lang="en-US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form pores, leading to the entry of </a:t>
            </a:r>
            <a:r>
              <a:rPr lang="en-US" sz="1700" b="1" dirty="0">
                <a:solidFill>
                  <a:srgbClr val="236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granzyme</a:t>
            </a:r>
            <a:r>
              <a:rPr lang="en-US" sz="1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>
                <a:solidFill>
                  <a:srgbClr val="236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into target tumor cells, which causes the subsequent activation of </a:t>
            </a:r>
            <a:r>
              <a:rPr lang="en-US" sz="1700" b="1" dirty="0">
                <a:solidFill>
                  <a:srgbClr val="236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GSDME</a:t>
            </a:r>
            <a:r>
              <a:rPr lang="en-US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700" b="1" dirty="0">
                <a:solidFill>
                  <a:srgbClr val="236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pyroptosis</a:t>
            </a:r>
            <a:r>
              <a:rPr lang="en-US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(programmed necrotic cell death)</a:t>
            </a:r>
            <a:endParaRPr lang="it-IT" sz="1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2200"/>
              </a:spcAft>
            </a:pPr>
            <a:r>
              <a:rPr lang="en-US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Proptosis supernatants contain </a:t>
            </a:r>
            <a:r>
              <a:rPr lang="en-US" sz="1700" b="1" dirty="0">
                <a:solidFill>
                  <a:srgbClr val="236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ATP</a:t>
            </a:r>
            <a:r>
              <a:rPr lang="en-US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700" b="1" dirty="0">
                <a:solidFill>
                  <a:srgbClr val="236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HMGB1</a:t>
            </a:r>
            <a:r>
              <a:rPr lang="en-US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that induce macrophages to release </a:t>
            </a:r>
            <a:r>
              <a:rPr lang="en-US" sz="1700" b="1" dirty="0">
                <a:solidFill>
                  <a:srgbClr val="236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IL-1b</a:t>
            </a:r>
            <a:r>
              <a:rPr lang="en-US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700" b="1" dirty="0">
                <a:solidFill>
                  <a:srgbClr val="236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IL-6</a:t>
            </a:r>
            <a:r>
              <a:rPr lang="en-US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respectively</a:t>
            </a: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600"/>
              </a:spcAft>
            </a:pPr>
            <a:r>
              <a:rPr lang="en-US" sz="11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Liu YL, et al. Science Immunol 2020; 5: eaax7969</a:t>
            </a:r>
          </a:p>
          <a:p>
            <a:pPr>
              <a:spcAft>
                <a:spcPts val="1600"/>
              </a:spcAft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508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FE75A9D2-CF28-014B-ACB9-F03A850E4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Main CAR-related toxicities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4535AF7-54F1-3245-BDC0-E3A7C97DEE59}"/>
              </a:ext>
            </a:extLst>
          </p:cNvPr>
          <p:cNvSpPr/>
          <p:nvPr/>
        </p:nvSpPr>
        <p:spPr>
          <a:xfrm>
            <a:off x="1606924" y="1534633"/>
            <a:ext cx="19141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Neurotoxicity</a:t>
            </a:r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2188C1E3-FD3D-E641-ACF9-2671AFEB29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9223731"/>
              </p:ext>
            </p:extLst>
          </p:nvPr>
        </p:nvGraphicFramePr>
        <p:xfrm>
          <a:off x="1707484" y="2169059"/>
          <a:ext cx="8418445" cy="356547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093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2673">
                  <a:extLst>
                    <a:ext uri="{9D8B030D-6E8A-4147-A177-3AD203B41FA5}">
                      <a16:colId xmlns:a16="http://schemas.microsoft.com/office/drawing/2014/main" val="2347554424"/>
                    </a:ext>
                  </a:extLst>
                </a:gridCol>
                <a:gridCol w="8171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95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758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65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Cancer</a:t>
                      </a:r>
                      <a:endParaRPr lang="en-GB" sz="1600" b="0" i="0" kern="1200" noProof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636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</a:t>
                      </a:r>
                      <a:endParaRPr lang="en-GB" sz="1600" b="0" i="0" kern="1200" noProof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636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6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</a:t>
                      </a:r>
                      <a:endParaRPr lang="en-GB" sz="1600" b="0" i="0" kern="1200" noProof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636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6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Severe </a:t>
                      </a:r>
                      <a:r>
                        <a:rPr lang="en-GB" sz="1600" kern="120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NTX</a:t>
                      </a:r>
                      <a:r>
                        <a:rPr lang="en-GB" sz="16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(%)</a:t>
                      </a:r>
                      <a:endParaRPr lang="en-GB" sz="1600" b="0" i="0" kern="1200" noProof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636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Reference</a:t>
                      </a:r>
                      <a:endParaRPr lang="en-GB" sz="1600" b="0" i="0" kern="1200" noProof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2400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63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5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B-ALL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NCI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28z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Lee, Lancet 2015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2400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5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B-ALL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MSKCC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28z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Park, NEJM 2018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2400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5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B-ALL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FHCC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BBz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Turtle, JCI 2016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2400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5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B-ALL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Multiple ELIANA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BBz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Maude, NEJM 2018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2400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5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NHL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Multiple ZUMA-1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28z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Neelapu</a:t>
                      </a:r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NEJM 2018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2400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5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NHL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Multiple JULIET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BBz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Schuster, NEJM 2019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2400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5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NHL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FHCC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BBz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Turtle, STM 2016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2400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65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CLL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UPenn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BBz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Porter, STM 2015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2400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5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CLL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FHCC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BBz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Turtle, JCO 2017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2400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8723945"/>
                  </a:ext>
                </a:extLst>
              </a:tr>
            </a:tbl>
          </a:graphicData>
        </a:graphic>
      </p:graphicFrame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A9E1348E-EE13-874C-B7DF-9B359642C481}"/>
              </a:ext>
            </a:extLst>
          </p:cNvPr>
          <p:cNvSpPr/>
          <p:nvPr/>
        </p:nvSpPr>
        <p:spPr>
          <a:xfrm>
            <a:off x="5368453" y="2018823"/>
            <a:ext cx="2201576" cy="3967842"/>
          </a:xfrm>
          <a:prstGeom prst="roundRect">
            <a:avLst>
              <a:gd name="adj" fmla="val 12069"/>
            </a:avLst>
          </a:prstGeom>
          <a:noFill/>
          <a:ln w="19050">
            <a:solidFill>
              <a:srgbClr val="E691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9540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F4DD7ED-4098-5A4B-91F3-39DD305C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Neurotoxicity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D4791C1B-18EF-AF46-B08B-2FD2C874E25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489845" y="1377467"/>
            <a:ext cx="8521258" cy="4829629"/>
          </a:xfrm>
        </p:spPr>
        <p:txBody>
          <a:bodyPr/>
          <a:lstStyle/>
          <a:p>
            <a:r>
              <a:rPr lang="it-IT"/>
              <a:t>Characterized by aphasia, delirium, headache, seizures and edema</a:t>
            </a:r>
          </a:p>
          <a:p>
            <a:r>
              <a:rPr lang="it-IT"/>
              <a:t>Potentially </a:t>
            </a:r>
            <a:r>
              <a:rPr lang="it-IT" b="1">
                <a:solidFill>
                  <a:srgbClr val="236364"/>
                </a:solidFill>
              </a:rPr>
              <a:t>life-threatening</a:t>
            </a:r>
            <a:r>
              <a:rPr lang="it-IT"/>
              <a:t> (cerebral hemorrhage and edema)</a:t>
            </a:r>
          </a:p>
          <a:p>
            <a:r>
              <a:rPr lang="it-IT"/>
              <a:t>Characterized by </a:t>
            </a:r>
            <a:r>
              <a:rPr lang="it-IT" b="1">
                <a:solidFill>
                  <a:srgbClr val="236364"/>
                </a:solidFill>
              </a:rPr>
              <a:t>endothelial</a:t>
            </a:r>
            <a:r>
              <a:rPr lang="it-IT"/>
              <a:t> </a:t>
            </a:r>
            <a:r>
              <a:rPr lang="it-IT" b="1">
                <a:solidFill>
                  <a:srgbClr val="236364"/>
                </a:solidFill>
              </a:rPr>
              <a:t>activation</a:t>
            </a:r>
          </a:p>
          <a:p>
            <a:r>
              <a:rPr lang="it-IT"/>
              <a:t>Characterized by </a:t>
            </a:r>
            <a:r>
              <a:rPr lang="it-IT" b="1">
                <a:solidFill>
                  <a:srgbClr val="236364"/>
                </a:solidFill>
              </a:rPr>
              <a:t>increased</a:t>
            </a:r>
            <a:r>
              <a:rPr lang="it-IT"/>
              <a:t> </a:t>
            </a:r>
            <a:r>
              <a:rPr lang="it-IT" b="1">
                <a:solidFill>
                  <a:srgbClr val="236364"/>
                </a:solidFill>
              </a:rPr>
              <a:t>permeability</a:t>
            </a:r>
            <a:r>
              <a:rPr lang="it-IT"/>
              <a:t> </a:t>
            </a:r>
            <a:r>
              <a:rPr lang="it-IT" b="1">
                <a:solidFill>
                  <a:srgbClr val="236364"/>
                </a:solidFill>
              </a:rPr>
              <a:t>of the BBB</a:t>
            </a:r>
          </a:p>
          <a:p>
            <a:r>
              <a:rPr lang="it-IT"/>
              <a:t>Typically occurs </a:t>
            </a:r>
            <a:r>
              <a:rPr lang="it-IT" b="1">
                <a:solidFill>
                  <a:srgbClr val="236364"/>
                </a:solidFill>
              </a:rPr>
              <a:t>after CRS </a:t>
            </a:r>
          </a:p>
          <a:p>
            <a:endParaRPr lang="it-IT"/>
          </a:p>
          <a:p>
            <a:r>
              <a:rPr lang="it-IT"/>
              <a:t>Severe neurotoxicity is frequently associated with:</a:t>
            </a:r>
          </a:p>
          <a:p>
            <a:pPr lvl="1"/>
            <a:r>
              <a:rPr lang="it-IT"/>
              <a:t>Earlier and more severe </a:t>
            </a:r>
            <a:r>
              <a:rPr lang="it-IT" sz="2000" b="1">
                <a:solidFill>
                  <a:srgbClr val="236364"/>
                </a:solidFill>
                <a:latin typeface="Arial" panose="020B0604020202020204" pitchFamily="34" charset="0"/>
              </a:rPr>
              <a:t>CRS</a:t>
            </a:r>
            <a:r>
              <a:rPr lang="it-IT"/>
              <a:t> (fever and cytokines)</a:t>
            </a:r>
          </a:p>
          <a:p>
            <a:pPr lvl="1"/>
            <a:r>
              <a:rPr lang="it-IT"/>
              <a:t>Higher </a:t>
            </a:r>
            <a:r>
              <a:rPr lang="it-IT" sz="2000" b="1">
                <a:solidFill>
                  <a:srgbClr val="236364"/>
                </a:solidFill>
                <a:latin typeface="Arial" panose="020B0604020202020204" pitchFamily="34" charset="0"/>
              </a:rPr>
              <a:t>tumor burden</a:t>
            </a:r>
          </a:p>
          <a:p>
            <a:pPr lvl="1"/>
            <a:r>
              <a:rPr lang="it-IT"/>
              <a:t>Cy/Flu </a:t>
            </a:r>
            <a:r>
              <a:rPr lang="it-IT" sz="2000" b="1">
                <a:solidFill>
                  <a:srgbClr val="236364"/>
                </a:solidFill>
                <a:latin typeface="Arial" panose="020B0604020202020204" pitchFamily="34" charset="0"/>
              </a:rPr>
              <a:t>lymphodepletion</a:t>
            </a:r>
          </a:p>
          <a:p>
            <a:pPr lvl="1"/>
            <a:r>
              <a:rPr lang="it-IT"/>
              <a:t>More robust </a:t>
            </a:r>
            <a:r>
              <a:rPr lang="it-IT" sz="2000" b="1">
                <a:solidFill>
                  <a:srgbClr val="236364"/>
                </a:solidFill>
                <a:latin typeface="Arial" panose="020B0604020202020204" pitchFamily="34" charset="0"/>
              </a:rPr>
              <a:t>CAR-T cell expansion </a:t>
            </a:r>
            <a:r>
              <a:rPr lang="it-IT"/>
              <a:t>in vivo</a:t>
            </a:r>
          </a:p>
          <a:p>
            <a:pPr lvl="1"/>
            <a:r>
              <a:rPr lang="it-IT"/>
              <a:t>Higher </a:t>
            </a:r>
            <a:r>
              <a:rPr lang="it-IT" sz="2000" b="1">
                <a:solidFill>
                  <a:srgbClr val="236364"/>
                </a:solidFill>
                <a:latin typeface="Arial" panose="020B0604020202020204" pitchFamily="34" charset="0"/>
              </a:rPr>
              <a:t>CAR T-cell dose</a:t>
            </a:r>
          </a:p>
          <a:p>
            <a:pPr lvl="1"/>
            <a:r>
              <a:rPr lang="it-IT"/>
              <a:t>Neurologic </a:t>
            </a:r>
            <a:r>
              <a:rPr lang="it-IT" sz="2000" b="1">
                <a:solidFill>
                  <a:srgbClr val="236364"/>
                </a:solidFill>
                <a:latin typeface="Arial" panose="020B0604020202020204" pitchFamily="34" charset="0"/>
              </a:rPr>
              <a:t>comorbidities</a:t>
            </a:r>
          </a:p>
          <a:p>
            <a:endParaRPr lang="it-IT"/>
          </a:p>
          <a:p>
            <a:endParaRPr lang="it-IT"/>
          </a:p>
          <a:p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EDE53F3-70AC-4F44-A5C2-A993CE731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37714" y="6302829"/>
            <a:ext cx="4290786" cy="491671"/>
          </a:xfrm>
        </p:spPr>
        <p:txBody>
          <a:bodyPr/>
          <a:lstStyle/>
          <a:p>
            <a:r>
              <a:rPr lang="it-IT"/>
              <a:t>Gust J, et al. Cancer Discov 2017; 7: 1404-1419</a:t>
            </a:r>
          </a:p>
          <a:p>
            <a:r>
              <a:rPr lang="it-IT"/>
              <a:t>Santomasso BD, et al. Cancer Discov 2018; 8: 958-971</a:t>
            </a:r>
          </a:p>
        </p:txBody>
      </p:sp>
    </p:spTree>
    <p:extLst>
      <p:ext uri="{BB962C8B-B14F-4D97-AF65-F5344CB8AC3E}">
        <p14:creationId xmlns:p14="http://schemas.microsoft.com/office/powerpoint/2010/main" val="3481600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C63889-2DBE-4944-9AF2-59917B42A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Neurotoxicity pathophysiology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02F1A75-9D08-B246-9DD0-BFA46EFA24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93"/>
          <a:stretch/>
        </p:blipFill>
        <p:spPr bwMode="auto">
          <a:xfrm>
            <a:off x="2566599" y="1806576"/>
            <a:ext cx="6538993" cy="376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725152B5-7254-2F4C-A52B-2A669AF74C9A}"/>
              </a:ext>
            </a:extLst>
          </p:cNvPr>
          <p:cNvSpPr/>
          <p:nvPr/>
        </p:nvSpPr>
        <p:spPr>
          <a:xfrm>
            <a:off x="9288602" y="2301636"/>
            <a:ext cx="636813" cy="620486"/>
          </a:xfrm>
          <a:prstGeom prst="roundRect">
            <a:avLst>
              <a:gd name="adj" fmla="val 17089"/>
            </a:avLst>
          </a:prstGeom>
          <a:noFill/>
          <a:ln w="15875">
            <a:solidFill>
              <a:srgbClr val="E691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BD4F7130-96F2-B445-8C41-1EB5138DC1BA}"/>
              </a:ext>
            </a:extLst>
          </p:cNvPr>
          <p:cNvSpPr/>
          <p:nvPr/>
        </p:nvSpPr>
        <p:spPr>
          <a:xfrm>
            <a:off x="9288602" y="4365104"/>
            <a:ext cx="636813" cy="620486"/>
          </a:xfrm>
          <a:prstGeom prst="roundRect">
            <a:avLst>
              <a:gd name="adj" fmla="val 17089"/>
            </a:avLst>
          </a:prstGeom>
          <a:noFill/>
          <a:ln w="15875">
            <a:solidFill>
              <a:srgbClr val="E691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86326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DE67ED55-E409-CE4B-A1D4-C4D40C677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CRS and neurotoxicity management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F8550A59-135D-874E-B251-43065794635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66800" y="1762313"/>
            <a:ext cx="6896100" cy="3873500"/>
          </a:xfrm>
        </p:spPr>
        <p:txBody>
          <a:bodyPr>
            <a:normAutofit/>
          </a:bodyPr>
          <a:lstStyle/>
          <a:p>
            <a:r>
              <a:rPr lang="it-IT" sz="2200" b="1">
                <a:solidFill>
                  <a:srgbClr val="236364"/>
                </a:solidFill>
              </a:rPr>
              <a:t>Tocilizumab</a:t>
            </a:r>
            <a:r>
              <a:rPr lang="it-IT" sz="2400"/>
              <a:t> </a:t>
            </a:r>
          </a:p>
          <a:p>
            <a:pPr lvl="1"/>
            <a:r>
              <a:rPr lang="it-IT" sz="2000"/>
              <a:t>Anti-IL-6R antibody</a:t>
            </a:r>
          </a:p>
          <a:p>
            <a:pPr lvl="1"/>
            <a:r>
              <a:rPr lang="it-IT" sz="2000"/>
              <a:t>Active against CRS</a:t>
            </a:r>
          </a:p>
          <a:p>
            <a:pPr lvl="1">
              <a:spcAft>
                <a:spcPts val="1200"/>
              </a:spcAft>
            </a:pPr>
            <a:r>
              <a:rPr lang="it-IT" sz="2000"/>
              <a:t>Unable to control neurotoxicity in most of patients</a:t>
            </a:r>
          </a:p>
          <a:p>
            <a:r>
              <a:rPr lang="it-IT" sz="2200" b="1">
                <a:solidFill>
                  <a:srgbClr val="236364"/>
                </a:solidFill>
              </a:rPr>
              <a:t>Corticosteroids</a:t>
            </a:r>
            <a:r>
              <a:rPr lang="it-IT" sz="2400"/>
              <a:t> </a:t>
            </a:r>
          </a:p>
          <a:p>
            <a:pPr lvl="1"/>
            <a:r>
              <a:rPr lang="it-IT" sz="2000"/>
              <a:t>At high-doses can be detrimental for efficacy</a:t>
            </a:r>
          </a:p>
          <a:p>
            <a:endParaRPr lang="it-IT" sz="2400"/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7A8592C9-C44D-074E-AFA4-490813F3AE08}"/>
              </a:ext>
            </a:extLst>
          </p:cNvPr>
          <p:cNvSpPr/>
          <p:nvPr/>
        </p:nvSpPr>
        <p:spPr>
          <a:xfrm>
            <a:off x="2775857" y="4931229"/>
            <a:ext cx="6351814" cy="1273628"/>
          </a:xfrm>
          <a:prstGeom prst="roundRect">
            <a:avLst>
              <a:gd name="adj" fmla="val 11036"/>
            </a:avLst>
          </a:prstGeom>
          <a:solidFill>
            <a:srgbClr val="23636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it-IT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search for strategies </a:t>
            </a:r>
          </a:p>
          <a:p>
            <a:pPr algn="ctr">
              <a:spcBef>
                <a:spcPct val="0"/>
              </a:spcBef>
            </a:pPr>
            <a:r>
              <a:rPr lang="it-IT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mitigate these toxicities is extremely active</a:t>
            </a:r>
          </a:p>
        </p:txBody>
      </p:sp>
    </p:spTree>
    <p:extLst>
      <p:ext uri="{BB962C8B-B14F-4D97-AF65-F5344CB8AC3E}">
        <p14:creationId xmlns:p14="http://schemas.microsoft.com/office/powerpoint/2010/main" val="2597249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316DE1-948C-4F4C-934E-CE677276F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Mitigating CRS and neurotoxicity</a:t>
            </a:r>
            <a:endParaRPr lang="it-IT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A678E93-7829-4F48-8C05-E3085FB21BE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66799" y="1816100"/>
            <a:ext cx="9203871" cy="3873500"/>
          </a:xfrm>
        </p:spPr>
        <p:txBody>
          <a:bodyPr/>
          <a:lstStyle/>
          <a:p>
            <a:pPr marL="288000" indent="-288000">
              <a:spcAft>
                <a:spcPts val="1200"/>
              </a:spcAft>
              <a:buFont typeface="+mj-lt"/>
              <a:buAutoNum type="arabicPeriod"/>
            </a:pPr>
            <a:r>
              <a:rPr lang="it-IT" b="1">
                <a:solidFill>
                  <a:srgbClr val="236364"/>
                </a:solidFill>
              </a:rPr>
              <a:t>Early</a:t>
            </a:r>
            <a:r>
              <a:rPr lang="it-IT" b="1"/>
              <a:t> </a:t>
            </a:r>
            <a:r>
              <a:rPr lang="it-IT" b="1">
                <a:solidFill>
                  <a:srgbClr val="236364"/>
                </a:solidFill>
              </a:rPr>
              <a:t>intervention</a:t>
            </a:r>
            <a:r>
              <a:rPr lang="it-IT" b="1"/>
              <a:t> </a:t>
            </a:r>
            <a:r>
              <a:rPr lang="it-IT" b="1">
                <a:solidFill>
                  <a:srgbClr val="236364"/>
                </a:solidFill>
              </a:rPr>
              <a:t>in patients at risk of developing severe toxicities </a:t>
            </a:r>
          </a:p>
          <a:p>
            <a:pPr marL="540000">
              <a:spcAft>
                <a:spcPts val="2400"/>
              </a:spcAft>
            </a:pPr>
            <a:r>
              <a:rPr lang="it-IT"/>
              <a:t>Identification of predictive biomarkers</a:t>
            </a:r>
          </a:p>
          <a:p>
            <a:pPr marL="288000" indent="-288000">
              <a:spcAft>
                <a:spcPts val="1200"/>
              </a:spcAft>
              <a:buFont typeface="+mj-lt"/>
              <a:buAutoNum type="arabicPeriod" startAt="2"/>
            </a:pPr>
            <a:r>
              <a:rPr lang="it-IT" b="1">
                <a:solidFill>
                  <a:srgbClr val="236364"/>
                </a:solidFill>
              </a:rPr>
              <a:t>Cytokine</a:t>
            </a:r>
            <a:r>
              <a:rPr lang="it-IT" b="1"/>
              <a:t> </a:t>
            </a:r>
            <a:r>
              <a:rPr lang="it-IT" b="1">
                <a:solidFill>
                  <a:srgbClr val="236364"/>
                </a:solidFill>
              </a:rPr>
              <a:t>inhibitors</a:t>
            </a:r>
          </a:p>
          <a:p>
            <a:pPr marL="540000">
              <a:spcAft>
                <a:spcPts val="2400"/>
              </a:spcAft>
            </a:pPr>
            <a:r>
              <a:rPr lang="it-IT"/>
              <a:t>IL-6, IL-1, GM-CSF, catecholamine</a:t>
            </a:r>
          </a:p>
          <a:p>
            <a:pPr marL="288000" indent="-288000">
              <a:spcAft>
                <a:spcPts val="2400"/>
              </a:spcAft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7325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ADED6C7-E8EF-EB46-A683-F7F007EC8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Chimeric antigen receptors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C7BB49A1-1BCF-234C-90C2-12BFB3E6949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246716" y="4140304"/>
            <a:ext cx="5880100" cy="2244730"/>
          </a:xfrm>
        </p:spPr>
        <p:txBody>
          <a:bodyPr/>
          <a:lstStyle/>
          <a:p>
            <a:pPr marL="0" indent="0">
              <a:buNone/>
            </a:pPr>
            <a:r>
              <a:rPr lang="it-IT" b="1">
                <a:solidFill>
                  <a:srgbClr val="236364"/>
                </a:solidFill>
              </a:rPr>
              <a:t>Key advantages</a:t>
            </a:r>
          </a:p>
          <a:p>
            <a:pPr marL="216000" lvl="1" indent="-216000">
              <a:buFont typeface="Arial" panose="020B0604020202020204" pitchFamily="34" charset="0"/>
              <a:buChar char="•"/>
            </a:pPr>
            <a:r>
              <a:rPr lang="it-IT">
                <a:solidFill>
                  <a:schemeClr val="tx1"/>
                </a:solidFill>
                <a:latin typeface="Arial" panose="020B0604020202020204" pitchFamily="34" charset="0"/>
              </a:rPr>
              <a:t>Independency from MHC restriction</a:t>
            </a:r>
          </a:p>
          <a:p>
            <a:pPr marL="216000" lvl="1" indent="-216000">
              <a:buFont typeface="Arial" panose="020B0604020202020204" pitchFamily="34" charset="0"/>
              <a:buChar char="•"/>
            </a:pPr>
            <a:r>
              <a:rPr lang="it-IT">
                <a:solidFill>
                  <a:schemeClr val="tx1"/>
                </a:solidFill>
                <a:latin typeface="Arial" panose="020B0604020202020204" pitchFamily="34" charset="0"/>
              </a:rPr>
              <a:t>Targeting of proteins, sugars, lipids</a:t>
            </a:r>
          </a:p>
          <a:p>
            <a:pPr marL="216000" lvl="1" indent="-216000">
              <a:buFont typeface="Arial" panose="020B0604020202020204" pitchFamily="34" charset="0"/>
              <a:buChar char="•"/>
            </a:pPr>
            <a:r>
              <a:rPr lang="it-IT">
                <a:solidFill>
                  <a:schemeClr val="tx1"/>
                </a:solidFill>
                <a:latin typeface="Arial" panose="020B0604020202020204" pitchFamily="34" charset="0"/>
              </a:rPr>
              <a:t>Multiple effector mechanisms</a:t>
            </a:r>
          </a:p>
          <a:p>
            <a:pPr marL="216000" lvl="1" indent="-216000">
              <a:buFont typeface="Arial" panose="020B0604020202020204" pitchFamily="34" charset="0"/>
              <a:buChar char="•"/>
            </a:pPr>
            <a:r>
              <a:rPr lang="it-IT">
                <a:solidFill>
                  <a:schemeClr val="tx1"/>
                </a:solidFill>
                <a:latin typeface="Arial" panose="020B0604020202020204" pitchFamily="34" charset="0"/>
              </a:rPr>
              <a:t>Living drugs (expansion, memory)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C122916-8D12-744F-B3A5-F00B7CA1C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Mod. da Majzner RG, et al. Nat Med 2019; 25: 1341-1355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B4AF25A-7D68-BB47-88A5-B99C2AFC3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501" y="1448027"/>
            <a:ext cx="5698999" cy="221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67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726678-4319-434C-B08F-5AE21CF5F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Anakinra abolished neurotoxicity in mice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6055201C-DDE8-4543-9C91-14856C24708B}"/>
              </a:ext>
            </a:extLst>
          </p:cNvPr>
          <p:cNvGrpSpPr>
            <a:grpSpLocks noChangeAspect="1"/>
          </p:cNvGrpSpPr>
          <p:nvPr/>
        </p:nvGrpSpPr>
        <p:grpSpPr>
          <a:xfrm>
            <a:off x="2088424" y="2437011"/>
            <a:ext cx="7082319" cy="2880000"/>
            <a:chOff x="1545137" y="2490789"/>
            <a:chExt cx="5931442" cy="2412000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E66E2A68-0694-B343-AD2E-40494D4DBED3}"/>
                </a:ext>
              </a:extLst>
            </p:cNvPr>
            <p:cNvGrpSpPr/>
            <p:nvPr/>
          </p:nvGrpSpPr>
          <p:grpSpPr>
            <a:xfrm>
              <a:off x="4809725" y="2490789"/>
              <a:ext cx="2666854" cy="2412000"/>
              <a:chOff x="3233311" y="2478327"/>
              <a:chExt cx="2666854" cy="2412000"/>
            </a:xfrm>
          </p:grpSpPr>
          <p:pic>
            <p:nvPicPr>
              <p:cNvPr id="9" name="Immagine 8">
                <a:extLst>
                  <a:ext uri="{FF2B5EF4-FFF2-40B4-BE49-F238E27FC236}">
                    <a16:creationId xmlns:a16="http://schemas.microsoft.com/office/drawing/2014/main" id="{14396AA7-5A75-154E-B57E-796F6C5815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60775"/>
              <a:stretch/>
            </p:blipFill>
            <p:spPr>
              <a:xfrm>
                <a:off x="3233311" y="2478327"/>
                <a:ext cx="2496078" cy="2412000"/>
              </a:xfrm>
              <a:prstGeom prst="rect">
                <a:avLst/>
              </a:prstGeom>
            </p:spPr>
          </p:pic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05E2CC81-42CB-BD48-AD74-E6A32C3EF5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77859" t="15184" r="1207" b="56734"/>
              <a:stretch/>
            </p:blipFill>
            <p:spPr>
              <a:xfrm>
                <a:off x="4568076" y="2582893"/>
                <a:ext cx="1332089" cy="677333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4A269E89-E942-F043-8FCF-8B28B28F1198}"/>
                </a:ext>
              </a:extLst>
            </p:cNvPr>
            <p:cNvGrpSpPr/>
            <p:nvPr/>
          </p:nvGrpSpPr>
          <p:grpSpPr>
            <a:xfrm>
              <a:off x="1545137" y="2664198"/>
              <a:ext cx="2588682" cy="2238591"/>
              <a:chOff x="473853" y="2604758"/>
              <a:chExt cx="2588682" cy="2238591"/>
            </a:xfrm>
          </p:grpSpPr>
          <p:pic>
            <p:nvPicPr>
              <p:cNvPr id="7" name="Immagine 6">
                <a:extLst>
                  <a:ext uri="{FF2B5EF4-FFF2-40B4-BE49-F238E27FC236}">
                    <a16:creationId xmlns:a16="http://schemas.microsoft.com/office/drawing/2014/main" id="{627DC7EE-BE0E-1144-B79B-5F76F7CFAC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3853" y="2755349"/>
                <a:ext cx="2487175" cy="2088000"/>
              </a:xfrm>
              <a:prstGeom prst="rect">
                <a:avLst/>
              </a:prstGeom>
            </p:spPr>
          </p:pic>
          <p:pic>
            <p:nvPicPr>
              <p:cNvPr id="8" name="Immagine 7">
                <a:extLst>
                  <a:ext uri="{FF2B5EF4-FFF2-40B4-BE49-F238E27FC236}">
                    <a16:creationId xmlns:a16="http://schemas.microsoft.com/office/drawing/2014/main" id="{97FDE207-FBE5-F948-BC5F-EE9A7F1193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77859" t="15184" r="1207" b="56734"/>
              <a:stretch/>
            </p:blipFill>
            <p:spPr>
              <a:xfrm>
                <a:off x="1730446" y="2604758"/>
                <a:ext cx="1332089" cy="677333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</p:grp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0E913D59-1BFD-284F-980A-BEF62322B9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Mod. da Norelli M, et al. Nat Med 2018; 24: 739-748</a:t>
            </a: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319A21B0-3318-7247-8C17-B28B8FB4A75C}"/>
              </a:ext>
            </a:extLst>
          </p:cNvPr>
          <p:cNvSpPr/>
          <p:nvPr/>
        </p:nvSpPr>
        <p:spPr>
          <a:xfrm>
            <a:off x="3065931" y="1470212"/>
            <a:ext cx="950258" cy="681317"/>
          </a:xfrm>
          <a:prstGeom prst="roundRect">
            <a:avLst>
              <a:gd name="adj" fmla="val 17089"/>
            </a:avLst>
          </a:prstGeom>
          <a:noFill/>
          <a:ln w="15875">
            <a:solidFill>
              <a:srgbClr val="E691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CRS</a:t>
            </a:r>
          </a:p>
        </p:txBody>
      </p:sp>
    </p:spTree>
    <p:extLst>
      <p:ext uri="{BB962C8B-B14F-4D97-AF65-F5344CB8AC3E}">
        <p14:creationId xmlns:p14="http://schemas.microsoft.com/office/powerpoint/2010/main" val="262338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316DE1-948C-4F4C-934E-CE677276F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Mitigating CRS and neurotoxicity</a:t>
            </a:r>
            <a:endParaRPr lang="it-IT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A678E93-7829-4F48-8C05-E3085FB21BE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66799" y="1816100"/>
            <a:ext cx="9203871" cy="3873500"/>
          </a:xfrm>
        </p:spPr>
        <p:txBody>
          <a:bodyPr/>
          <a:lstStyle/>
          <a:p>
            <a:pPr marL="288000" indent="-288000">
              <a:spcAft>
                <a:spcPts val="1200"/>
              </a:spcAft>
              <a:buFont typeface="+mj-lt"/>
              <a:buAutoNum type="arabicPeriod"/>
            </a:pPr>
            <a:r>
              <a:rPr lang="it-IT" b="1">
                <a:solidFill>
                  <a:schemeClr val="bg1">
                    <a:lumMod val="65000"/>
                  </a:schemeClr>
                </a:solidFill>
              </a:rPr>
              <a:t>Early intervention in patients at risk of developing severe toxicities </a:t>
            </a:r>
          </a:p>
          <a:p>
            <a:pPr marL="540000">
              <a:spcAft>
                <a:spcPts val="2400"/>
              </a:spcAft>
            </a:pPr>
            <a:r>
              <a:rPr lang="it-IT">
                <a:solidFill>
                  <a:schemeClr val="bg1">
                    <a:lumMod val="65000"/>
                  </a:schemeClr>
                </a:solidFill>
              </a:rPr>
              <a:t>Identification of predictive biomarkers</a:t>
            </a:r>
          </a:p>
          <a:p>
            <a:pPr marL="288000" indent="-288000">
              <a:spcAft>
                <a:spcPts val="1200"/>
              </a:spcAft>
              <a:buFont typeface="+mj-lt"/>
              <a:buAutoNum type="arabicPeriod" startAt="2"/>
            </a:pPr>
            <a:r>
              <a:rPr lang="it-IT" b="1">
                <a:solidFill>
                  <a:schemeClr val="bg1">
                    <a:lumMod val="65000"/>
                  </a:schemeClr>
                </a:solidFill>
              </a:rPr>
              <a:t>Cytokine inhibitors</a:t>
            </a:r>
          </a:p>
          <a:p>
            <a:pPr marL="540000">
              <a:spcAft>
                <a:spcPts val="2400"/>
              </a:spcAft>
            </a:pPr>
            <a:r>
              <a:rPr lang="it-IT">
                <a:solidFill>
                  <a:schemeClr val="bg1">
                    <a:lumMod val="65000"/>
                  </a:schemeClr>
                </a:solidFill>
              </a:rPr>
              <a:t>IL-6, IL-1, GM-CSF, catecholamine</a:t>
            </a:r>
          </a:p>
          <a:p>
            <a:pPr marL="288000" indent="-288000">
              <a:spcAft>
                <a:spcPts val="1200"/>
              </a:spcAft>
              <a:buFont typeface="+mj-lt"/>
              <a:buAutoNum type="arabicPeriod" startAt="3"/>
            </a:pPr>
            <a:r>
              <a:rPr lang="it-IT" b="1">
                <a:solidFill>
                  <a:srgbClr val="236364"/>
                </a:solidFill>
              </a:rPr>
              <a:t>On/off</a:t>
            </a:r>
            <a:r>
              <a:rPr lang="it-IT" b="1"/>
              <a:t> </a:t>
            </a:r>
            <a:r>
              <a:rPr lang="it-IT" b="1">
                <a:solidFill>
                  <a:srgbClr val="236364"/>
                </a:solidFill>
              </a:rPr>
              <a:t>switches</a:t>
            </a:r>
          </a:p>
          <a:p>
            <a:pPr marL="540000">
              <a:spcAft>
                <a:spcPts val="2400"/>
              </a:spcAft>
            </a:pPr>
            <a:r>
              <a:rPr lang="it-IT"/>
              <a:t>Pharmacological control over CAR T-cell activity (drugs or CAR designs)</a:t>
            </a:r>
          </a:p>
          <a:p>
            <a:pPr marL="288000" indent="-288000">
              <a:spcAft>
                <a:spcPts val="2400"/>
              </a:spcAft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56662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F5C597-0349-AF4F-AC48-C61CC84D9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On/off switches to mitigate toxicity</a:t>
            </a:r>
          </a:p>
        </p:txBody>
      </p:sp>
      <p:sp>
        <p:nvSpPr>
          <p:cNvPr id="3" name="Segnaposto piè di pagina 10">
            <a:extLst>
              <a:ext uri="{FF2B5EF4-FFF2-40B4-BE49-F238E27FC236}">
                <a16:creationId xmlns:a16="http://schemas.microsoft.com/office/drawing/2014/main" id="{1A539F15-80BB-C041-AFAE-B081288499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972300" y="6464300"/>
            <a:ext cx="5156200" cy="330200"/>
          </a:xfrm>
        </p:spPr>
        <p:txBody>
          <a:bodyPr/>
          <a:lstStyle/>
          <a:p>
            <a:r>
              <a:rPr lang="it-IT"/>
              <a:t>Mod. da Rafiq S, et al. Nat Rev Clinical Oncol 2020; 17: 147-167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DA4602E1-9526-A34E-99F7-A25F377BFD8D}"/>
              </a:ext>
            </a:extLst>
          </p:cNvPr>
          <p:cNvGrpSpPr/>
          <p:nvPr/>
        </p:nvGrpSpPr>
        <p:grpSpPr>
          <a:xfrm>
            <a:off x="1799088" y="2845717"/>
            <a:ext cx="1575382" cy="3123367"/>
            <a:chOff x="931979" y="1653513"/>
            <a:chExt cx="1961642" cy="3889168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0FF088BB-6652-C441-865A-9448DEDC4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1979" y="1653513"/>
              <a:ext cx="1961642" cy="3889168"/>
            </a:xfrm>
            <a:prstGeom prst="rect">
              <a:avLst/>
            </a:prstGeom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C983E9B0-21CB-6E40-9175-DF56C6443731}"/>
                </a:ext>
              </a:extLst>
            </p:cNvPr>
            <p:cNvSpPr/>
            <p:nvPr/>
          </p:nvSpPr>
          <p:spPr>
            <a:xfrm>
              <a:off x="931979" y="1653513"/>
              <a:ext cx="201877" cy="2728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49B2BB2A-E2B9-E544-B26F-F3433C272E48}"/>
              </a:ext>
            </a:extLst>
          </p:cNvPr>
          <p:cNvGrpSpPr/>
          <p:nvPr/>
        </p:nvGrpSpPr>
        <p:grpSpPr>
          <a:xfrm>
            <a:off x="4767155" y="2921339"/>
            <a:ext cx="1489072" cy="3122429"/>
            <a:chOff x="4038600" y="1713451"/>
            <a:chExt cx="1854170" cy="3888000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84EEDD33-24BD-2D47-AE0E-DBB28AEF4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3809" y="1713451"/>
              <a:ext cx="1598961" cy="3888000"/>
            </a:xfrm>
            <a:prstGeom prst="rect">
              <a:avLst/>
            </a:prstGeom>
          </p:spPr>
        </p:pic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D79E79B6-A567-4947-A0AA-2DFBD547FCC8}"/>
                </a:ext>
              </a:extLst>
            </p:cNvPr>
            <p:cNvSpPr/>
            <p:nvPr/>
          </p:nvSpPr>
          <p:spPr>
            <a:xfrm>
              <a:off x="4038600" y="1713451"/>
              <a:ext cx="201877" cy="2728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1075F548-08B0-9345-B3A4-78E9298FCED6}"/>
              </a:ext>
            </a:extLst>
          </p:cNvPr>
          <p:cNvGrpSpPr/>
          <p:nvPr/>
        </p:nvGrpSpPr>
        <p:grpSpPr>
          <a:xfrm>
            <a:off x="6929347" y="2962350"/>
            <a:ext cx="4242003" cy="3123367"/>
            <a:chOff x="6782540" y="1764518"/>
            <a:chExt cx="5282078" cy="3889168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E127B7F8-B8EF-D144-A9C7-A4B7A4AAD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46984" y="1764518"/>
              <a:ext cx="4317634" cy="3889168"/>
            </a:xfrm>
            <a:prstGeom prst="rect">
              <a:avLst/>
            </a:prstGeom>
          </p:spPr>
        </p:pic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607BD63E-C9C1-E749-8224-20EC956C0D63}"/>
                </a:ext>
              </a:extLst>
            </p:cNvPr>
            <p:cNvSpPr/>
            <p:nvPr/>
          </p:nvSpPr>
          <p:spPr>
            <a:xfrm>
              <a:off x="6782540" y="1764518"/>
              <a:ext cx="201877" cy="2728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6B09DF0-615E-C347-B97F-CEC4EB1269A0}"/>
              </a:ext>
            </a:extLst>
          </p:cNvPr>
          <p:cNvSpPr txBox="1"/>
          <p:nvPr/>
        </p:nvSpPr>
        <p:spPr>
          <a:xfrm>
            <a:off x="1460983" y="1485844"/>
            <a:ext cx="2441548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Short treatment with </a:t>
            </a:r>
            <a:r>
              <a:rPr lang="en-US" sz="1600" b="1" dirty="0">
                <a:solidFill>
                  <a:srgbClr val="236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dasatinib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can rapidly and temporary switch-off CAR T-cell function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8125C1B-056C-9442-A05E-C9489294F797}"/>
              </a:ext>
            </a:extLst>
          </p:cNvPr>
          <p:cNvSpPr txBox="1"/>
          <p:nvPr/>
        </p:nvSpPr>
        <p:spPr>
          <a:xfrm>
            <a:off x="4482433" y="1485844"/>
            <a:ext cx="2745680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CAR constructs able to induce full T-cell activation only upon administration of </a:t>
            </a:r>
            <a:r>
              <a:rPr lang="en-US" sz="1600" b="1" dirty="0">
                <a:solidFill>
                  <a:srgbClr val="236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dimerizing agent </a:t>
            </a:r>
            <a:endParaRPr lang="it-IT" sz="1600" b="1" dirty="0">
              <a:solidFill>
                <a:srgbClr val="2363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3761779-5ADF-B64F-B319-B087921E2288}"/>
              </a:ext>
            </a:extLst>
          </p:cNvPr>
          <p:cNvSpPr txBox="1"/>
          <p:nvPr/>
        </p:nvSpPr>
        <p:spPr>
          <a:xfrm>
            <a:off x="7659853" y="1485844"/>
            <a:ext cx="2792994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CAR constructs including a domain that enable </a:t>
            </a:r>
            <a:r>
              <a:rPr lang="en-US" sz="1600" b="1" dirty="0">
                <a:solidFill>
                  <a:srgbClr val="2363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drug-dependent degradation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 the CAR protein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7307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21EE453-6927-B54D-8D55-76E005073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CAR generations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DB751970-38B5-8C4E-9825-7FCF37E5EFA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22172" y="1165172"/>
            <a:ext cx="7953214" cy="524144"/>
          </a:xfrm>
        </p:spPr>
        <p:txBody>
          <a:bodyPr/>
          <a:lstStyle/>
          <a:p>
            <a:pPr marL="0" indent="0" algn="ctr">
              <a:buNone/>
            </a:pPr>
            <a:r>
              <a:rPr lang="it-IT" b="1"/>
              <a:t>Natural T cells require costimulation to fully activate 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A0E726A-6045-B54D-AEFA-DD8E87526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Mod. da Majzner RG, et al Nat Med 2019; 25: 1341-1355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8B306171-5664-CD46-96F2-5CDA6F4DDDF4}"/>
              </a:ext>
            </a:extLst>
          </p:cNvPr>
          <p:cNvGrpSpPr/>
          <p:nvPr/>
        </p:nvGrpSpPr>
        <p:grpSpPr>
          <a:xfrm>
            <a:off x="2292840" y="2006271"/>
            <a:ext cx="6350953" cy="4407993"/>
            <a:chOff x="1149839" y="1738256"/>
            <a:chExt cx="6350953" cy="4407993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E751883B-5A44-0744-AE36-01DFA96C4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42332" y="1738256"/>
              <a:ext cx="5358460" cy="3240000"/>
            </a:xfrm>
            <a:prstGeom prst="rect">
              <a:avLst/>
            </a:prstGeom>
          </p:spPr>
        </p:pic>
        <p:sp>
          <p:nvSpPr>
            <p:cNvPr id="11" name="Triangolo rettangolo 10">
              <a:extLst>
                <a:ext uri="{FF2B5EF4-FFF2-40B4-BE49-F238E27FC236}">
                  <a16:creationId xmlns:a16="http://schemas.microsoft.com/office/drawing/2014/main" id="{DA55931C-122B-6642-9661-6EA4E17A5BD6}"/>
                </a:ext>
              </a:extLst>
            </p:cNvPr>
            <p:cNvSpPr/>
            <p:nvPr/>
          </p:nvSpPr>
          <p:spPr>
            <a:xfrm flipH="1">
              <a:off x="1934510" y="5002683"/>
              <a:ext cx="5566282" cy="1143566"/>
            </a:xfrm>
            <a:prstGeom prst="rt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it-IT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2A1D0793-D5C8-664E-90CA-281172DF709B}"/>
                </a:ext>
              </a:extLst>
            </p:cNvPr>
            <p:cNvSpPr txBox="1"/>
            <p:nvPr/>
          </p:nvSpPr>
          <p:spPr>
            <a:xfrm>
              <a:off x="1149839" y="5771535"/>
              <a:ext cx="63509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cytokines, expansion, persistence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2224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60341793-3E37-FD49-A30B-CA774EDCC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CD19 CAR-T in B-cell tumors</a:t>
            </a:r>
          </a:p>
        </p:txBody>
      </p:sp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164D36D2-AB02-F54B-874C-EF6A92E5C1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8011321"/>
              </p:ext>
            </p:extLst>
          </p:nvPr>
        </p:nvGraphicFramePr>
        <p:xfrm>
          <a:off x="1732388" y="1954945"/>
          <a:ext cx="8825947" cy="356547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203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2437">
                  <a:extLst>
                    <a:ext uri="{9D8B030D-6E8A-4147-A177-3AD203B41FA5}">
                      <a16:colId xmlns:a16="http://schemas.microsoft.com/office/drawing/2014/main" val="2347554424"/>
                    </a:ext>
                  </a:extLst>
                </a:gridCol>
                <a:gridCol w="820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93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4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924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65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Cancer</a:t>
                      </a:r>
                      <a:endParaRPr lang="en-GB" sz="1600" b="0" i="0" kern="1200" noProof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636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</a:t>
                      </a:r>
                      <a:endParaRPr lang="en-GB" sz="1600" b="0" i="0" kern="1200" noProof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8800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636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6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GB" sz="1600" b="0" i="0" kern="1200" noProof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636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6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</a:t>
                      </a:r>
                      <a:endParaRPr lang="en-GB" sz="1600" b="0" i="0" kern="1200" noProof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636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6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 (%)</a:t>
                      </a:r>
                      <a:endParaRPr lang="en-GB" sz="1600" b="0" i="0" kern="1200" noProof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000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636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Reference</a:t>
                      </a:r>
                      <a:endParaRPr lang="en-GB" sz="1600" b="0" i="0" kern="1200" noProof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3200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63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5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B-ALL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NCI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8800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28z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Lee, Lancet 2015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3200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5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B-ALL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MSKCC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8800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28z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Park, NEJM 2018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3200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5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B-ALL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FHCC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8800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BBz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Turtle, JCI 2016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3200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5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B-ALL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Multiple ELIANA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8800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BBz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Maude, NEJM 2018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3200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5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NHL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Multiple ZUMA-1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8800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28z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Neelapu</a:t>
                      </a:r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NEJM 2018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3200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5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NHL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Multiple JULIET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8800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BBz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Schuster, NEJM 2019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3200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5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NHL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FHCC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8800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BBz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Turtle, STM 2016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3200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65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CLL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UPenn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8800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BBz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Porter, STM 2015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3200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5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CLL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FHCC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8800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BBz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Turtle, JCO 2017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3200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8723945"/>
                  </a:ext>
                </a:extLst>
              </a:tr>
            </a:tbl>
          </a:graphicData>
        </a:graphic>
      </p:graphicFrame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243F3C1F-4AD5-254A-8067-AA193FA6252A}"/>
              </a:ext>
            </a:extLst>
          </p:cNvPr>
          <p:cNvSpPr/>
          <p:nvPr/>
        </p:nvSpPr>
        <p:spPr>
          <a:xfrm>
            <a:off x="6565629" y="1814181"/>
            <a:ext cx="1535064" cy="3967842"/>
          </a:xfrm>
          <a:prstGeom prst="roundRect">
            <a:avLst>
              <a:gd name="adj" fmla="val 7961"/>
            </a:avLst>
          </a:prstGeom>
          <a:noFill/>
          <a:ln w="19050">
            <a:solidFill>
              <a:srgbClr val="E691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4733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F7E1463-EE2E-D54A-933C-974DD19E8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CD19 CAR-T products for lymphoma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7780907-8336-8B42-B5E0-15C4FD4F8C19}"/>
              </a:ext>
            </a:extLst>
          </p:cNvPr>
          <p:cNvSpPr/>
          <p:nvPr/>
        </p:nvSpPr>
        <p:spPr>
          <a:xfrm>
            <a:off x="1501020" y="5328547"/>
            <a:ext cx="52838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Strong interaction between academia and industries</a:t>
            </a:r>
          </a:p>
        </p:txBody>
      </p:sp>
      <p:graphicFrame>
        <p:nvGraphicFramePr>
          <p:cNvPr id="6" name="Tabella 7">
            <a:extLst>
              <a:ext uri="{FF2B5EF4-FFF2-40B4-BE49-F238E27FC236}">
                <a16:creationId xmlns:a16="http://schemas.microsoft.com/office/drawing/2014/main" id="{F8F475AD-85E9-7F4D-BDA4-EA74C63E6D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329185"/>
              </p:ext>
            </p:extLst>
          </p:nvPr>
        </p:nvGraphicFramePr>
        <p:xfrm>
          <a:off x="1580143" y="1892017"/>
          <a:ext cx="9031715" cy="326136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611474">
                  <a:extLst>
                    <a:ext uri="{9D8B030D-6E8A-4147-A177-3AD203B41FA5}">
                      <a16:colId xmlns:a16="http://schemas.microsoft.com/office/drawing/2014/main" val="655686633"/>
                    </a:ext>
                  </a:extLst>
                </a:gridCol>
                <a:gridCol w="1794257">
                  <a:extLst>
                    <a:ext uri="{9D8B030D-6E8A-4147-A177-3AD203B41FA5}">
                      <a16:colId xmlns:a16="http://schemas.microsoft.com/office/drawing/2014/main" val="439581149"/>
                    </a:ext>
                  </a:extLst>
                </a:gridCol>
                <a:gridCol w="1803937">
                  <a:extLst>
                    <a:ext uri="{9D8B030D-6E8A-4147-A177-3AD203B41FA5}">
                      <a16:colId xmlns:a16="http://schemas.microsoft.com/office/drawing/2014/main" val="3517400483"/>
                    </a:ext>
                  </a:extLst>
                </a:gridCol>
                <a:gridCol w="2008400">
                  <a:extLst>
                    <a:ext uri="{9D8B030D-6E8A-4147-A177-3AD203B41FA5}">
                      <a16:colId xmlns:a16="http://schemas.microsoft.com/office/drawing/2014/main" val="1615971256"/>
                    </a:ext>
                  </a:extLst>
                </a:gridCol>
                <a:gridCol w="1813647">
                  <a:extLst>
                    <a:ext uri="{9D8B030D-6E8A-4147-A177-3AD203B41FA5}">
                      <a16:colId xmlns:a16="http://schemas.microsoft.com/office/drawing/2014/main" val="1156470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400" b="0" i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636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Axi-cel</a:t>
                      </a:r>
                      <a:endParaRPr lang="en-US" sz="1600" b="0" i="0" noProof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636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Tisa-</a:t>
                      </a:r>
                      <a:r>
                        <a:rPr lang="en-US" sz="160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</a:t>
                      </a:r>
                      <a:endParaRPr lang="en-US" sz="1600" b="0" i="0" noProof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636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Liso-cel</a:t>
                      </a:r>
                      <a:endParaRPr lang="en-US" sz="1600" b="0" i="0" noProof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636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Brexu-cel</a:t>
                      </a:r>
                      <a:endParaRPr lang="en-US" sz="1600" b="0" i="0" noProof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63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1794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Institution</a:t>
                      </a:r>
                      <a:endParaRPr lang="en-US" sz="1400" b="0" i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NCI/MDACC</a:t>
                      </a:r>
                      <a:endParaRPr lang="en-US" sz="1400" b="0" i="0" kern="12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UPenn</a:t>
                      </a:r>
                      <a:endParaRPr lang="en-US" sz="1400" b="0" i="0" kern="12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SCH/FHCRC</a:t>
                      </a:r>
                      <a:endParaRPr lang="en-US" sz="1400" b="0" i="0" kern="12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MDACC</a:t>
                      </a:r>
                      <a:endParaRPr lang="en-US" sz="1400" b="0" i="0" kern="12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13292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Sponsor</a:t>
                      </a:r>
                      <a:endParaRPr lang="en-US" sz="1400" b="0" i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Kite-Gilead</a:t>
                      </a:r>
                      <a:endParaRPr lang="en-US" sz="1400" b="0" i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Novartis</a:t>
                      </a:r>
                      <a:endParaRPr lang="en-US" sz="1400" b="0" i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Juno-BMS</a:t>
                      </a:r>
                      <a:endParaRPr lang="en-US" sz="1400" b="0" i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Kite-Gilead</a:t>
                      </a:r>
                      <a:endParaRPr lang="en-US" sz="1400" b="0" i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13733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Trial</a:t>
                      </a:r>
                      <a:endParaRPr lang="en-US" sz="1400" b="0" i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ZUMA-1</a:t>
                      </a:r>
                      <a:endParaRPr lang="en-US" sz="1400" b="0" i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JULIET</a:t>
                      </a:r>
                      <a:endParaRPr lang="en-US" sz="1400" b="0" i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TRANSCEND</a:t>
                      </a:r>
                      <a:endParaRPr lang="en-US" sz="1400" b="0" i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ZUMA-2</a:t>
                      </a:r>
                      <a:endParaRPr lang="en-US" sz="1400" b="0" i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481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FDA approval</a:t>
                      </a:r>
                      <a:endParaRPr lang="en-US" sz="1400" b="0" i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 (Yescarta</a:t>
                      </a:r>
                      <a:r>
                        <a:rPr lang="it-IT" sz="1600" kern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</a:t>
                      </a: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400" b="0" i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 (Kymriah</a:t>
                      </a:r>
                      <a:r>
                        <a:rPr lang="it-IT" sz="1400" kern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</a:t>
                      </a: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400" b="0" i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(</a:t>
                      </a:r>
                      <a:r>
                        <a:rPr lang="en-US" sz="140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Breyanzi</a:t>
                      </a:r>
                      <a:r>
                        <a:rPr lang="it-IT" sz="1400" kern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</a:t>
                      </a: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400" b="0" i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 (</a:t>
                      </a:r>
                      <a:r>
                        <a:rPr lang="en-US" sz="140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Tecartus</a:t>
                      </a:r>
                      <a:r>
                        <a:rPr lang="it-IT" sz="1400" kern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</a:t>
                      </a: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400" b="0" i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1240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Tumor</a:t>
                      </a:r>
                      <a:endParaRPr lang="en-US" sz="1400" b="0" i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DLBCL, t-FL, PMBCL</a:t>
                      </a:r>
                      <a:endParaRPr lang="en-US" sz="1400" b="0" i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DLBCL, t-FL</a:t>
                      </a:r>
                      <a:endParaRPr lang="en-US" sz="1400" b="0" i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DLBCL, t-FL</a:t>
                      </a:r>
                      <a:endParaRPr lang="en-US" sz="1400" b="0" i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MCL</a:t>
                      </a:r>
                      <a:endParaRPr lang="en-US" sz="1400" b="0" i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08608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 design</a:t>
                      </a:r>
                      <a:endParaRPr lang="en-US" sz="1400" b="0" i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CD28-CD3z</a:t>
                      </a:r>
                      <a:endParaRPr lang="en-US" sz="1400" b="0" i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41BB-CD3z</a:t>
                      </a:r>
                      <a:endParaRPr lang="en-US" sz="1400" b="0" i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41BB-CD3z</a:t>
                      </a:r>
                      <a:endParaRPr lang="en-US" sz="1400" b="0" i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CD28-CD3z</a:t>
                      </a:r>
                      <a:endParaRPr lang="en-US" sz="1400" b="0" i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2803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Reference</a:t>
                      </a:r>
                      <a:endParaRPr lang="en-US" sz="1400" b="0" i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Locke, Lancet 2019</a:t>
                      </a:r>
                      <a:endParaRPr lang="en-US" sz="1400" b="0" i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Schuster, NEJM 2019</a:t>
                      </a:r>
                      <a:endParaRPr lang="en-US" sz="1400" b="0" i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Abramson, Lancet 2020</a:t>
                      </a:r>
                      <a:endParaRPr lang="en-US" sz="1400" b="0" i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Wang, NEJM 2020</a:t>
                      </a:r>
                      <a:endParaRPr lang="en-US" sz="1400" b="0" i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19234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890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0A1CB2-D395-DA43-B425-BF4E20FB1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Main CAR-related toxicities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6D6D753-8386-4F4F-A35B-38931BEFD0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66799" y="1816100"/>
            <a:ext cx="8686801" cy="395408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Aft>
                <a:spcPts val="1800"/>
              </a:spcAft>
              <a:buNone/>
            </a:pPr>
            <a:r>
              <a:rPr lang="it-IT" sz="2400" b="1"/>
              <a:t>On-target off-tumor toxicity</a:t>
            </a:r>
            <a:endParaRPr lang="it-IT" sz="2400"/>
          </a:p>
          <a:p>
            <a:pPr>
              <a:lnSpc>
                <a:spcPct val="110000"/>
              </a:lnSpc>
            </a:pPr>
            <a:r>
              <a:rPr lang="it-IT" sz="2200"/>
              <a:t>Damage of healthy tissues expressing the target antigen</a:t>
            </a:r>
          </a:p>
          <a:p>
            <a:pPr>
              <a:lnSpc>
                <a:spcPct val="110000"/>
              </a:lnSpc>
            </a:pPr>
            <a:r>
              <a:rPr lang="it-IT" sz="2200"/>
              <a:t>Quite relevant: tumor-specific antigens are rare</a:t>
            </a:r>
          </a:p>
          <a:p>
            <a:pPr>
              <a:lnSpc>
                <a:spcPct val="110000"/>
              </a:lnSpc>
            </a:pPr>
            <a:r>
              <a:rPr lang="it-IT" sz="2200"/>
              <a:t>Severity depends on how vital, accessible and widespread the targeted tissue is (CD19 </a:t>
            </a:r>
            <a:r>
              <a:rPr lang="en-US" sz="2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itchFamily="2" charset="2"/>
              </a:rPr>
              <a:t></a:t>
            </a:r>
            <a:r>
              <a:rPr lang="it-IT" sz="2200"/>
              <a:t> B-cell aplasia </a:t>
            </a:r>
            <a:r>
              <a:rPr lang="en-US" sz="2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itchFamily="2" charset="2"/>
              </a:rPr>
              <a:t></a:t>
            </a:r>
            <a:r>
              <a:rPr lang="it-IT" sz="2200"/>
              <a:t> Immunoglobulin Replacement Therapy)</a:t>
            </a:r>
          </a:p>
          <a:p>
            <a:pPr>
              <a:lnSpc>
                <a:spcPct val="110000"/>
              </a:lnSpc>
            </a:pPr>
            <a:r>
              <a:rPr lang="it-IT" sz="2200"/>
              <a:t>Particularly dangerous for solid tumors</a:t>
            </a:r>
          </a:p>
          <a:p>
            <a:pPr>
              <a:lnSpc>
                <a:spcPct val="110000"/>
              </a:lnSpc>
            </a:pPr>
            <a:endParaRPr lang="it-IT" sz="2400"/>
          </a:p>
        </p:txBody>
      </p:sp>
    </p:spTree>
    <p:extLst>
      <p:ext uri="{BB962C8B-B14F-4D97-AF65-F5344CB8AC3E}">
        <p14:creationId xmlns:p14="http://schemas.microsoft.com/office/powerpoint/2010/main" val="443622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DF97D1F-F645-5346-B905-E359BAA5C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Main CAR-related toxicities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1016A7D-03AE-0048-8360-9A89682B4BEF}"/>
              </a:ext>
            </a:extLst>
          </p:cNvPr>
          <p:cNvSpPr/>
          <p:nvPr/>
        </p:nvSpPr>
        <p:spPr>
          <a:xfrm>
            <a:off x="1593586" y="1609874"/>
            <a:ext cx="35189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Cytokine release syndrome</a:t>
            </a:r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D87F0F7B-9CBE-A344-BB22-F6059C57A7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777005"/>
              </p:ext>
            </p:extLst>
          </p:nvPr>
        </p:nvGraphicFramePr>
        <p:xfrm>
          <a:off x="1676795" y="2236031"/>
          <a:ext cx="8328991" cy="356547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252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5347">
                  <a:extLst>
                    <a:ext uri="{9D8B030D-6E8A-4147-A177-3AD203B41FA5}">
                      <a16:colId xmlns:a16="http://schemas.microsoft.com/office/drawing/2014/main" val="2347554424"/>
                    </a:ext>
                  </a:extLst>
                </a:gridCol>
                <a:gridCol w="9981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67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866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65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Cancer</a:t>
                      </a:r>
                      <a:endParaRPr lang="en-GB" sz="1600" b="0" i="0" kern="1200" noProof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636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</a:t>
                      </a:r>
                      <a:endParaRPr lang="en-GB" sz="1600" b="0" i="0" kern="1200" noProof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1999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636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6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</a:t>
                      </a:r>
                      <a:endParaRPr lang="en-GB" sz="1600" b="0" i="0" kern="1200" noProof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636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6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Severe CRS (%)</a:t>
                      </a:r>
                      <a:endParaRPr lang="en-GB" sz="1600" b="0" i="0" kern="1200" noProof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636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Reference</a:t>
                      </a:r>
                      <a:endParaRPr lang="en-GB" sz="1600" b="0" i="0" kern="1200" noProof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1999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63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5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B-ALL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NCI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1999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28z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Lee, Lancet 2015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1999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5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B-ALL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MSKCC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1999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28z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Park, NEJM 2018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1999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5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B-ALL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FHCC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1999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BBz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Turtle, JCI 2016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1999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5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B-ALL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Multiple ELIANA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1999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BBz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Maude, NEJM 2018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1999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5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NHL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Multiple ZUMA-1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1999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28z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Neelapu</a:t>
                      </a:r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NEJM 2018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1999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5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NHL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Multiple JULIET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1999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BBz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Schuster, NEJM 2019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1999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5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NHL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FHCC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1999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BBz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Turtle, STM 2016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1999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65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CLL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UPenn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1999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BBz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Porter, STM 2015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1999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5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CLL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FHCC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1999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BBz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Turtle, JCO 2017</a:t>
                      </a:r>
                      <a:endParaRPr lang="en-GB" sz="1400" b="0" i="0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1999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8723945"/>
                  </a:ext>
                </a:extLst>
              </a:tr>
            </a:tbl>
          </a:graphicData>
        </a:graphic>
      </p:graphicFrame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2C54890C-A32B-8343-A9E0-8DB5499A3BF7}"/>
              </a:ext>
            </a:extLst>
          </p:cNvPr>
          <p:cNvSpPr/>
          <p:nvPr/>
        </p:nvSpPr>
        <p:spPr>
          <a:xfrm>
            <a:off x="5805485" y="2000893"/>
            <a:ext cx="2007023" cy="3967842"/>
          </a:xfrm>
          <a:prstGeom prst="roundRect">
            <a:avLst>
              <a:gd name="adj" fmla="val 12069"/>
            </a:avLst>
          </a:prstGeom>
          <a:noFill/>
          <a:ln w="19050">
            <a:solidFill>
              <a:srgbClr val="E691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1472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13DA40-5278-A547-9EAA-3695B7231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CRS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043C16E-8832-4D44-B569-8D5A4F2E57A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66800" y="1534887"/>
            <a:ext cx="8942614" cy="5078184"/>
          </a:xfrm>
        </p:spPr>
        <p:txBody>
          <a:bodyPr>
            <a:normAutofit/>
          </a:bodyPr>
          <a:lstStyle/>
          <a:p>
            <a:r>
              <a:rPr lang="it-IT" sz="2400"/>
              <a:t>Systemic </a:t>
            </a:r>
            <a:r>
              <a:rPr lang="it-IT" sz="2400" b="1">
                <a:solidFill>
                  <a:srgbClr val="236364"/>
                </a:solidFill>
              </a:rPr>
              <a:t>inflammatory</a:t>
            </a:r>
            <a:r>
              <a:rPr lang="it-IT" sz="2400"/>
              <a:t> reaction </a:t>
            </a:r>
          </a:p>
          <a:p>
            <a:r>
              <a:rPr lang="it-IT" sz="2400"/>
              <a:t>Rapid onset </a:t>
            </a:r>
            <a:r>
              <a:rPr lang="it-IT" sz="2400" b="1">
                <a:solidFill>
                  <a:srgbClr val="236364"/>
                </a:solidFill>
              </a:rPr>
              <a:t>within</a:t>
            </a:r>
            <a:r>
              <a:rPr lang="it-IT" sz="2400">
                <a:solidFill>
                  <a:srgbClr val="236364"/>
                </a:solidFill>
              </a:rPr>
              <a:t> </a:t>
            </a:r>
            <a:r>
              <a:rPr lang="it-IT" sz="2400" b="1">
                <a:solidFill>
                  <a:srgbClr val="236364"/>
                </a:solidFill>
              </a:rPr>
              <a:t>a few days </a:t>
            </a:r>
            <a:r>
              <a:rPr lang="it-IT" sz="2400"/>
              <a:t>after CAR-T cell infusion</a:t>
            </a:r>
          </a:p>
          <a:p>
            <a:r>
              <a:rPr lang="it-IT" sz="2400"/>
              <a:t>Fever, hypotension, hypoxia, capillary leak, coagulopathy</a:t>
            </a:r>
          </a:p>
          <a:p>
            <a:r>
              <a:rPr lang="it-IT" sz="2400"/>
              <a:t>Potentially </a:t>
            </a:r>
            <a:r>
              <a:rPr lang="it-IT" sz="2400" b="1">
                <a:solidFill>
                  <a:srgbClr val="236364"/>
                </a:solidFill>
              </a:rPr>
              <a:t>life-threatening</a:t>
            </a:r>
          </a:p>
          <a:p>
            <a:endParaRPr lang="it-IT" sz="2400"/>
          </a:p>
          <a:p>
            <a:r>
              <a:rPr lang="it-IT" sz="2400"/>
              <a:t>Severe CRS associated with:</a:t>
            </a:r>
          </a:p>
          <a:p>
            <a:pPr lvl="1"/>
            <a:r>
              <a:rPr lang="it-IT" sz="2000"/>
              <a:t>Higher </a:t>
            </a:r>
            <a:r>
              <a:rPr lang="it-IT" sz="2000" b="1">
                <a:solidFill>
                  <a:srgbClr val="236364"/>
                </a:solidFill>
              </a:rPr>
              <a:t>tumor burden</a:t>
            </a:r>
          </a:p>
          <a:p>
            <a:pPr lvl="1"/>
            <a:r>
              <a:rPr lang="it-IT" sz="2000"/>
              <a:t>Higher </a:t>
            </a:r>
            <a:r>
              <a:rPr lang="it-IT" sz="2000" b="1">
                <a:solidFill>
                  <a:srgbClr val="236364"/>
                </a:solidFill>
              </a:rPr>
              <a:t>T-cell dose</a:t>
            </a:r>
          </a:p>
          <a:p>
            <a:pPr lvl="1"/>
            <a:r>
              <a:rPr lang="it-IT" sz="2000"/>
              <a:t>Cy/Flu </a:t>
            </a:r>
            <a:r>
              <a:rPr lang="it-IT" sz="2000" b="1">
                <a:solidFill>
                  <a:srgbClr val="236364"/>
                </a:solidFill>
              </a:rPr>
              <a:t>lymphodepletion</a:t>
            </a:r>
          </a:p>
          <a:p>
            <a:pPr lvl="1">
              <a:buClr>
                <a:schemeClr val="bg1"/>
              </a:buClr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  <a:sym typeface="Wingdings" pitchFamily="2" charset="2"/>
              </a:rPr>
              <a:t> </a:t>
            </a:r>
            <a:r>
              <a:rPr lang="it-IT" sz="2000"/>
              <a:t>More robust CAR-T cell expansion in vivo 	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D02BD2C-1720-1F4F-87B1-7D7F888FA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Teachey DT, et al. Cancer Discov 2016; 6: 664-679</a:t>
            </a:r>
          </a:p>
          <a:p>
            <a:r>
              <a:rPr lang="it-IT"/>
              <a:t>Hill JA, et al. Blood 2018; 131:121-130</a:t>
            </a:r>
          </a:p>
        </p:txBody>
      </p:sp>
    </p:spTree>
    <p:extLst>
      <p:ext uri="{BB962C8B-B14F-4D97-AF65-F5344CB8AC3E}">
        <p14:creationId xmlns:p14="http://schemas.microsoft.com/office/powerpoint/2010/main" val="1933525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969CA6-1EBB-9441-95E5-919F56461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CRS biomarkers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B7FF7A-09D5-C541-B5A1-F0EAF988EE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66799" y="1816099"/>
            <a:ext cx="8893629" cy="4796971"/>
          </a:xfrm>
        </p:spPr>
        <p:txBody>
          <a:bodyPr>
            <a:normAutofit/>
          </a:bodyPr>
          <a:lstStyle/>
          <a:p>
            <a:r>
              <a:rPr lang="it-IT" sz="2400"/>
              <a:t>Laboratory markers of inflammation and organ failure</a:t>
            </a:r>
          </a:p>
          <a:p>
            <a:pPr lvl="1">
              <a:spcAft>
                <a:spcPts val="1800"/>
              </a:spcAft>
            </a:pPr>
            <a:r>
              <a:rPr lang="it-IT" sz="2000"/>
              <a:t>Including </a:t>
            </a:r>
            <a:r>
              <a:rPr lang="it-IT" sz="2000" b="1">
                <a:solidFill>
                  <a:srgbClr val="236364"/>
                </a:solidFill>
              </a:rPr>
              <a:t>C-reactive protein </a:t>
            </a:r>
            <a:r>
              <a:rPr lang="it-IT" sz="2000"/>
              <a:t>(CRP) and ferritin</a:t>
            </a:r>
          </a:p>
          <a:p>
            <a:r>
              <a:rPr lang="it-IT" sz="2400"/>
              <a:t>Inflammatory cytokines </a:t>
            </a:r>
          </a:p>
          <a:p>
            <a:pPr lvl="1">
              <a:spcAft>
                <a:spcPts val="1800"/>
              </a:spcAft>
            </a:pPr>
            <a:r>
              <a:rPr lang="it-IT" sz="2000"/>
              <a:t>Including </a:t>
            </a:r>
            <a:r>
              <a:rPr lang="it-IT" sz="2000" b="1">
                <a:solidFill>
                  <a:srgbClr val="236364"/>
                </a:solidFill>
              </a:rPr>
              <a:t>IL-6</a:t>
            </a:r>
            <a:r>
              <a:rPr lang="it-IT" sz="2000"/>
              <a:t>, IL-8, IFN-</a:t>
            </a:r>
            <a:r>
              <a:rPr lang="it-IT" sz="2400">
                <a:sym typeface="Symbol" pitchFamily="2" charset="2"/>
              </a:rPr>
              <a:t></a:t>
            </a:r>
            <a:r>
              <a:rPr lang="it-IT" sz="2000"/>
              <a:t>, MCP1, MIP1</a:t>
            </a:r>
            <a:r>
              <a:rPr lang="it-IT" sz="2400">
                <a:sym typeface="Symbol" pitchFamily="2" charset="2"/>
              </a:rPr>
              <a:t></a:t>
            </a:r>
            <a:r>
              <a:rPr lang="it-IT" sz="2000"/>
              <a:t>, GM-CSF</a:t>
            </a:r>
          </a:p>
          <a:p>
            <a:pPr>
              <a:spcAft>
                <a:spcPts val="1800"/>
              </a:spcAft>
            </a:pPr>
            <a:r>
              <a:rPr lang="it-IT" sz="2400"/>
              <a:t>Laboratory markers of </a:t>
            </a:r>
            <a:r>
              <a:rPr lang="it-IT" sz="2400" b="1">
                <a:solidFill>
                  <a:srgbClr val="236364"/>
                </a:solidFill>
              </a:rPr>
              <a:t>coagulopathy</a:t>
            </a:r>
          </a:p>
          <a:p>
            <a:r>
              <a:rPr lang="it-IT" sz="2400"/>
              <a:t>Markers on </a:t>
            </a:r>
            <a:r>
              <a:rPr lang="it-IT" sz="2400" b="1">
                <a:solidFill>
                  <a:srgbClr val="236364"/>
                </a:solidFill>
              </a:rPr>
              <a:t>endothelial activation</a:t>
            </a:r>
          </a:p>
          <a:p>
            <a:pPr lvl="1"/>
            <a:r>
              <a:rPr lang="it-IT" sz="2000"/>
              <a:t>Including VWF, increased angiopoietin-2/angiopoitin-1 ratio </a:t>
            </a:r>
          </a:p>
          <a:p>
            <a:endParaRPr lang="it-IT" sz="2400"/>
          </a:p>
          <a:p>
            <a:endParaRPr lang="it-IT" sz="2400"/>
          </a:p>
          <a:p>
            <a:endParaRPr lang="it-IT" sz="240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1FCDA4B-1447-E142-804B-1B26579D4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72300" y="6464300"/>
            <a:ext cx="5156200" cy="330200"/>
          </a:xfrm>
        </p:spPr>
        <p:txBody>
          <a:bodyPr/>
          <a:lstStyle/>
          <a:p>
            <a:r>
              <a:rPr lang="it-IT"/>
              <a:t>Teachey DT, et al. Cancer Discov 2016; 6: 664-679</a:t>
            </a:r>
          </a:p>
          <a:p>
            <a:r>
              <a:rPr lang="it-IT"/>
              <a:t>Hill JA, et al. Blood 2018; 131:121-130</a:t>
            </a:r>
          </a:p>
        </p:txBody>
      </p:sp>
    </p:spTree>
    <p:extLst>
      <p:ext uri="{BB962C8B-B14F-4D97-AF65-F5344CB8AC3E}">
        <p14:creationId xmlns:p14="http://schemas.microsoft.com/office/powerpoint/2010/main" val="4292660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Personalizzati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1140</Words>
  <Application>Microsoft Macintosh PowerPoint</Application>
  <PresentationFormat>Widescreen</PresentationFormat>
  <Paragraphs>325</Paragraphs>
  <Slides>22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Tema di Office</vt:lpstr>
      <vt:lpstr>1_Tema di Office</vt:lpstr>
      <vt:lpstr>Presentazione standard di PowerPoint</vt:lpstr>
      <vt:lpstr>Chimeric antigen receptors</vt:lpstr>
      <vt:lpstr>CAR generations</vt:lpstr>
      <vt:lpstr>CD19 CAR-T in B-cell tumors</vt:lpstr>
      <vt:lpstr>CD19 CAR-T products for lymphoma</vt:lpstr>
      <vt:lpstr>Main CAR-related toxicities</vt:lpstr>
      <vt:lpstr>Main CAR-related toxicities</vt:lpstr>
      <vt:lpstr>CRS</vt:lpstr>
      <vt:lpstr>CRS biomarkers</vt:lpstr>
      <vt:lpstr>CRS pathophysiology</vt:lpstr>
      <vt:lpstr>Humanized model for CAR-T</vt:lpstr>
      <vt:lpstr>Role of monocytes in CRS</vt:lpstr>
      <vt:lpstr>IL-1 precedes IL-6 release</vt:lpstr>
      <vt:lpstr>CRS initiating cascade</vt:lpstr>
      <vt:lpstr>Main CAR-related toxicities</vt:lpstr>
      <vt:lpstr>Neurotoxicity</vt:lpstr>
      <vt:lpstr>Neurotoxicity pathophysiology</vt:lpstr>
      <vt:lpstr>CRS and neurotoxicity management</vt:lpstr>
      <vt:lpstr>Mitigating CRS and neurotoxicity</vt:lpstr>
      <vt:lpstr>Anakinra abolished neurotoxicity in mice</vt:lpstr>
      <vt:lpstr>Mitigating CRS and neurotoxicity</vt:lpstr>
      <vt:lpstr>On/off switches to mitigate toxicity</vt:lpstr>
    </vt:vector>
  </TitlesOfParts>
  <Company>Ospedale San Raffaele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 biologiche delle tossicità da CAR-T   Matteo G Carrabba CAR Team Clinical Leader 05/2021</dc:title>
  <dc:creator>Utmo Utente</dc:creator>
  <cp:lastModifiedBy>Daria Bosco</cp:lastModifiedBy>
  <cp:revision>68</cp:revision>
  <dcterms:created xsi:type="dcterms:W3CDTF">2021-05-07T14:22:27Z</dcterms:created>
  <dcterms:modified xsi:type="dcterms:W3CDTF">2021-05-28T15:49:34Z</dcterms:modified>
</cp:coreProperties>
</file>